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90" r:id="rId2"/>
    <p:sldId id="363" r:id="rId3"/>
    <p:sldId id="293" r:id="rId4"/>
    <p:sldId id="294" r:id="rId5"/>
    <p:sldId id="350" r:id="rId6"/>
    <p:sldId id="327" r:id="rId7"/>
    <p:sldId id="297" r:id="rId8"/>
    <p:sldId id="292" r:id="rId9"/>
    <p:sldId id="323" r:id="rId10"/>
    <p:sldId id="295" r:id="rId11"/>
    <p:sldId id="306" r:id="rId12"/>
    <p:sldId id="349" r:id="rId13"/>
    <p:sldId id="348" r:id="rId14"/>
    <p:sldId id="304" r:id="rId15"/>
    <p:sldId id="346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nnett, Dennis" initials="SD" lastIdx="9" clrIdx="0">
    <p:extLst>
      <p:ext uri="{19B8F6BF-5375-455C-9EA6-DF929625EA0E}">
        <p15:presenceInfo xmlns:p15="http://schemas.microsoft.com/office/powerpoint/2012/main" userId="S-1-5-21-1202660629-1078145449-839522115-108222" providerId="AD"/>
      </p:ext>
    </p:extLst>
  </p:cmAuthor>
  <p:cmAuthor id="2" name="Witt, Ethan" initials="WE" lastIdx="11" clrIdx="1">
    <p:extLst>
      <p:ext uri="{19B8F6BF-5375-455C-9EA6-DF929625EA0E}">
        <p15:presenceInfo xmlns:p15="http://schemas.microsoft.com/office/powerpoint/2012/main" userId="S::ethan.witt@eku.edu::a94660ef-b932-4e05-b17f-c19682ded9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131C"/>
    <a:srgbClr val="49152C"/>
    <a:srgbClr val="660033"/>
    <a:srgbClr val="CB911A"/>
    <a:srgbClr val="BF7F15"/>
    <a:srgbClr val="00FFFF"/>
    <a:srgbClr val="4B152D"/>
    <a:srgbClr val="E0DD91"/>
    <a:srgbClr val="D8CC5A"/>
    <a:srgbClr val="491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5" autoAdjust="0"/>
    <p:restoredTop sz="61817" autoAdjust="0"/>
  </p:normalViewPr>
  <p:slideViewPr>
    <p:cSldViewPr snapToGrid="0" snapToObjects="1">
      <p:cViewPr varScale="1">
        <p:scale>
          <a:sx n="57" d="100"/>
          <a:sy n="57" d="100"/>
        </p:scale>
        <p:origin x="2856" y="168"/>
      </p:cViewPr>
      <p:guideLst>
        <p:guide orient="horz" pos="2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4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63549868766406E-2"/>
          <c:y val="7.4300935039370075E-2"/>
          <c:w val="0.93635396161417328"/>
          <c:h val="0.767486542354420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Aviation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Sheet1!$A$2:$A$31</c:f>
              <c:numCache>
                <c:formatCode>General</c:formatCode>
                <c:ptCount val="30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</c:numCache>
            </c:numRef>
          </c:cat>
          <c:val>
            <c:numRef>
              <c:f>Sheet1!$B$2:$B$31</c:f>
              <c:numCache>
                <c:formatCode>General</c:formatCode>
                <c:ptCount val="30"/>
                <c:pt idx="0">
                  <c:v>17</c:v>
                </c:pt>
                <c:pt idx="1">
                  <c:v>57</c:v>
                </c:pt>
                <c:pt idx="2">
                  <c:v>67</c:v>
                </c:pt>
                <c:pt idx="3">
                  <c:v>62</c:v>
                </c:pt>
                <c:pt idx="4">
                  <c:v>70</c:v>
                </c:pt>
                <c:pt idx="5">
                  <c:v>91</c:v>
                </c:pt>
                <c:pt idx="6">
                  <c:v>94</c:v>
                </c:pt>
                <c:pt idx="7">
                  <c:v>110</c:v>
                </c:pt>
                <c:pt idx="8">
                  <c:v>123</c:v>
                </c:pt>
                <c:pt idx="9">
                  <c:v>110</c:v>
                </c:pt>
                <c:pt idx="10">
                  <c:v>118</c:v>
                </c:pt>
                <c:pt idx="11">
                  <c:v>125</c:v>
                </c:pt>
                <c:pt idx="12">
                  <c:v>121</c:v>
                </c:pt>
                <c:pt idx="13">
                  <c:v>114</c:v>
                </c:pt>
                <c:pt idx="14">
                  <c:v>112</c:v>
                </c:pt>
                <c:pt idx="15">
                  <c:v>108</c:v>
                </c:pt>
                <c:pt idx="16">
                  <c:v>113</c:v>
                </c:pt>
                <c:pt idx="17">
                  <c:v>129</c:v>
                </c:pt>
                <c:pt idx="18">
                  <c:v>105</c:v>
                </c:pt>
                <c:pt idx="19">
                  <c:v>132</c:v>
                </c:pt>
                <c:pt idx="20">
                  <c:v>136</c:v>
                </c:pt>
                <c:pt idx="21">
                  <c:v>152</c:v>
                </c:pt>
                <c:pt idx="22">
                  <c:v>159</c:v>
                </c:pt>
                <c:pt idx="23">
                  <c:v>155</c:v>
                </c:pt>
                <c:pt idx="24">
                  <c:v>154</c:v>
                </c:pt>
                <c:pt idx="25">
                  <c:v>171</c:v>
                </c:pt>
                <c:pt idx="26">
                  <c:v>194</c:v>
                </c:pt>
                <c:pt idx="27">
                  <c:v>260</c:v>
                </c:pt>
                <c:pt idx="28">
                  <c:v>275</c:v>
                </c:pt>
                <c:pt idx="29">
                  <c:v>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FC-4DDF-9B59-2226DD1B3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6607360"/>
        <c:axId val="346608928"/>
      </c:barChart>
      <c:catAx>
        <c:axId val="34660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608928"/>
        <c:crosses val="autoZero"/>
        <c:auto val="1"/>
        <c:lblAlgn val="ctr"/>
        <c:lblOffset val="100"/>
        <c:noMultiLvlLbl val="0"/>
      </c:catAx>
      <c:valAx>
        <c:axId val="34660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60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Flight Hours by FY </a:t>
            </a:r>
          </a:p>
          <a:p>
            <a:pPr>
              <a:defRPr/>
            </a:pPr>
            <a:r>
              <a:rPr lang="en-US" sz="1600" dirty="0"/>
              <a:t>(01</a:t>
            </a:r>
            <a:r>
              <a:rPr lang="en-US" sz="1600" baseline="0" dirty="0"/>
              <a:t> July – 30 June)</a:t>
            </a:r>
            <a:endParaRPr lang="en-US" sz="1600" dirty="0"/>
          </a:p>
        </c:rich>
      </c:tx>
      <c:layout>
        <c:manualLayout>
          <c:xMode val="edge"/>
          <c:yMode val="edge"/>
          <c:x val="0.38523664122137402"/>
          <c:y val="2.65172070574189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7215715223097109E-2"/>
          <c:y val="0.14385949803149606"/>
          <c:w val="0.88986761811023618"/>
          <c:h val="0.68998203740157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3584.8</c:v>
                </c:pt>
                <c:pt idx="1">
                  <c:v>3176.5</c:v>
                </c:pt>
                <c:pt idx="2">
                  <c:v>2904.1</c:v>
                </c:pt>
                <c:pt idx="3">
                  <c:v>3438.7</c:v>
                </c:pt>
                <c:pt idx="4">
                  <c:v>4060.5</c:v>
                </c:pt>
                <c:pt idx="5">
                  <c:v>7377</c:v>
                </c:pt>
                <c:pt idx="6">
                  <c:v>8140</c:v>
                </c:pt>
                <c:pt idx="7" formatCode="#,##0">
                  <c:v>13891</c:v>
                </c:pt>
                <c:pt idx="8" formatCode="#,##0">
                  <c:v>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D2-49BA-8E9F-08F96246F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4497168"/>
        <c:axId val="254497560"/>
      </c:barChart>
      <c:catAx>
        <c:axId val="25449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497560"/>
        <c:crosses val="autoZero"/>
        <c:auto val="1"/>
        <c:lblAlgn val="ctr"/>
        <c:lblOffset val="100"/>
        <c:noMultiLvlLbl val="0"/>
      </c:catAx>
      <c:valAx>
        <c:axId val="254497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497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0.83626</cdr:x>
      <cdr:y>0.14649</cdr:y>
    </cdr:from>
    <cdr:to>
      <cdr:x>0.94618</cdr:x>
      <cdr:y>0.19888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56425" y="701571"/>
          <a:ext cx="914400" cy="250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Estimated</a:t>
          </a:r>
        </a:p>
      </cdr:txBody>
    </cdr:sp>
  </cdr:relSizeAnchor>
  <cdr:relSizeAnchor xmlns:cdr="http://schemas.openxmlformats.org/drawingml/2006/chartDrawing">
    <cdr:from>
      <cdr:x>0.5</cdr:x>
      <cdr:y>0.31437</cdr:y>
    </cdr:from>
    <cdr:to>
      <cdr:x>0.60992</cdr:x>
      <cdr:y>0.5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59250" y="154858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Lost 2 month due to COVID</a:t>
          </a:r>
        </a:p>
      </cdr:txBody>
    </cdr:sp>
  </cdr:relSizeAnchor>
  <cdr:relSizeAnchor xmlns:cdr="http://schemas.openxmlformats.org/drawingml/2006/chartDrawing">
    <cdr:from>
      <cdr:x>0.68969</cdr:x>
      <cdr:y>0.38673</cdr:y>
    </cdr:from>
    <cdr:to>
      <cdr:x>0.72176</cdr:x>
      <cdr:y>0.50274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E19A6758-6448-1B4F-9CD0-4F2465D90426}"/>
            </a:ext>
          </a:extLst>
        </cdr:cNvPr>
        <cdr:cNvCxnSpPr/>
      </cdr:nvCxnSpPr>
      <cdr:spPr>
        <a:xfrm xmlns:a="http://schemas.openxmlformats.org/drawingml/2006/main">
          <a:off x="5737186" y="1905021"/>
          <a:ext cx="266739" cy="57147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D9EB5-A7F2-1F42-A289-81B230E46022}" type="datetimeFigureOut">
              <a:rPr lang="en-US" smtClean="0"/>
              <a:t>10/4/21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ED89C-E060-CD4A-AF0B-8A4D711E32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19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ED89C-E060-CD4A-AF0B-8A4D711E32F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53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aseline="0" dirty="0"/>
              <a:t>										</a:t>
            </a:r>
          </a:p>
          <a:p>
            <a:r>
              <a:rPr lang="en-US" sz="1000" baseline="0" dirty="0"/>
              <a:t>										</a:t>
            </a:r>
          </a:p>
          <a:p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7ED89C-E060-CD4A-AF0B-8A4D711E32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932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7ED89C-E060-CD4A-AF0B-8A4D711E32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765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ED89C-E060-CD4A-AF0B-8A4D711E32F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40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7ED89C-E060-CD4A-AF0B-8A4D711E32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998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ED89C-E060-CD4A-AF0B-8A4D711E32F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78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ED89C-E060-CD4A-AF0B-8A4D711E32F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08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ED89C-E060-CD4A-AF0B-8A4D711E32F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25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7ED89C-E060-CD4A-AF0B-8A4D711E32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206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7ED89C-E060-CD4A-AF0B-8A4D711E32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414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ED89C-E060-CD4A-AF0B-8A4D711E32F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26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ED89C-E060-CD4A-AF0B-8A4D711E32F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677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ED89C-E060-CD4A-AF0B-8A4D711E32F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541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ED89C-E060-CD4A-AF0B-8A4D711E32F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5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C39D3-E2A3-FA42-BA0C-736B7E9160D9}" type="datetime1">
              <a:rPr lang="en-US" smtClean="0"/>
              <a:t>10/4/21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A36A-99A3-8047-A0DD-9AB92923F0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3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B0FF-1E98-9246-8789-33E6C1966123}" type="datetime1">
              <a:rPr lang="en-US" smtClean="0"/>
              <a:t>10/4/21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A36A-99A3-8047-A0DD-9AB92923F0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86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9492-6C0A-A94C-8598-74635FD3E3D7}" type="datetime1">
              <a:rPr lang="en-US" smtClean="0"/>
              <a:t>10/4/21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A36A-99A3-8047-A0DD-9AB92923F0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51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79A5-F640-7F49-9C0A-897531FAE2D6}" type="datetime1">
              <a:rPr lang="en-US" smtClean="0"/>
              <a:t>10/4/21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A36A-99A3-8047-A0DD-9AB92923F0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0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D6865-A09C-F34A-8899-4F4AB82F88C2}" type="datetime1">
              <a:rPr lang="en-US" smtClean="0"/>
              <a:t>10/4/21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A36A-99A3-8047-A0DD-9AB92923F0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77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B64D-59BF-634D-AB2E-3480E6ABC874}" type="datetime1">
              <a:rPr lang="en-US" smtClean="0"/>
              <a:t>10/4/21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A36A-99A3-8047-A0DD-9AB92923F0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677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75331-A681-3946-B19D-FCEAC146B879}" type="datetime1">
              <a:rPr lang="en-US" smtClean="0"/>
              <a:t>10/4/21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A36A-99A3-8047-A0DD-9AB92923F0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3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listo MT" panose="02040603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FAA5-FD3C-5F47-9F1A-051C7FA79D37}" type="datetime1">
              <a:rPr lang="en-US" smtClean="0"/>
              <a:t>10/4/21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A36A-99A3-8047-A0DD-9AB92923F0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5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E353-D173-5249-89CD-C1D87F31446E}" type="datetime1">
              <a:rPr lang="en-US" smtClean="0"/>
              <a:t>10/4/21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A36A-99A3-8047-A0DD-9AB92923F0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D5BE9-C4DE-B84B-B02B-D6F2E960ACDB}" type="datetime1">
              <a:rPr lang="en-US" smtClean="0"/>
              <a:t>10/4/21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A36A-99A3-8047-A0DD-9AB92923F0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6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F6920-06A6-5644-A75F-9791EAE5FC02}" type="datetime1">
              <a:rPr lang="en-US" smtClean="0"/>
              <a:t>10/4/21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A36A-99A3-8047-A0DD-9AB92923F0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19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1717D-5B5E-7D41-A0F7-8F524AB1DA1D}" type="datetime1">
              <a:rPr lang="en-US" smtClean="0"/>
              <a:t>10/4/21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2A36A-99A3-8047-A0DD-9AB92923F0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21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3979" y="3866580"/>
            <a:ext cx="7148846" cy="1534119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Interim Joint Committee on Transportation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45767" y="971937"/>
            <a:ext cx="732527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dirty="0">
                <a:ln w="22225">
                  <a:noFill/>
                  <a:prstDash val="solid"/>
                </a:ln>
                <a:latin typeface="Candara" panose="020E0502030303020204" pitchFamily="34" charset="0"/>
              </a:rPr>
              <a:t>EKU Aviation Update</a:t>
            </a:r>
          </a:p>
          <a:p>
            <a:pPr algn="ctr"/>
            <a:r>
              <a:rPr lang="en-US" sz="6000" cap="none" spc="0" dirty="0">
                <a:ln w="22225">
                  <a:noFill/>
                  <a:prstDash val="solid"/>
                </a:ln>
                <a:effectLst/>
                <a:latin typeface="Candara" panose="020E0502030303020204" pitchFamily="34" charset="0"/>
              </a:rPr>
              <a:t>Fall 2021</a:t>
            </a:r>
          </a:p>
        </p:txBody>
      </p:sp>
    </p:spTree>
    <p:extLst>
      <p:ext uri="{BB962C8B-B14F-4D97-AF65-F5344CB8AC3E}">
        <p14:creationId xmlns:p14="http://schemas.microsoft.com/office/powerpoint/2010/main" val="3826992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Aircraft Assets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561432"/>
            <a:ext cx="8202090" cy="40821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Current status of fleet: 27 </a:t>
            </a:r>
          </a:p>
          <a:p>
            <a:pPr lvl="1"/>
            <a:r>
              <a:rPr lang="en-US" b="1" dirty="0"/>
              <a:t>Single Engine (24) 	 </a:t>
            </a:r>
          </a:p>
          <a:p>
            <a:pPr lvl="2"/>
            <a:r>
              <a:rPr lang="en-US" dirty="0"/>
              <a:t>Cessna 172-N  	1</a:t>
            </a:r>
          </a:p>
          <a:p>
            <a:pPr lvl="2"/>
            <a:r>
              <a:rPr lang="en-US" dirty="0"/>
              <a:t>Cessna 172-M	1</a:t>
            </a:r>
          </a:p>
          <a:p>
            <a:pPr lvl="2"/>
            <a:r>
              <a:rPr lang="en-US" dirty="0"/>
              <a:t>Cessna 172-P 	8</a:t>
            </a:r>
          </a:p>
          <a:p>
            <a:pPr lvl="2"/>
            <a:r>
              <a:rPr lang="en-US" dirty="0"/>
              <a:t>Cessna 172-R  	6</a:t>
            </a:r>
          </a:p>
          <a:p>
            <a:pPr lvl="2"/>
            <a:r>
              <a:rPr lang="en-US" dirty="0"/>
              <a:t>Cessna 172-S 	6</a:t>
            </a:r>
          </a:p>
          <a:p>
            <a:pPr lvl="2"/>
            <a:r>
              <a:rPr lang="en-US" dirty="0"/>
              <a:t>Cessna 172-RG	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F08E96-6547-44B5-B4F6-1BD67DD78FA7}"/>
              </a:ext>
            </a:extLst>
          </p:cNvPr>
          <p:cNvSpPr txBox="1"/>
          <p:nvPr/>
        </p:nvSpPr>
        <p:spPr>
          <a:xfrm>
            <a:off x="5024450" y="2121287"/>
            <a:ext cx="38004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Font typeface="Arial"/>
              <a:buChar char="–"/>
            </a:pPr>
            <a:r>
              <a:rPr lang="en-US" sz="2800" b="1" dirty="0"/>
              <a:t>Multi-engine (3)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Piper Seminole 	3</a:t>
            </a:r>
          </a:p>
        </p:txBody>
      </p:sp>
    </p:spTree>
    <p:extLst>
      <p:ext uri="{BB962C8B-B14F-4D97-AF65-F5344CB8AC3E}">
        <p14:creationId xmlns:p14="http://schemas.microsoft.com/office/powerpoint/2010/main" val="1371873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Flight Simulators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871320"/>
            <a:ext cx="4915965" cy="3757957"/>
          </a:xfrm>
        </p:spPr>
        <p:txBody>
          <a:bodyPr/>
          <a:lstStyle/>
          <a:p>
            <a:r>
              <a:rPr lang="en-US" dirty="0"/>
              <a:t>Current simulator assets:</a:t>
            </a:r>
          </a:p>
          <a:p>
            <a:pPr lvl="1"/>
            <a:r>
              <a:rPr lang="en-US" dirty="0"/>
              <a:t>AlSim AI200 MCC</a:t>
            </a:r>
          </a:p>
          <a:p>
            <a:pPr lvl="1"/>
            <a:r>
              <a:rPr lang="en-US" dirty="0"/>
              <a:t>Precision Flight Control PFC-DCX ProMotion</a:t>
            </a:r>
          </a:p>
          <a:p>
            <a:pPr lvl="1"/>
            <a:r>
              <a:rPr lang="en-US" dirty="0"/>
              <a:t>VR Flight Simulator Lab</a:t>
            </a:r>
          </a:p>
          <a:p>
            <a:pPr lvl="2"/>
            <a:r>
              <a:rPr lang="en-US" dirty="0"/>
              <a:t>12 VR Sleds available for use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948" y="1202005"/>
            <a:ext cx="3616874" cy="2009374"/>
          </a:xfrm>
          <a:prstGeom prst="rect">
            <a:avLst/>
          </a:prstGeom>
        </p:spPr>
      </p:pic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45765062-9547-4A17-B067-3CEA100D22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13" t="8569"/>
          <a:stretch/>
        </p:blipFill>
        <p:spPr>
          <a:xfrm>
            <a:off x="5486403" y="3496276"/>
            <a:ext cx="3286125" cy="228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8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Investing in 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651" y="1417638"/>
            <a:ext cx="8767576" cy="426878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FY ‘21 Budget Investment from General Assembly</a:t>
            </a:r>
          </a:p>
          <a:p>
            <a:pPr lvl="1"/>
            <a:r>
              <a:rPr lang="en-US" dirty="0"/>
              <a:t>Transition from Leased Aircraft to EKU-Owned Aircraft</a:t>
            </a:r>
          </a:p>
          <a:p>
            <a:pPr lvl="1"/>
            <a:r>
              <a:rPr lang="en-US" dirty="0"/>
              <a:t>17 Aircraft Acquisitions since July 2020</a:t>
            </a:r>
          </a:p>
          <a:p>
            <a:pPr lvl="1"/>
            <a:r>
              <a:rPr lang="en-US" dirty="0"/>
              <a:t>Secured Secondary Temporary Facility to Accommodate Enrollment Growth</a:t>
            </a:r>
          </a:p>
          <a:p>
            <a:pPr lvl="1"/>
            <a:r>
              <a:rPr lang="en-US" dirty="0"/>
              <a:t>Funded Construction of Future Training Center at Central Kentucky Regional Airport</a:t>
            </a:r>
            <a:endParaRPr lang="en-US" sz="6200" dirty="0"/>
          </a:p>
        </p:txBody>
      </p:sp>
    </p:spTree>
    <p:extLst>
      <p:ext uri="{BB962C8B-B14F-4D97-AF65-F5344CB8AC3E}">
        <p14:creationId xmlns:p14="http://schemas.microsoft.com/office/powerpoint/2010/main" val="179935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61" y="274638"/>
            <a:ext cx="870727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EKU and Central Kentucky Regional Airport Partnership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/>
              <a:t>EKU board members</a:t>
            </a:r>
          </a:p>
          <a:p>
            <a:pPr lvl="2"/>
            <a:r>
              <a:rPr lang="en-US" dirty="0"/>
              <a:t>2 of 8 board members chosen by the President of EKU</a:t>
            </a:r>
          </a:p>
          <a:p>
            <a:pPr lvl="1"/>
            <a:r>
              <a:rPr lang="en-US" dirty="0"/>
              <a:t>EKU operates Fixed Base Operator (FBO)</a:t>
            </a:r>
          </a:p>
          <a:p>
            <a:pPr lvl="2"/>
            <a:r>
              <a:rPr lang="en-US" dirty="0"/>
              <a:t>FBO/Airport staff – all EKU employees</a:t>
            </a:r>
          </a:p>
          <a:p>
            <a:pPr lvl="1"/>
            <a:r>
              <a:rPr lang="en-US" dirty="0"/>
              <a:t>Airspace/Airfield</a:t>
            </a:r>
          </a:p>
          <a:p>
            <a:pPr lvl="2"/>
            <a:r>
              <a:rPr lang="en-US" dirty="0"/>
              <a:t>Less than 20 minutes from campus</a:t>
            </a:r>
          </a:p>
          <a:p>
            <a:pPr lvl="2"/>
            <a:r>
              <a:rPr lang="en-US" dirty="0"/>
              <a:t>Dedicated training areas</a:t>
            </a:r>
          </a:p>
          <a:p>
            <a:pPr lvl="2"/>
            <a:r>
              <a:rPr lang="en-US" dirty="0"/>
              <a:t>FAA approved precision/non-precision approaches</a:t>
            </a:r>
          </a:p>
          <a:p>
            <a:pPr lvl="2"/>
            <a:r>
              <a:rPr lang="en-US" dirty="0"/>
              <a:t>Proximity to LEX (control tower)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600" b="1" dirty="0"/>
              <a:t>Third busiest GA airport in Kentucky </a:t>
            </a:r>
            <a:r>
              <a:rPr lang="en-US" sz="2600" dirty="0"/>
              <a:t>(2019 LRASP survey)</a:t>
            </a:r>
          </a:p>
          <a:p>
            <a:pPr marL="514350" lvl="1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58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Airport and Flight Training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494505"/>
            <a:ext cx="7055380" cy="419548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036910"/>
              </p:ext>
            </p:extLst>
          </p:nvPr>
        </p:nvGraphicFramePr>
        <p:xfrm>
          <a:off x="300038" y="1165846"/>
          <a:ext cx="8359252" cy="4949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4" imgW="24688800" imgH="16459200" progId="Acrobat.Document.DC">
                  <p:embed/>
                </p:oleObj>
              </mc:Choice>
              <mc:Fallback>
                <p:oleObj name="Acrobat Document" r:id="rId4" imgW="24688800" imgH="16459200" progId="Acrobat.Document.DC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0038" y="1165846"/>
                        <a:ext cx="8359252" cy="4949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4158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Continued Growth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71913"/>
          </a:xfrm>
        </p:spPr>
        <p:txBody>
          <a:bodyPr>
            <a:normAutofit fontScale="925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EKU forecasts enrollment at 400 students by Fall 2022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 support over 400 students, we must consider: </a:t>
            </a:r>
          </a:p>
          <a:p>
            <a:pPr marL="457200" lvl="1" indent="0">
              <a:buNone/>
            </a:pPr>
            <a:r>
              <a:rPr lang="en-US" dirty="0"/>
              <a:t>	- 30+ aircraft</a:t>
            </a:r>
          </a:p>
          <a:p>
            <a:pPr marL="457200" lvl="1" indent="0">
              <a:buNone/>
            </a:pPr>
            <a:r>
              <a:rPr lang="en-US" dirty="0"/>
              <a:t>	- New Flight Training Center</a:t>
            </a:r>
          </a:p>
          <a:p>
            <a:pPr marL="457200" lvl="1" indent="0">
              <a:buNone/>
            </a:pPr>
            <a:r>
              <a:rPr lang="en-US" dirty="0"/>
              <a:t>	   </a:t>
            </a:r>
            <a:r>
              <a:rPr lang="en-US" sz="2400" dirty="0"/>
              <a:t>(with simulators, briefing space and classrooms)</a:t>
            </a:r>
          </a:p>
          <a:p>
            <a:pPr marL="457200" lvl="1" indent="0">
              <a:buNone/>
            </a:pPr>
            <a:r>
              <a:rPr lang="en-US" dirty="0"/>
              <a:t>	- Additional Staffing</a:t>
            </a:r>
          </a:p>
          <a:p>
            <a:pPr marL="457200" lvl="1" indent="0">
              <a:buNone/>
            </a:pPr>
            <a:r>
              <a:rPr lang="en-US" dirty="0"/>
              <a:t>	- Satellite Fields</a:t>
            </a:r>
          </a:p>
          <a:p>
            <a:pPr marL="457200" lvl="1" indent="0">
              <a:buNone/>
            </a:pPr>
            <a:r>
              <a:rPr lang="en-US" dirty="0"/>
              <a:t>	- Planned UAS Concentration (Fall 2022) </a:t>
            </a:r>
          </a:p>
        </p:txBody>
      </p:sp>
    </p:spTree>
    <p:extLst>
      <p:ext uri="{BB962C8B-B14F-4D97-AF65-F5344CB8AC3E}">
        <p14:creationId xmlns:p14="http://schemas.microsoft.com/office/powerpoint/2010/main" val="2268174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13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8276" y="5309502"/>
            <a:ext cx="6861940" cy="86638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  <a:cs typeface="Arial"/>
              </a:rPr>
              <a:t>www.aviation.eku.edu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9416" y="1197777"/>
            <a:ext cx="6400800" cy="763216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bg1"/>
                </a:solidFill>
                <a:ea typeface="+mj-ea"/>
                <a:cs typeface="Arial"/>
              </a:rPr>
              <a:t>Questions?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84" y="3390899"/>
            <a:ext cx="3851264" cy="12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36" y="1600202"/>
            <a:ext cx="8223263" cy="44148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Background / History </a:t>
            </a:r>
          </a:p>
          <a:p>
            <a:r>
              <a:rPr lang="en-US" dirty="0"/>
              <a:t>EKU Aviation Program - Currently</a:t>
            </a:r>
          </a:p>
          <a:p>
            <a:r>
              <a:rPr lang="en-US" dirty="0"/>
              <a:t>EKU Aviation ‘By the Numbers” </a:t>
            </a:r>
          </a:p>
          <a:p>
            <a:pPr lvl="1"/>
            <a:r>
              <a:rPr lang="en-US" dirty="0"/>
              <a:t>Demographics</a:t>
            </a:r>
          </a:p>
          <a:p>
            <a:pPr lvl="1"/>
            <a:r>
              <a:rPr lang="en-US" dirty="0"/>
              <a:t>Enrollment history</a:t>
            </a:r>
          </a:p>
          <a:p>
            <a:pPr lvl="1"/>
            <a:r>
              <a:rPr lang="en-US" dirty="0"/>
              <a:t>Flight hour trends</a:t>
            </a:r>
          </a:p>
          <a:p>
            <a:r>
              <a:rPr lang="en-US" dirty="0"/>
              <a:t>Assets</a:t>
            </a:r>
          </a:p>
          <a:p>
            <a:r>
              <a:rPr lang="en-US" dirty="0"/>
              <a:t>Path to the Future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014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Background/History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86775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1983: First aviation related courses offered</a:t>
            </a:r>
          </a:p>
          <a:p>
            <a:r>
              <a:rPr lang="en-US" dirty="0"/>
              <a:t>1991: First BS in Aviation degree awarded</a:t>
            </a:r>
          </a:p>
          <a:p>
            <a:r>
              <a:rPr lang="en-US" dirty="0"/>
              <a:t>2009: Colgan Air accident - impact on entire industry</a:t>
            </a:r>
          </a:p>
          <a:p>
            <a:r>
              <a:rPr lang="en-US" dirty="0"/>
              <a:t>2010: Brought program under direct control of EKU </a:t>
            </a:r>
          </a:p>
          <a:p>
            <a:pPr lvl="1"/>
            <a:r>
              <a:rPr lang="en-US" dirty="0"/>
              <a:t>Lease first aircraft in April 2010</a:t>
            </a:r>
          </a:p>
          <a:p>
            <a:r>
              <a:rPr lang="en-US" dirty="0"/>
              <a:t>2011: Fixed Base Operator (FBO) management</a:t>
            </a:r>
            <a:r>
              <a:rPr lang="en-US" sz="1900" dirty="0"/>
              <a:t> </a:t>
            </a:r>
            <a:r>
              <a:rPr lang="en-US" sz="2400" dirty="0"/>
              <a:t>(August 2011)</a:t>
            </a:r>
          </a:p>
          <a:p>
            <a:r>
              <a:rPr lang="en-US" dirty="0"/>
              <a:t>2013: Earned FAA 1,000-hour R-ATP authorization</a:t>
            </a:r>
          </a:p>
          <a:p>
            <a:pPr lvl="1"/>
            <a:r>
              <a:rPr lang="en-US" dirty="0"/>
              <a:t>August 2013 – 3</a:t>
            </a:r>
            <a:r>
              <a:rPr lang="en-US" baseline="30000" dirty="0"/>
              <a:t>rd</a:t>
            </a:r>
            <a:r>
              <a:rPr lang="en-US" dirty="0"/>
              <a:t> university in US</a:t>
            </a:r>
          </a:p>
          <a:p>
            <a:r>
              <a:rPr lang="en-US" dirty="0"/>
              <a:t>2018: Purchased first aircraft – C172</a:t>
            </a:r>
          </a:p>
        </p:txBody>
      </p:sp>
    </p:spTree>
    <p:extLst>
      <p:ext uri="{BB962C8B-B14F-4D97-AF65-F5344CB8AC3E}">
        <p14:creationId xmlns:p14="http://schemas.microsoft.com/office/powerpoint/2010/main" val="9573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57650"/>
          </a:xfrm>
        </p:spPr>
        <p:txBody>
          <a:bodyPr>
            <a:normAutofit/>
          </a:bodyPr>
          <a:lstStyle/>
          <a:p>
            <a:r>
              <a:rPr lang="en-US" dirty="0"/>
              <a:t>Bachelor of Science (B.S.) in Aviation</a:t>
            </a:r>
          </a:p>
          <a:p>
            <a:pPr lvl="1"/>
            <a:r>
              <a:rPr lang="en-US" dirty="0"/>
              <a:t>Professional Flight concentration</a:t>
            </a:r>
          </a:p>
          <a:p>
            <a:pPr lvl="1"/>
            <a:r>
              <a:rPr lang="en-US" dirty="0"/>
              <a:t>Aerospace Management concentration</a:t>
            </a:r>
          </a:p>
          <a:p>
            <a:pPr lvl="1"/>
            <a:r>
              <a:rPr lang="en-US" dirty="0"/>
              <a:t>Aerospace Technology concentration</a:t>
            </a:r>
          </a:p>
          <a:p>
            <a:pPr lvl="1"/>
            <a:r>
              <a:rPr lang="en-US" dirty="0"/>
              <a:t>Unmanned Aircraft Systems (UAS) concentration</a:t>
            </a:r>
          </a:p>
          <a:p>
            <a:pPr lvl="2"/>
            <a:r>
              <a:rPr lang="en-US" dirty="0"/>
              <a:t>Starting Fall 2022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9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/>
              <a:t>Dual Credit/Aviation Pathway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886"/>
            <a:ext cx="8401050" cy="4548413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b="1" dirty="0"/>
              <a:t>49 Kentucky High Schools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EKU Aviation offers dual credit courses for secondary aviation pathways: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Introduction to Aviation (3 hrs.)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Introduction to Unmanned Aircraft (FAA Part 107 certification) (3 hrs.)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Private Pilot Ground (4 hrs.)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Private Pilot Flight I  (1 hr.)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Private Pilot Flight II (1 hr.)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Up to 12 hours of Aviation credits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Advanced standing in the EKU Aviation program</a:t>
            </a:r>
          </a:p>
        </p:txBody>
      </p:sp>
    </p:spTree>
    <p:extLst>
      <p:ext uri="{BB962C8B-B14F-4D97-AF65-F5344CB8AC3E}">
        <p14:creationId xmlns:p14="http://schemas.microsoft.com/office/powerpoint/2010/main" val="3149911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Aviation Program Fall 2021</a:t>
            </a:r>
            <a:br>
              <a:rPr lang="en-US" dirty="0"/>
            </a:br>
            <a:r>
              <a:rPr lang="en-US" sz="3600" dirty="0"/>
              <a:t>By the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sz="3300" dirty="0"/>
              <a:t>One of the fastest growing degree program at EKU</a:t>
            </a:r>
          </a:p>
          <a:p>
            <a:pPr lvl="0"/>
            <a:r>
              <a:rPr lang="en-US" sz="3300" dirty="0"/>
              <a:t>The only four-year Aviation BS degree program in Kentucky</a:t>
            </a:r>
          </a:p>
          <a:p>
            <a:r>
              <a:rPr lang="en-US" sz="3300" dirty="0"/>
              <a:t>Bachelor of Science in Aviation with 329 students:</a:t>
            </a:r>
          </a:p>
          <a:p>
            <a:pPr lvl="1"/>
            <a:r>
              <a:rPr lang="en-US" dirty="0"/>
              <a:t>Professional Flight: 270</a:t>
            </a:r>
          </a:p>
          <a:p>
            <a:pPr lvl="1"/>
            <a:r>
              <a:rPr lang="en-US" dirty="0"/>
              <a:t>Aerospace Management: 57 </a:t>
            </a:r>
          </a:p>
          <a:p>
            <a:pPr lvl="1"/>
            <a:r>
              <a:rPr lang="en-US" dirty="0"/>
              <a:t>Aerospace Technology:  2</a:t>
            </a:r>
          </a:p>
          <a:p>
            <a:r>
              <a:rPr lang="en-US" dirty="0"/>
              <a:t>Demographics:</a:t>
            </a:r>
          </a:p>
          <a:p>
            <a:pPr lvl="1"/>
            <a:r>
              <a:rPr lang="en-US" sz="2600" dirty="0"/>
              <a:t>284 Male</a:t>
            </a:r>
          </a:p>
          <a:p>
            <a:pPr lvl="1"/>
            <a:r>
              <a:rPr lang="en-US" sz="2600" dirty="0"/>
              <a:t>45 Female</a:t>
            </a:r>
          </a:p>
          <a:p>
            <a:pPr lvl="1"/>
            <a:r>
              <a:rPr lang="en-US" sz="2600" dirty="0"/>
              <a:t>18% Minorities</a:t>
            </a:r>
          </a:p>
          <a:p>
            <a:pPr lvl="1"/>
            <a:r>
              <a:rPr lang="en-US" sz="2600" dirty="0"/>
              <a:t>17% Veterans </a:t>
            </a:r>
          </a:p>
          <a:p>
            <a:pPr marL="5715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21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2021-2022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37EF6C14-697A-4B58-A333-211E69A8D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535364"/>
              </a:clrFrom>
              <a:clrTo>
                <a:srgbClr val="535364">
                  <a:alpha val="0"/>
                </a:srgbClr>
              </a:clrTo>
            </a:clrChange>
          </a:blip>
          <a:srcRect l="14426" r="16229"/>
          <a:stretch/>
        </p:blipFill>
        <p:spPr>
          <a:xfrm>
            <a:off x="353435" y="1233714"/>
            <a:ext cx="7847136" cy="469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0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Enrollment History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595601441"/>
              </p:ext>
            </p:extLst>
          </p:nvPr>
        </p:nvGraphicFramePr>
        <p:xfrm>
          <a:off x="270933" y="1213944"/>
          <a:ext cx="8528293" cy="4842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1277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Flight Hours by Year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08383023"/>
              </p:ext>
            </p:extLst>
          </p:nvPr>
        </p:nvGraphicFramePr>
        <p:xfrm>
          <a:off x="-14287" y="1128717"/>
          <a:ext cx="9144000" cy="5449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596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5032</TotalTime>
  <Words>605</Words>
  <Application>Microsoft Macintosh PowerPoint</Application>
  <PresentationFormat>On-screen Show (4:3)</PresentationFormat>
  <Paragraphs>127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Calisto MT</vt:lpstr>
      <vt:lpstr>Candara</vt:lpstr>
      <vt:lpstr>Office Theme</vt:lpstr>
      <vt:lpstr>Acrobat Document</vt:lpstr>
      <vt:lpstr>Interim Joint Committee on Transportation</vt:lpstr>
      <vt:lpstr>Overview</vt:lpstr>
      <vt:lpstr>Background/History</vt:lpstr>
      <vt:lpstr>Our Program </vt:lpstr>
      <vt:lpstr>Dual Credit/Aviation Pathway </vt:lpstr>
      <vt:lpstr>Aviation Program Fall 2021 By the Numbers</vt:lpstr>
      <vt:lpstr>Enrollment 2021-2022</vt:lpstr>
      <vt:lpstr>Enrollment History</vt:lpstr>
      <vt:lpstr>Flight Hours by Year</vt:lpstr>
      <vt:lpstr>Aircraft Assets</vt:lpstr>
      <vt:lpstr>Flight Simulators</vt:lpstr>
      <vt:lpstr>Investing in Success</vt:lpstr>
      <vt:lpstr>EKU and Central Kentucky Regional Airport Partnership</vt:lpstr>
      <vt:lpstr>Airport and Flight Training Center</vt:lpstr>
      <vt:lpstr>Continued Growth Considerations</vt:lpstr>
      <vt:lpstr>www.aviation.eku.edu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Holly</dc:creator>
  <cp:lastModifiedBy>Witt, Ethan</cp:lastModifiedBy>
  <cp:revision>510</cp:revision>
  <dcterms:created xsi:type="dcterms:W3CDTF">2016-02-11T15:21:03Z</dcterms:created>
  <dcterms:modified xsi:type="dcterms:W3CDTF">2021-10-04T15:20:53Z</dcterms:modified>
</cp:coreProperties>
</file>