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319" r:id="rId3"/>
    <p:sldId id="320" r:id="rId4"/>
    <p:sldId id="269" r:id="rId5"/>
    <p:sldId id="273" r:id="rId6"/>
    <p:sldId id="310" r:id="rId7"/>
    <p:sldId id="311" r:id="rId8"/>
    <p:sldId id="275" r:id="rId9"/>
    <p:sldId id="305" r:id="rId10"/>
    <p:sldId id="306" r:id="rId11"/>
    <p:sldId id="307" r:id="rId12"/>
    <p:sldId id="288" r:id="rId13"/>
    <p:sldId id="316" r:id="rId14"/>
    <p:sldId id="322" r:id="rId15"/>
    <p:sldId id="321" r:id="rId16"/>
    <p:sldId id="263" r:id="rId1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el, Shelby L (KYTC)" initials="PSL(" lastIdx="16" clrIdx="0">
    <p:extLst>
      <p:ext uri="{19B8F6BF-5375-455C-9EA6-DF929625EA0E}">
        <p15:presenceInfo xmlns:p15="http://schemas.microsoft.com/office/powerpoint/2012/main" userId="S-1-5-21-42551687-1387342770-626671869-296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A5C"/>
    <a:srgbClr val="E9B321"/>
    <a:srgbClr val="727371"/>
    <a:srgbClr val="E6F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1" autoAdjust="0"/>
    <p:restoredTop sz="94660"/>
  </p:normalViewPr>
  <p:slideViewPr>
    <p:cSldViewPr snapToGrid="0">
      <p:cViewPr varScale="1">
        <p:scale>
          <a:sx n="73" d="100"/>
          <a:sy n="73" d="100"/>
        </p:scale>
        <p:origin x="114" y="72"/>
      </p:cViewPr>
      <p:guideLst/>
    </p:cSldViewPr>
  </p:slideViewPr>
  <p:notesTextViewPr>
    <p:cViewPr>
      <p:scale>
        <a:sx n="1" d="1"/>
        <a:sy n="1" d="1"/>
      </p:scale>
      <p:origin x="0" y="0"/>
    </p:cViewPr>
  </p:notesTextViewPr>
  <p:notesViewPr>
    <p:cSldViewPr snapToGrid="0">
      <p:cViewPr varScale="1">
        <p:scale>
          <a:sx n="86" d="100"/>
          <a:sy n="86" d="100"/>
        </p:scale>
        <p:origin x="382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aseline="0" dirty="0" smtClean="0"/>
              <a:t>Funding Totals </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Jet Fuel Tax Fund</c:v>
                </c:pt>
              </c:strCache>
            </c:strRef>
          </c:tx>
          <c:spPr>
            <a:solidFill>
              <a:schemeClr val="accent1"/>
            </a:solidFill>
            <a:ln>
              <a:noFill/>
            </a:ln>
            <a:effectLst/>
          </c:spPr>
          <c:invertIfNegative val="0"/>
          <c:cat>
            <c:strRef>
              <c:f>Sheet1!$A$2:$A$4</c:f>
              <c:strCache>
                <c:ptCount val="3"/>
                <c:pt idx="0">
                  <c:v>FY 2022</c:v>
                </c:pt>
                <c:pt idx="1">
                  <c:v>FY 2023</c:v>
                </c:pt>
                <c:pt idx="2">
                  <c:v>FY 2024</c:v>
                </c:pt>
              </c:strCache>
            </c:strRef>
          </c:cat>
          <c:val>
            <c:numRef>
              <c:f>Sheet1!$B$2:$B$4</c:f>
              <c:numCache>
                <c:formatCode>#,##0</c:formatCode>
                <c:ptCount val="3"/>
                <c:pt idx="0">
                  <c:v>18315100</c:v>
                </c:pt>
                <c:pt idx="1">
                  <c:v>18315100</c:v>
                </c:pt>
                <c:pt idx="2">
                  <c:v>18315100</c:v>
                </c:pt>
              </c:numCache>
            </c:numRef>
          </c:val>
          <c:extLst>
            <c:ext xmlns:c16="http://schemas.microsoft.com/office/drawing/2014/chart" uri="{C3380CC4-5D6E-409C-BE32-E72D297353CC}">
              <c16:uniqueId val="{00000000-B5DA-4D6A-B4C3-9B33E4253F6C}"/>
            </c:ext>
          </c:extLst>
        </c:ser>
        <c:ser>
          <c:idx val="1"/>
          <c:order val="1"/>
          <c:tx>
            <c:strRef>
              <c:f>Sheet1!$C$1</c:f>
              <c:strCache>
                <c:ptCount val="1"/>
                <c:pt idx="0">
                  <c:v>Maintenance Fund</c:v>
                </c:pt>
              </c:strCache>
            </c:strRef>
          </c:tx>
          <c:spPr>
            <a:solidFill>
              <a:schemeClr val="accent2"/>
            </a:solidFill>
            <a:ln>
              <a:noFill/>
            </a:ln>
            <a:effectLst/>
          </c:spPr>
          <c:invertIfNegative val="0"/>
          <c:cat>
            <c:strRef>
              <c:f>Sheet1!$A$2:$A$4</c:f>
              <c:strCache>
                <c:ptCount val="3"/>
                <c:pt idx="0">
                  <c:v>FY 2022</c:v>
                </c:pt>
                <c:pt idx="1">
                  <c:v>FY 2023</c:v>
                </c:pt>
                <c:pt idx="2">
                  <c:v>FY 2024</c:v>
                </c:pt>
              </c:strCache>
            </c:strRef>
          </c:cat>
          <c:val>
            <c:numRef>
              <c:f>Sheet1!$C$2:$C$4</c:f>
              <c:numCache>
                <c:formatCode>#,##0</c:formatCode>
                <c:ptCount val="3"/>
                <c:pt idx="0">
                  <c:v>0</c:v>
                </c:pt>
                <c:pt idx="1">
                  <c:v>0</c:v>
                </c:pt>
                <c:pt idx="2">
                  <c:v>0</c:v>
                </c:pt>
              </c:numCache>
            </c:numRef>
          </c:val>
          <c:extLst>
            <c:ext xmlns:c16="http://schemas.microsoft.com/office/drawing/2014/chart" uri="{C3380CC4-5D6E-409C-BE32-E72D297353CC}">
              <c16:uniqueId val="{00000001-B5DA-4D6A-B4C3-9B33E4253F6C}"/>
            </c:ext>
          </c:extLst>
        </c:ser>
        <c:ser>
          <c:idx val="2"/>
          <c:order val="2"/>
          <c:tx>
            <c:strRef>
              <c:f>Sheet1!$D$1</c:f>
              <c:strCache>
                <c:ptCount val="1"/>
                <c:pt idx="0">
                  <c:v>Column1</c:v>
                </c:pt>
              </c:strCache>
            </c:strRef>
          </c:tx>
          <c:spPr>
            <a:solidFill>
              <a:schemeClr val="accent3"/>
            </a:solidFill>
            <a:ln>
              <a:noFill/>
            </a:ln>
            <a:effectLst/>
          </c:spPr>
          <c:invertIfNegative val="0"/>
          <c:cat>
            <c:strRef>
              <c:f>Sheet1!$A$2:$A$4</c:f>
              <c:strCache>
                <c:ptCount val="3"/>
                <c:pt idx="0">
                  <c:v>FY 2022</c:v>
                </c:pt>
                <c:pt idx="1">
                  <c:v>FY 2023</c:v>
                </c:pt>
                <c:pt idx="2">
                  <c:v>FY 2024</c:v>
                </c:pt>
              </c:strCache>
            </c:strRef>
          </c:cat>
          <c:val>
            <c:numRef>
              <c:f>Sheet1!$D$2:$D$4</c:f>
              <c:numCache>
                <c:formatCode>General</c:formatCode>
                <c:ptCount val="3"/>
              </c:numCache>
            </c:numRef>
          </c:val>
          <c:extLst>
            <c:ext xmlns:c16="http://schemas.microsoft.com/office/drawing/2014/chart" uri="{C3380CC4-5D6E-409C-BE32-E72D297353CC}">
              <c16:uniqueId val="{00000002-B5DA-4D6A-B4C3-9B33E4253F6C}"/>
            </c:ext>
          </c:extLst>
        </c:ser>
        <c:dLbls>
          <c:showLegendKey val="0"/>
          <c:showVal val="0"/>
          <c:showCatName val="0"/>
          <c:showSerName val="0"/>
          <c:showPercent val="0"/>
          <c:showBubbleSize val="0"/>
        </c:dLbls>
        <c:gapWidth val="219"/>
        <c:overlap val="-27"/>
        <c:axId val="692072408"/>
        <c:axId val="692069784"/>
      </c:barChart>
      <c:catAx>
        <c:axId val="692072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2069784"/>
        <c:crosses val="autoZero"/>
        <c:auto val="1"/>
        <c:lblAlgn val="ctr"/>
        <c:lblOffset val="100"/>
        <c:noMultiLvlLbl val="0"/>
      </c:catAx>
      <c:valAx>
        <c:axId val="692069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2072408"/>
        <c:crosses val="autoZero"/>
        <c:crossBetween val="between"/>
      </c:valAx>
      <c:spPr>
        <a:noFill/>
        <a:ln w="25400">
          <a:noFill/>
        </a:ln>
        <a:effectLst/>
      </c:spPr>
    </c:plotArea>
    <c:legend>
      <c:legendPos val="b"/>
      <c:legendEntry>
        <c:idx val="1"/>
        <c:delete val="1"/>
      </c:legendEntry>
      <c:legendEntry>
        <c:idx val="2"/>
        <c:delete val="1"/>
      </c:legendEntry>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smtClean="0">
                <a:solidFill>
                  <a:schemeClr val="tx1"/>
                </a:solidFill>
              </a:rPr>
              <a:t>Forecasted</a:t>
            </a:r>
            <a:r>
              <a:rPr lang="en-US" baseline="0" dirty="0" smtClean="0">
                <a:solidFill>
                  <a:schemeClr val="tx1"/>
                </a:solidFill>
              </a:rPr>
              <a:t> Projects </a:t>
            </a:r>
            <a:endParaRPr lang="en-US" dirty="0">
              <a:solidFill>
                <a:schemeClr val="tx1"/>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1349469487516753"/>
          <c:y val="9.7286756507972194E-2"/>
          <c:w val="0.75393048855929068"/>
          <c:h val="0.70124763905300946"/>
        </c:manualLayout>
      </c:layout>
      <c:barChart>
        <c:barDir val="col"/>
        <c:grouping val="clustered"/>
        <c:varyColors val="0"/>
        <c:ser>
          <c:idx val="0"/>
          <c:order val="0"/>
          <c:tx>
            <c:strRef>
              <c:f>Sheet1!$B$1</c:f>
              <c:strCache>
                <c:ptCount val="1"/>
                <c:pt idx="0">
                  <c:v>Airport Pavement Needs</c:v>
                </c:pt>
              </c:strCache>
            </c:strRef>
          </c:tx>
          <c:spPr>
            <a:solidFill>
              <a:schemeClr val="accent1"/>
            </a:solidFill>
            <a:ln>
              <a:solidFill>
                <a:schemeClr val="accent1">
                  <a:lumMod val="40000"/>
                  <a:lumOff val="60000"/>
                </a:schemeClr>
              </a:solidFill>
            </a:ln>
            <a:effectLst/>
          </c:spPr>
          <c:invertIfNegative val="0"/>
          <c:cat>
            <c:strRef>
              <c:f>Sheet1!$A$2:$A$4</c:f>
              <c:strCache>
                <c:ptCount val="3"/>
                <c:pt idx="0">
                  <c:v>FY 2022</c:v>
                </c:pt>
                <c:pt idx="1">
                  <c:v>FY 2023</c:v>
                </c:pt>
                <c:pt idx="2">
                  <c:v>FY 2024</c:v>
                </c:pt>
              </c:strCache>
            </c:strRef>
          </c:cat>
          <c:val>
            <c:numRef>
              <c:f>Sheet1!$B$2:$B$4</c:f>
              <c:numCache>
                <c:formatCode>#,##0</c:formatCode>
                <c:ptCount val="3"/>
                <c:pt idx="0">
                  <c:v>10000000</c:v>
                </c:pt>
                <c:pt idx="1">
                  <c:v>10000000</c:v>
                </c:pt>
                <c:pt idx="2">
                  <c:v>10000000</c:v>
                </c:pt>
              </c:numCache>
            </c:numRef>
          </c:val>
          <c:extLst>
            <c:ext xmlns:c16="http://schemas.microsoft.com/office/drawing/2014/chart" uri="{C3380CC4-5D6E-409C-BE32-E72D297353CC}">
              <c16:uniqueId val="{00000000-F8BB-4D3E-A07B-5199176733CB}"/>
            </c:ext>
          </c:extLst>
        </c:ser>
        <c:ser>
          <c:idx val="1"/>
          <c:order val="1"/>
          <c:tx>
            <c:strRef>
              <c:f>Sheet1!$C$1</c:f>
              <c:strCache>
                <c:ptCount val="1"/>
                <c:pt idx="0">
                  <c:v>Airport Safety &amp; Infrastructure Needs</c:v>
                </c:pt>
              </c:strCache>
            </c:strRef>
          </c:tx>
          <c:spPr>
            <a:solidFill>
              <a:schemeClr val="accent4">
                <a:lumMod val="75000"/>
              </a:schemeClr>
            </a:solidFill>
            <a:ln>
              <a:noFill/>
            </a:ln>
            <a:effectLst/>
          </c:spPr>
          <c:invertIfNegative val="0"/>
          <c:cat>
            <c:strRef>
              <c:f>Sheet1!$A$2:$A$4</c:f>
              <c:strCache>
                <c:ptCount val="3"/>
                <c:pt idx="0">
                  <c:v>FY 2022</c:v>
                </c:pt>
                <c:pt idx="1">
                  <c:v>FY 2023</c:v>
                </c:pt>
                <c:pt idx="2">
                  <c:v>FY 2024</c:v>
                </c:pt>
              </c:strCache>
            </c:strRef>
          </c:cat>
          <c:val>
            <c:numRef>
              <c:f>Sheet1!$C$2:$C$4</c:f>
              <c:numCache>
                <c:formatCode>#,##0</c:formatCode>
                <c:ptCount val="3"/>
                <c:pt idx="0">
                  <c:v>18394159</c:v>
                </c:pt>
                <c:pt idx="1">
                  <c:v>15766302</c:v>
                </c:pt>
                <c:pt idx="2">
                  <c:v>19106915</c:v>
                </c:pt>
              </c:numCache>
            </c:numRef>
          </c:val>
          <c:extLst>
            <c:ext xmlns:c16="http://schemas.microsoft.com/office/drawing/2014/chart" uri="{C3380CC4-5D6E-409C-BE32-E72D297353CC}">
              <c16:uniqueId val="{00000001-F8BB-4D3E-A07B-5199176733CB}"/>
            </c:ext>
          </c:extLst>
        </c:ser>
        <c:dLbls>
          <c:showLegendKey val="0"/>
          <c:showVal val="0"/>
          <c:showCatName val="0"/>
          <c:showSerName val="0"/>
          <c:showPercent val="0"/>
          <c:showBubbleSize val="0"/>
        </c:dLbls>
        <c:gapWidth val="219"/>
        <c:overlap val="-27"/>
        <c:axId val="692072408"/>
        <c:axId val="692069784"/>
      </c:barChart>
      <c:catAx>
        <c:axId val="692072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92069784"/>
        <c:crosses val="autoZero"/>
        <c:auto val="1"/>
        <c:lblAlgn val="ctr"/>
        <c:lblOffset val="100"/>
        <c:noMultiLvlLbl val="0"/>
      </c:catAx>
      <c:valAx>
        <c:axId val="692069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6920724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06" tIns="46653" rIns="93306" bIns="46653" rtlCol="0"/>
          <a:lstStyle>
            <a:lvl1pPr algn="l">
              <a:defRPr sz="1200"/>
            </a:lvl1pPr>
          </a:lstStyle>
          <a:p>
            <a:endParaRPr lang="en-US" dirty="0"/>
          </a:p>
        </p:txBody>
      </p:sp>
      <p:sp>
        <p:nvSpPr>
          <p:cNvPr id="3" name="Date Placeholder 2"/>
          <p:cNvSpPr>
            <a:spLocks noGrp="1"/>
          </p:cNvSpPr>
          <p:nvPr>
            <p:ph type="dt" sz="quarter" idx="1"/>
          </p:nvPr>
        </p:nvSpPr>
        <p:spPr>
          <a:xfrm>
            <a:off x="3978133" y="0"/>
            <a:ext cx="3043343" cy="467072"/>
          </a:xfrm>
          <a:prstGeom prst="rect">
            <a:avLst/>
          </a:prstGeom>
        </p:spPr>
        <p:txBody>
          <a:bodyPr vert="horz" lIns="93306" tIns="46653" rIns="93306" bIns="46653" rtlCol="0"/>
          <a:lstStyle>
            <a:lvl1pPr algn="r">
              <a:defRPr sz="1200"/>
            </a:lvl1pPr>
          </a:lstStyle>
          <a:p>
            <a:fld id="{7A80EFE7-3F51-4EB9-9307-4F3E303C9258}" type="datetimeFigureOut">
              <a:rPr lang="en-US" smtClean="0"/>
              <a:t>10/4/2021</a:t>
            </a:fld>
            <a:endParaRPr lang="en-US" dirty="0"/>
          </a:p>
        </p:txBody>
      </p:sp>
      <p:sp>
        <p:nvSpPr>
          <p:cNvPr id="4" name="Footer Placeholder 3"/>
          <p:cNvSpPr>
            <a:spLocks noGrp="1"/>
          </p:cNvSpPr>
          <p:nvPr>
            <p:ph type="ftr" sz="quarter" idx="2"/>
          </p:nvPr>
        </p:nvSpPr>
        <p:spPr>
          <a:xfrm>
            <a:off x="0" y="8842031"/>
            <a:ext cx="3043343" cy="467071"/>
          </a:xfrm>
          <a:prstGeom prst="rect">
            <a:avLst/>
          </a:prstGeom>
        </p:spPr>
        <p:txBody>
          <a:bodyPr vert="horz" lIns="93306" tIns="46653" rIns="93306" bIns="4665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3" y="8842031"/>
            <a:ext cx="3043343" cy="467071"/>
          </a:xfrm>
          <a:prstGeom prst="rect">
            <a:avLst/>
          </a:prstGeom>
        </p:spPr>
        <p:txBody>
          <a:bodyPr vert="horz" lIns="93306" tIns="46653" rIns="93306" bIns="46653" rtlCol="0" anchor="b"/>
          <a:lstStyle>
            <a:lvl1pPr algn="r">
              <a:defRPr sz="1200"/>
            </a:lvl1pPr>
          </a:lstStyle>
          <a:p>
            <a:fld id="{2D122791-4FB4-4836-A463-1400BF8330D0}" type="slidenum">
              <a:rPr lang="en-US" smtClean="0"/>
              <a:t>‹#›</a:t>
            </a:fld>
            <a:endParaRPr lang="en-US" dirty="0"/>
          </a:p>
        </p:txBody>
      </p:sp>
    </p:spTree>
    <p:extLst>
      <p:ext uri="{BB962C8B-B14F-4D97-AF65-F5344CB8AC3E}">
        <p14:creationId xmlns:p14="http://schemas.microsoft.com/office/powerpoint/2010/main" val="31865646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238" cy="466725"/>
          </a:xfrm>
          <a:prstGeom prst="rect">
            <a:avLst/>
          </a:prstGeom>
        </p:spPr>
        <p:txBody>
          <a:bodyPr vert="horz" lIns="91422" tIns="45712" rIns="91422" bIns="45712" rtlCol="0"/>
          <a:lstStyle>
            <a:lvl1pPr algn="l">
              <a:defRPr sz="1200"/>
            </a:lvl1pPr>
          </a:lstStyle>
          <a:p>
            <a:endParaRPr lang="en-US" dirty="0"/>
          </a:p>
        </p:txBody>
      </p:sp>
      <p:sp>
        <p:nvSpPr>
          <p:cNvPr id="3" name="Date Placeholder 2"/>
          <p:cNvSpPr>
            <a:spLocks noGrp="1"/>
          </p:cNvSpPr>
          <p:nvPr>
            <p:ph type="dt" idx="1"/>
          </p:nvPr>
        </p:nvSpPr>
        <p:spPr>
          <a:xfrm>
            <a:off x="3978275" y="1"/>
            <a:ext cx="3043238" cy="466725"/>
          </a:xfrm>
          <a:prstGeom prst="rect">
            <a:avLst/>
          </a:prstGeom>
        </p:spPr>
        <p:txBody>
          <a:bodyPr vert="horz" lIns="91422" tIns="45712" rIns="91422" bIns="45712" rtlCol="0"/>
          <a:lstStyle>
            <a:lvl1pPr algn="r">
              <a:defRPr sz="1200"/>
            </a:lvl1pPr>
          </a:lstStyle>
          <a:p>
            <a:fld id="{694BD89A-9629-44BD-8B1C-DFC307F05E17}" type="datetimeFigureOut">
              <a:rPr lang="en-US" smtClean="0"/>
              <a:t>10/4/2021</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22" tIns="45712" rIns="91422" bIns="45712" rtlCol="0" anchor="ctr"/>
          <a:lstStyle/>
          <a:p>
            <a:endParaRPr lang="en-US" dirty="0"/>
          </a:p>
        </p:txBody>
      </p:sp>
      <p:sp>
        <p:nvSpPr>
          <p:cNvPr id="5" name="Notes Placeholder 4"/>
          <p:cNvSpPr>
            <a:spLocks noGrp="1"/>
          </p:cNvSpPr>
          <p:nvPr>
            <p:ph type="body" sz="quarter" idx="3"/>
          </p:nvPr>
        </p:nvSpPr>
        <p:spPr>
          <a:xfrm>
            <a:off x="701676" y="4479926"/>
            <a:ext cx="5619750" cy="3665538"/>
          </a:xfrm>
          <a:prstGeom prst="rect">
            <a:avLst/>
          </a:prstGeom>
        </p:spPr>
        <p:txBody>
          <a:bodyPr vert="horz" lIns="91422" tIns="45712" rIns="91422" bIns="4571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375"/>
            <a:ext cx="3043238" cy="466725"/>
          </a:xfrm>
          <a:prstGeom prst="rect">
            <a:avLst/>
          </a:prstGeom>
        </p:spPr>
        <p:txBody>
          <a:bodyPr vert="horz" lIns="91422" tIns="45712" rIns="91422" bIns="4571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22" tIns="45712" rIns="91422" bIns="45712" rtlCol="0" anchor="b"/>
          <a:lstStyle>
            <a:lvl1pPr algn="r">
              <a:defRPr sz="1200"/>
            </a:lvl1pPr>
          </a:lstStyle>
          <a:p>
            <a:fld id="{B54365A8-424A-4D44-AEA3-3508CC5CD6C7}" type="slidenum">
              <a:rPr lang="en-US" smtClean="0"/>
              <a:t>‹#›</a:t>
            </a:fld>
            <a:endParaRPr lang="en-US" dirty="0"/>
          </a:p>
        </p:txBody>
      </p:sp>
    </p:spTree>
    <p:extLst>
      <p:ext uri="{BB962C8B-B14F-4D97-AF65-F5344CB8AC3E}">
        <p14:creationId xmlns:p14="http://schemas.microsoft.com/office/powerpoint/2010/main" val="29326855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229926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245911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413907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1162699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4048632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190398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98547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2587221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2026913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1822473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A066BC-843C-419F-9977-D35BD11A7620}"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7C9E5F-8B91-4FE5-96C2-A2C328B5021F}" type="slidenum">
              <a:rPr lang="en-US" smtClean="0"/>
              <a:t>‹#›</a:t>
            </a:fld>
            <a:endParaRPr lang="en-US" dirty="0"/>
          </a:p>
        </p:txBody>
      </p:sp>
    </p:spTree>
    <p:extLst>
      <p:ext uri="{BB962C8B-B14F-4D97-AF65-F5344CB8AC3E}">
        <p14:creationId xmlns:p14="http://schemas.microsoft.com/office/powerpoint/2010/main" val="3850814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A066BC-843C-419F-9977-D35BD11A7620}" type="datetimeFigureOut">
              <a:rPr lang="en-US" smtClean="0"/>
              <a:t>10/4/2021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C9E5F-8B91-4FE5-96C2-A2C328B5021F}" type="slidenum">
              <a:rPr lang="en-US" smtClean="0"/>
              <a:t>‹#›</a:t>
            </a:fld>
            <a:endParaRPr lang="en-US" dirty="0"/>
          </a:p>
        </p:txBody>
      </p:sp>
    </p:spTree>
    <p:extLst>
      <p:ext uri="{BB962C8B-B14F-4D97-AF65-F5344CB8AC3E}">
        <p14:creationId xmlns:p14="http://schemas.microsoft.com/office/powerpoint/2010/main" val="1859513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80753" y="864525"/>
            <a:ext cx="11230494" cy="2576944"/>
          </a:xfrm>
        </p:spPr>
        <p:txBody>
          <a:bodyPr>
            <a:normAutofit/>
          </a:bodyPr>
          <a:lstStyle/>
          <a:p>
            <a:r>
              <a:rPr lang="en-US" b="1" dirty="0">
                <a:latin typeface="+mn-lt"/>
              </a:rPr>
              <a:t>Kentucky Department of Aviation</a:t>
            </a:r>
            <a:br>
              <a:rPr lang="en-US" b="1" dirty="0">
                <a:latin typeface="+mn-lt"/>
              </a:rPr>
            </a:br>
            <a:r>
              <a:rPr lang="en-US" sz="4500" b="1" dirty="0" smtClean="0">
                <a:latin typeface="+mn-lt"/>
              </a:rPr>
              <a:t>Interim Joint Committee</a:t>
            </a:r>
            <a:br>
              <a:rPr lang="en-US" sz="4500" b="1" dirty="0" smtClean="0">
                <a:latin typeface="+mn-lt"/>
              </a:rPr>
            </a:br>
            <a:r>
              <a:rPr lang="en-US" sz="4500" b="1" dirty="0" smtClean="0">
                <a:latin typeface="+mn-lt"/>
              </a:rPr>
              <a:t>on Transportation</a:t>
            </a:r>
            <a:endParaRPr lang="en-US" sz="4500" b="1" dirty="0">
              <a:latin typeface="+mn-lt"/>
            </a:endParaRPr>
          </a:p>
        </p:txBody>
      </p:sp>
      <p:sp>
        <p:nvSpPr>
          <p:cNvPr id="3" name="Subtitle 2"/>
          <p:cNvSpPr>
            <a:spLocks noGrp="1"/>
          </p:cNvSpPr>
          <p:nvPr>
            <p:ph type="subTitle" idx="1"/>
          </p:nvPr>
        </p:nvSpPr>
        <p:spPr>
          <a:xfrm>
            <a:off x="1413164" y="4245894"/>
            <a:ext cx="9144000" cy="1018833"/>
          </a:xfrm>
        </p:spPr>
        <p:txBody>
          <a:bodyPr/>
          <a:lstStyle/>
          <a:p>
            <a:r>
              <a:rPr lang="en-US" dirty="0">
                <a:solidFill>
                  <a:schemeClr val="bg1"/>
                </a:solidFill>
              </a:rPr>
              <a:t>Commissioner Mark Carter</a:t>
            </a:r>
          </a:p>
          <a:p>
            <a:r>
              <a:rPr lang="en-US" dirty="0">
                <a:solidFill>
                  <a:schemeClr val="bg1"/>
                </a:solidFill>
              </a:rPr>
              <a:t>Deputy Commissioner Brad Schwandt</a:t>
            </a:r>
          </a:p>
        </p:txBody>
      </p:sp>
      <p:sp>
        <p:nvSpPr>
          <p:cNvPr id="4" name="Rectangle 3"/>
          <p:cNvSpPr/>
          <p:nvPr/>
        </p:nvSpPr>
        <p:spPr>
          <a:xfrm>
            <a:off x="382385" y="6350924"/>
            <a:ext cx="2992582" cy="2909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864523" y="6335432"/>
            <a:ext cx="10274531" cy="338554"/>
          </a:xfrm>
          <a:prstGeom prst="rect">
            <a:avLst/>
          </a:prstGeom>
          <a:noFill/>
        </p:spPr>
        <p:txBody>
          <a:bodyPr wrap="square" rtlCol="0">
            <a:spAutoFit/>
          </a:bodyPr>
          <a:lstStyle/>
          <a:p>
            <a:r>
              <a:rPr lang="en-US" sz="1600" spc="300" dirty="0">
                <a:solidFill>
                  <a:schemeClr val="bg1"/>
                </a:solidFill>
              </a:rPr>
              <a:t>KYTC DEPARTMENT </a:t>
            </a:r>
            <a:r>
              <a:rPr lang="en-US" sz="1600" i="1" spc="300" dirty="0">
                <a:solidFill>
                  <a:schemeClr val="bg1"/>
                </a:solidFill>
              </a:rPr>
              <a:t>of</a:t>
            </a:r>
            <a:r>
              <a:rPr lang="en-US" sz="1600" spc="300" dirty="0">
                <a:solidFill>
                  <a:schemeClr val="bg1"/>
                </a:solidFill>
              </a:rPr>
              <a:t> AVIATION – </a:t>
            </a:r>
            <a:r>
              <a:rPr lang="en-US" sz="1600" spc="300" dirty="0" smtClean="0">
                <a:solidFill>
                  <a:schemeClr val="bg1"/>
                </a:solidFill>
              </a:rPr>
              <a:t>October 5, 2021</a:t>
            </a:r>
            <a:endParaRPr lang="en-US" sz="1600" spc="300" dirty="0">
              <a:solidFill>
                <a:schemeClr val="bg1"/>
              </a:solidFill>
            </a:endParaRPr>
          </a:p>
        </p:txBody>
      </p:sp>
    </p:spTree>
    <p:extLst>
      <p:ext uri="{BB962C8B-B14F-4D97-AF65-F5344CB8AC3E}">
        <p14:creationId xmlns:p14="http://schemas.microsoft.com/office/powerpoint/2010/main" val="993084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60110"/>
            <a:ext cx="10515600" cy="559837"/>
          </a:xfrm>
        </p:spPr>
        <p:txBody>
          <a:bodyPr>
            <a:noAutofit/>
          </a:bodyPr>
          <a:lstStyle/>
          <a:p>
            <a:r>
              <a:rPr lang="en-US" sz="4000" b="1" dirty="0">
                <a:latin typeface="+mn-lt"/>
              </a:rPr>
              <a:t>Airport Maintenance Fund Projects FY </a:t>
            </a:r>
            <a:r>
              <a:rPr lang="en-US" sz="4000" b="1" dirty="0">
                <a:solidFill>
                  <a:prstClr val="black"/>
                </a:solidFill>
                <a:latin typeface="+mn-lt"/>
              </a:rPr>
              <a:t>2021</a:t>
            </a:r>
            <a:endParaRPr lang="en-US" sz="4000" b="1" dirty="0">
              <a:latin typeface="+mn-lt"/>
            </a:endParaRPr>
          </a:p>
        </p:txBody>
      </p:sp>
      <p:sp>
        <p:nvSpPr>
          <p:cNvPr id="9" name="Rectangle 8"/>
          <p:cNvSpPr/>
          <p:nvPr/>
        </p:nvSpPr>
        <p:spPr>
          <a:xfrm>
            <a:off x="7065818" y="6201295"/>
            <a:ext cx="4763193" cy="315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623687" y="336793"/>
            <a:ext cx="527858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0" normalizeH="0" baseline="0" noProof="0" dirty="0">
                <a:ln>
                  <a:noFill/>
                </a:ln>
                <a:solidFill>
                  <a:prstClr val="black"/>
                </a:solidFill>
                <a:effectLst/>
                <a:uLnTx/>
                <a:uFillTx/>
                <a:latin typeface="Calibri" panose="020F0502020204030204"/>
                <a:ea typeface="+mn-ea"/>
                <a:cs typeface="+mn-cs"/>
              </a:rPr>
              <a:t>KYTC DEPARTMENT </a:t>
            </a:r>
            <a:r>
              <a:rPr kumimoji="0" lang="en-US" sz="1600" b="0" i="1" u="none" strike="noStrike" kern="1200" cap="none" spc="300" normalizeH="0" baseline="0" noProof="0" dirty="0">
                <a:ln>
                  <a:noFill/>
                </a:ln>
                <a:solidFill>
                  <a:prstClr val="black"/>
                </a:solidFill>
                <a:effectLst/>
                <a:uLnTx/>
                <a:uFillTx/>
                <a:latin typeface="Calibri" panose="020F0502020204030204"/>
                <a:ea typeface="+mn-ea"/>
                <a:cs typeface="+mn-cs"/>
              </a:rPr>
              <a:t>of</a:t>
            </a:r>
            <a:r>
              <a:rPr kumimoji="0" lang="en-US" sz="1600" b="0" i="0" u="none" strike="noStrike" kern="1200" cap="none" spc="300" normalizeH="0" baseline="0" noProof="0" dirty="0">
                <a:ln>
                  <a:noFill/>
                </a:ln>
                <a:solidFill>
                  <a:prstClr val="black"/>
                </a:solidFill>
                <a:effectLst/>
                <a:uLnTx/>
                <a:uFillTx/>
                <a:latin typeface="Calibri" panose="020F0502020204030204"/>
                <a:ea typeface="+mn-ea"/>
                <a:cs typeface="+mn-cs"/>
              </a:rPr>
              <a:t> AVIATION</a:t>
            </a:r>
          </a:p>
        </p:txBody>
      </p:sp>
      <p:grpSp>
        <p:nvGrpSpPr>
          <p:cNvPr id="53" name="Group 52"/>
          <p:cNvGrpSpPr/>
          <p:nvPr/>
        </p:nvGrpSpPr>
        <p:grpSpPr>
          <a:xfrm>
            <a:off x="744292" y="1372427"/>
            <a:ext cx="10471415" cy="4732385"/>
            <a:chOff x="735979" y="1484770"/>
            <a:chExt cx="10091855" cy="4560849"/>
          </a:xfrm>
        </p:grpSpPr>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 t="28323" r="2110" b="4302"/>
            <a:stretch/>
          </p:blipFill>
          <p:spPr>
            <a:xfrm>
              <a:off x="735979" y="1484770"/>
              <a:ext cx="10091855" cy="4560849"/>
            </a:xfrm>
            <a:prstGeom prst="rect">
              <a:avLst/>
            </a:prstGeom>
            <a:ln>
              <a:noFill/>
            </a:ln>
          </p:spPr>
        </p:pic>
        <p:sp>
          <p:nvSpPr>
            <p:cNvPr id="32" name="Rounded Rectangle 31"/>
            <p:cNvSpPr/>
            <p:nvPr/>
          </p:nvSpPr>
          <p:spPr>
            <a:xfrm>
              <a:off x="3791459" y="5351199"/>
              <a:ext cx="228701" cy="231745"/>
            </a:xfrm>
            <a:prstGeom prst="roundRect">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ounded Rectangle 32"/>
            <p:cNvSpPr/>
            <p:nvPr/>
          </p:nvSpPr>
          <p:spPr>
            <a:xfrm>
              <a:off x="3109503" y="4354207"/>
              <a:ext cx="162801" cy="170941"/>
            </a:xfrm>
            <a:prstGeom prst="roundRect">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34" name="Rounded Rectangle 33"/>
            <p:cNvSpPr/>
            <p:nvPr/>
          </p:nvSpPr>
          <p:spPr>
            <a:xfrm>
              <a:off x="6701958" y="4579698"/>
              <a:ext cx="160805" cy="116681"/>
            </a:xfrm>
            <a:prstGeom prst="roundRect">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p:cNvSpPr/>
            <p:nvPr/>
          </p:nvSpPr>
          <p:spPr>
            <a:xfrm>
              <a:off x="6701958" y="2196798"/>
              <a:ext cx="361140" cy="3467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p:cNvSpPr/>
            <p:nvPr/>
          </p:nvSpPr>
          <p:spPr>
            <a:xfrm>
              <a:off x="6701958" y="4663042"/>
              <a:ext cx="160805" cy="80961"/>
            </a:xfrm>
            <a:prstGeom prst="ellipse">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p:cNvSpPr/>
            <p:nvPr/>
          </p:nvSpPr>
          <p:spPr>
            <a:xfrm>
              <a:off x="6678145" y="4615418"/>
              <a:ext cx="160805" cy="80961"/>
            </a:xfrm>
            <a:prstGeom prst="ellipse">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44"/>
            <p:cNvSpPr/>
            <p:nvPr/>
          </p:nvSpPr>
          <p:spPr>
            <a:xfrm>
              <a:off x="3166483" y="4443748"/>
              <a:ext cx="124814" cy="84114"/>
            </a:xfrm>
            <a:custGeom>
              <a:avLst/>
              <a:gdLst>
                <a:gd name="connsiteX0" fmla="*/ 0 w 124814"/>
                <a:gd name="connsiteY0" fmla="*/ 84114 h 84114"/>
                <a:gd name="connsiteX1" fmla="*/ 32560 w 124814"/>
                <a:gd name="connsiteY1" fmla="*/ 54267 h 84114"/>
                <a:gd name="connsiteX2" fmla="*/ 40700 w 124814"/>
                <a:gd name="connsiteY2" fmla="*/ 51553 h 84114"/>
                <a:gd name="connsiteX3" fmla="*/ 65121 w 124814"/>
                <a:gd name="connsiteY3" fmla="*/ 46127 h 84114"/>
                <a:gd name="connsiteX4" fmla="*/ 89541 w 124814"/>
                <a:gd name="connsiteY4" fmla="*/ 37987 h 84114"/>
                <a:gd name="connsiteX5" fmla="*/ 97681 w 124814"/>
                <a:gd name="connsiteY5" fmla="*/ 35273 h 84114"/>
                <a:gd name="connsiteX6" fmla="*/ 105821 w 124814"/>
                <a:gd name="connsiteY6" fmla="*/ 32560 h 84114"/>
                <a:gd name="connsiteX7" fmla="*/ 119388 w 124814"/>
                <a:gd name="connsiteY7" fmla="*/ 8140 h 84114"/>
                <a:gd name="connsiteX8" fmla="*/ 124814 w 124814"/>
                <a:gd name="connsiteY8" fmla="*/ 0 h 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814" h="84114">
                  <a:moveTo>
                    <a:pt x="0" y="84114"/>
                  </a:moveTo>
                  <a:cubicBezTo>
                    <a:pt x="9229" y="74885"/>
                    <a:pt x="21472" y="61659"/>
                    <a:pt x="32560" y="54267"/>
                  </a:cubicBezTo>
                  <a:cubicBezTo>
                    <a:pt x="34940" y="52680"/>
                    <a:pt x="37925" y="52247"/>
                    <a:pt x="40700" y="51553"/>
                  </a:cubicBezTo>
                  <a:cubicBezTo>
                    <a:pt x="56191" y="47680"/>
                    <a:pt x="51194" y="50305"/>
                    <a:pt x="65121" y="46127"/>
                  </a:cubicBezTo>
                  <a:cubicBezTo>
                    <a:pt x="73339" y="43662"/>
                    <a:pt x="81401" y="40700"/>
                    <a:pt x="89541" y="37987"/>
                  </a:cubicBezTo>
                  <a:lnTo>
                    <a:pt x="97681" y="35273"/>
                  </a:lnTo>
                  <a:lnTo>
                    <a:pt x="105821" y="32560"/>
                  </a:lnTo>
                  <a:cubicBezTo>
                    <a:pt x="110597" y="18231"/>
                    <a:pt x="106947" y="26802"/>
                    <a:pt x="119388" y="8140"/>
                  </a:cubicBezTo>
                  <a:lnTo>
                    <a:pt x="124814" y="0"/>
                  </a:lnTo>
                </a:path>
              </a:pathLst>
            </a:custGeom>
            <a:solidFill>
              <a:srgbClr val="E6FCC0"/>
            </a:solidFill>
            <a:ln w="6350">
              <a:solidFill>
                <a:srgbClr val="727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p:cNvSpPr/>
            <p:nvPr/>
          </p:nvSpPr>
          <p:spPr>
            <a:xfrm>
              <a:off x="6726234" y="2212982"/>
              <a:ext cx="365869" cy="351322"/>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 name="Group 14"/>
          <p:cNvGrpSpPr/>
          <p:nvPr/>
        </p:nvGrpSpPr>
        <p:grpSpPr>
          <a:xfrm>
            <a:off x="838200" y="1529248"/>
            <a:ext cx="2288078" cy="1765236"/>
            <a:chOff x="714895" y="4131074"/>
            <a:chExt cx="2288078" cy="1765236"/>
          </a:xfrm>
        </p:grpSpPr>
        <p:sp>
          <p:nvSpPr>
            <p:cNvPr id="16" name="Rectangle 15"/>
            <p:cNvSpPr/>
            <p:nvPr/>
          </p:nvSpPr>
          <p:spPr>
            <a:xfrm>
              <a:off x="714895" y="4131074"/>
              <a:ext cx="2053243" cy="949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p:cNvSpPr/>
            <p:nvPr/>
          </p:nvSpPr>
          <p:spPr>
            <a:xfrm>
              <a:off x="945989" y="4589167"/>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p:cNvSpPr/>
            <p:nvPr/>
          </p:nvSpPr>
          <p:spPr>
            <a:xfrm>
              <a:off x="926073" y="4848762"/>
              <a:ext cx="209854" cy="205203"/>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871366" y="5144289"/>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p:cNvSpPr/>
            <p:nvPr/>
          </p:nvSpPr>
          <p:spPr>
            <a:xfrm>
              <a:off x="834034" y="5511109"/>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834034" y="4131074"/>
              <a:ext cx="21689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Funding (thousands)</a:t>
              </a:r>
            </a:p>
          </p:txBody>
        </p:sp>
        <p:sp>
          <p:nvSpPr>
            <p:cNvPr id="22" name="TextBox 21"/>
            <p:cNvSpPr txBox="1"/>
            <p:nvPr/>
          </p:nvSpPr>
          <p:spPr>
            <a:xfrm>
              <a:off x="1319643" y="4515360"/>
              <a:ext cx="11897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 400</a:t>
              </a:r>
            </a:p>
          </p:txBody>
        </p:sp>
        <p:sp>
          <p:nvSpPr>
            <p:cNvPr id="23" name="TextBox 22"/>
            <p:cNvSpPr txBox="1"/>
            <p:nvPr/>
          </p:nvSpPr>
          <p:spPr>
            <a:xfrm>
              <a:off x="1319644" y="4797807"/>
              <a:ext cx="14484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401 – 600</a:t>
              </a:r>
            </a:p>
          </p:txBody>
        </p:sp>
        <p:sp>
          <p:nvSpPr>
            <p:cNvPr id="24" name="TextBox 23"/>
            <p:cNvSpPr txBox="1"/>
            <p:nvPr/>
          </p:nvSpPr>
          <p:spPr>
            <a:xfrm>
              <a:off x="1313938" y="5142681"/>
              <a:ext cx="12733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601 – 1,000</a:t>
              </a:r>
            </a:p>
          </p:txBody>
        </p:sp>
        <p:sp>
          <p:nvSpPr>
            <p:cNvPr id="25" name="TextBox 24"/>
            <p:cNvSpPr txBox="1"/>
            <p:nvPr/>
          </p:nvSpPr>
          <p:spPr>
            <a:xfrm>
              <a:off x="1313938" y="5588533"/>
              <a:ext cx="1273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&gt;1,000 </a:t>
              </a:r>
            </a:p>
          </p:txBody>
        </p:sp>
      </p:grpSp>
      <p:sp>
        <p:nvSpPr>
          <p:cNvPr id="158" name="Oval 157"/>
          <p:cNvSpPr/>
          <p:nvPr/>
        </p:nvSpPr>
        <p:spPr>
          <a:xfrm>
            <a:off x="7782882" y="2171471"/>
            <a:ext cx="209854" cy="205203"/>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0" name="Oval 169"/>
          <p:cNvSpPr/>
          <p:nvPr/>
        </p:nvSpPr>
        <p:spPr>
          <a:xfrm>
            <a:off x="7080550" y="2229380"/>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1" name="Oval 170"/>
          <p:cNvSpPr/>
          <p:nvPr/>
        </p:nvSpPr>
        <p:spPr>
          <a:xfrm>
            <a:off x="2317002" y="4975986"/>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2" name="Oval 171"/>
          <p:cNvSpPr/>
          <p:nvPr/>
        </p:nvSpPr>
        <p:spPr>
          <a:xfrm>
            <a:off x="2179616" y="4881636"/>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3" name="TextBox 172"/>
          <p:cNvSpPr txBox="1"/>
          <p:nvPr/>
        </p:nvSpPr>
        <p:spPr>
          <a:xfrm>
            <a:off x="8410590" y="6104812"/>
            <a:ext cx="3452781" cy="584775"/>
          </a:xfrm>
          <a:prstGeom prst="rect">
            <a:avLst/>
          </a:prstGeom>
          <a:noFill/>
        </p:spPr>
        <p:txBody>
          <a:bodyPr wrap="square" rtlCol="0">
            <a:spAutoFit/>
          </a:bodyPr>
          <a:lstStyle/>
          <a:p>
            <a:pPr algn="r"/>
            <a:r>
              <a:rPr lang="en-US" sz="1600" b="1" dirty="0"/>
              <a:t>Total funds obligated: </a:t>
            </a:r>
          </a:p>
          <a:p>
            <a:pPr algn="r"/>
            <a:r>
              <a:rPr lang="en-US" sz="1600" b="1" dirty="0"/>
              <a:t>$</a:t>
            </a:r>
            <a:r>
              <a:rPr lang="en-US" sz="1600" b="1" dirty="0" smtClean="0"/>
              <a:t>3,043,109.17</a:t>
            </a:r>
            <a:endParaRPr lang="en-US" sz="1600" b="1" dirty="0"/>
          </a:p>
        </p:txBody>
      </p:sp>
    </p:spTree>
    <p:extLst>
      <p:ext uri="{BB962C8B-B14F-4D97-AF65-F5344CB8AC3E}">
        <p14:creationId xmlns:p14="http://schemas.microsoft.com/office/powerpoint/2010/main" val="688503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60110"/>
            <a:ext cx="10515600" cy="559837"/>
          </a:xfrm>
        </p:spPr>
        <p:txBody>
          <a:bodyPr>
            <a:noAutofit/>
          </a:bodyPr>
          <a:lstStyle/>
          <a:p>
            <a:r>
              <a:rPr lang="en-US" sz="4000" b="1" dirty="0">
                <a:latin typeface="+mn-lt"/>
              </a:rPr>
              <a:t>Jet Fuel Tax Fund Projects FY 2022 </a:t>
            </a:r>
          </a:p>
        </p:txBody>
      </p:sp>
      <p:sp>
        <p:nvSpPr>
          <p:cNvPr id="9" name="Rectangle 8"/>
          <p:cNvSpPr/>
          <p:nvPr/>
        </p:nvSpPr>
        <p:spPr>
          <a:xfrm>
            <a:off x="7065818" y="6201295"/>
            <a:ext cx="4763193" cy="315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904104" y="362584"/>
            <a:ext cx="527858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0" normalizeH="0" baseline="0" noProof="0" dirty="0">
                <a:ln>
                  <a:noFill/>
                </a:ln>
                <a:solidFill>
                  <a:prstClr val="black"/>
                </a:solidFill>
                <a:effectLst/>
                <a:uLnTx/>
                <a:uFillTx/>
                <a:latin typeface="Calibri" panose="020F0502020204030204"/>
                <a:ea typeface="+mn-ea"/>
                <a:cs typeface="+mn-cs"/>
              </a:rPr>
              <a:t>KYTC DEPARTMENT </a:t>
            </a:r>
            <a:r>
              <a:rPr kumimoji="0" lang="en-US" sz="1600" b="0" i="1" u="none" strike="noStrike" kern="1200" cap="none" spc="300" normalizeH="0" baseline="0" noProof="0" dirty="0">
                <a:ln>
                  <a:noFill/>
                </a:ln>
                <a:solidFill>
                  <a:prstClr val="black"/>
                </a:solidFill>
                <a:effectLst/>
                <a:uLnTx/>
                <a:uFillTx/>
                <a:latin typeface="Calibri" panose="020F0502020204030204"/>
                <a:ea typeface="+mn-ea"/>
                <a:cs typeface="+mn-cs"/>
              </a:rPr>
              <a:t>of</a:t>
            </a:r>
            <a:r>
              <a:rPr kumimoji="0" lang="en-US" sz="1600" b="0" i="0" u="none" strike="noStrike" kern="1200" cap="none" spc="300" normalizeH="0" baseline="0" noProof="0" dirty="0">
                <a:ln>
                  <a:noFill/>
                </a:ln>
                <a:solidFill>
                  <a:prstClr val="black"/>
                </a:solidFill>
                <a:effectLst/>
                <a:uLnTx/>
                <a:uFillTx/>
                <a:latin typeface="Calibri" panose="020F0502020204030204"/>
                <a:ea typeface="+mn-ea"/>
                <a:cs typeface="+mn-cs"/>
              </a:rPr>
              <a:t> AVIATION</a:t>
            </a:r>
          </a:p>
        </p:txBody>
      </p:sp>
      <p:grpSp>
        <p:nvGrpSpPr>
          <p:cNvPr id="53" name="Group 52"/>
          <p:cNvGrpSpPr/>
          <p:nvPr/>
        </p:nvGrpSpPr>
        <p:grpSpPr>
          <a:xfrm>
            <a:off x="744292" y="1372427"/>
            <a:ext cx="10471415" cy="4732385"/>
            <a:chOff x="735979" y="1484770"/>
            <a:chExt cx="10091855" cy="4560849"/>
          </a:xfrm>
        </p:grpSpPr>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 t="28323" r="2110" b="4302"/>
            <a:stretch/>
          </p:blipFill>
          <p:spPr>
            <a:xfrm>
              <a:off x="735979" y="1484770"/>
              <a:ext cx="10091855" cy="4560849"/>
            </a:xfrm>
            <a:prstGeom prst="rect">
              <a:avLst/>
            </a:prstGeom>
            <a:ln>
              <a:noFill/>
            </a:ln>
          </p:spPr>
        </p:pic>
        <p:sp>
          <p:nvSpPr>
            <p:cNvPr id="32" name="Rounded Rectangle 31"/>
            <p:cNvSpPr/>
            <p:nvPr/>
          </p:nvSpPr>
          <p:spPr>
            <a:xfrm>
              <a:off x="3791459" y="5351199"/>
              <a:ext cx="228701" cy="231745"/>
            </a:xfrm>
            <a:prstGeom prst="roundRect">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ounded Rectangle 32"/>
            <p:cNvSpPr/>
            <p:nvPr/>
          </p:nvSpPr>
          <p:spPr>
            <a:xfrm>
              <a:off x="3109503" y="4354207"/>
              <a:ext cx="162801" cy="170941"/>
            </a:xfrm>
            <a:prstGeom prst="roundRect">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sp>
          <p:nvSpPr>
            <p:cNvPr id="34" name="Rounded Rectangle 33"/>
            <p:cNvSpPr/>
            <p:nvPr/>
          </p:nvSpPr>
          <p:spPr>
            <a:xfrm>
              <a:off x="6701958" y="4579698"/>
              <a:ext cx="160805" cy="116681"/>
            </a:xfrm>
            <a:prstGeom prst="roundRect">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Oval 34"/>
            <p:cNvSpPr/>
            <p:nvPr/>
          </p:nvSpPr>
          <p:spPr>
            <a:xfrm>
              <a:off x="6701958" y="2196798"/>
              <a:ext cx="361140" cy="3467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Oval 42"/>
            <p:cNvSpPr/>
            <p:nvPr/>
          </p:nvSpPr>
          <p:spPr>
            <a:xfrm>
              <a:off x="6701958" y="4663042"/>
              <a:ext cx="160805" cy="80961"/>
            </a:xfrm>
            <a:prstGeom prst="ellipse">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Oval 43"/>
            <p:cNvSpPr/>
            <p:nvPr/>
          </p:nvSpPr>
          <p:spPr>
            <a:xfrm>
              <a:off x="6678145" y="4615418"/>
              <a:ext cx="160805" cy="80961"/>
            </a:xfrm>
            <a:prstGeom prst="ellipse">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44"/>
            <p:cNvSpPr/>
            <p:nvPr/>
          </p:nvSpPr>
          <p:spPr>
            <a:xfrm>
              <a:off x="3166483" y="4443748"/>
              <a:ext cx="124814" cy="84114"/>
            </a:xfrm>
            <a:custGeom>
              <a:avLst/>
              <a:gdLst>
                <a:gd name="connsiteX0" fmla="*/ 0 w 124814"/>
                <a:gd name="connsiteY0" fmla="*/ 84114 h 84114"/>
                <a:gd name="connsiteX1" fmla="*/ 32560 w 124814"/>
                <a:gd name="connsiteY1" fmla="*/ 54267 h 84114"/>
                <a:gd name="connsiteX2" fmla="*/ 40700 w 124814"/>
                <a:gd name="connsiteY2" fmla="*/ 51553 h 84114"/>
                <a:gd name="connsiteX3" fmla="*/ 65121 w 124814"/>
                <a:gd name="connsiteY3" fmla="*/ 46127 h 84114"/>
                <a:gd name="connsiteX4" fmla="*/ 89541 w 124814"/>
                <a:gd name="connsiteY4" fmla="*/ 37987 h 84114"/>
                <a:gd name="connsiteX5" fmla="*/ 97681 w 124814"/>
                <a:gd name="connsiteY5" fmla="*/ 35273 h 84114"/>
                <a:gd name="connsiteX6" fmla="*/ 105821 w 124814"/>
                <a:gd name="connsiteY6" fmla="*/ 32560 h 84114"/>
                <a:gd name="connsiteX7" fmla="*/ 119388 w 124814"/>
                <a:gd name="connsiteY7" fmla="*/ 8140 h 84114"/>
                <a:gd name="connsiteX8" fmla="*/ 124814 w 124814"/>
                <a:gd name="connsiteY8" fmla="*/ 0 h 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814" h="84114">
                  <a:moveTo>
                    <a:pt x="0" y="84114"/>
                  </a:moveTo>
                  <a:cubicBezTo>
                    <a:pt x="9229" y="74885"/>
                    <a:pt x="21472" y="61659"/>
                    <a:pt x="32560" y="54267"/>
                  </a:cubicBezTo>
                  <a:cubicBezTo>
                    <a:pt x="34940" y="52680"/>
                    <a:pt x="37925" y="52247"/>
                    <a:pt x="40700" y="51553"/>
                  </a:cubicBezTo>
                  <a:cubicBezTo>
                    <a:pt x="56191" y="47680"/>
                    <a:pt x="51194" y="50305"/>
                    <a:pt x="65121" y="46127"/>
                  </a:cubicBezTo>
                  <a:cubicBezTo>
                    <a:pt x="73339" y="43662"/>
                    <a:pt x="81401" y="40700"/>
                    <a:pt x="89541" y="37987"/>
                  </a:cubicBezTo>
                  <a:lnTo>
                    <a:pt x="97681" y="35273"/>
                  </a:lnTo>
                  <a:lnTo>
                    <a:pt x="105821" y="32560"/>
                  </a:lnTo>
                  <a:cubicBezTo>
                    <a:pt x="110597" y="18231"/>
                    <a:pt x="106947" y="26802"/>
                    <a:pt x="119388" y="8140"/>
                  </a:cubicBezTo>
                  <a:lnTo>
                    <a:pt x="124814" y="0"/>
                  </a:lnTo>
                </a:path>
              </a:pathLst>
            </a:custGeom>
            <a:solidFill>
              <a:srgbClr val="E6FCC0"/>
            </a:solidFill>
            <a:ln w="6350">
              <a:solidFill>
                <a:srgbClr val="727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2" name="Oval 51"/>
            <p:cNvSpPr/>
            <p:nvPr/>
          </p:nvSpPr>
          <p:spPr>
            <a:xfrm>
              <a:off x="6726234" y="2212982"/>
              <a:ext cx="365869" cy="351322"/>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 name="Group 14"/>
          <p:cNvGrpSpPr/>
          <p:nvPr/>
        </p:nvGrpSpPr>
        <p:grpSpPr>
          <a:xfrm>
            <a:off x="838200" y="1529248"/>
            <a:ext cx="2288078" cy="1765236"/>
            <a:chOff x="714895" y="4131074"/>
            <a:chExt cx="2288078" cy="1765236"/>
          </a:xfrm>
        </p:grpSpPr>
        <p:sp>
          <p:nvSpPr>
            <p:cNvPr id="16" name="Rectangle 15"/>
            <p:cNvSpPr/>
            <p:nvPr/>
          </p:nvSpPr>
          <p:spPr>
            <a:xfrm>
              <a:off x="714895" y="4131074"/>
              <a:ext cx="2053243" cy="949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p:cNvSpPr/>
            <p:nvPr/>
          </p:nvSpPr>
          <p:spPr>
            <a:xfrm>
              <a:off x="945989" y="4589167"/>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p:cNvSpPr/>
            <p:nvPr/>
          </p:nvSpPr>
          <p:spPr>
            <a:xfrm>
              <a:off x="926073" y="4848762"/>
              <a:ext cx="209854" cy="205203"/>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871366" y="5144289"/>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p:cNvSpPr/>
            <p:nvPr/>
          </p:nvSpPr>
          <p:spPr>
            <a:xfrm>
              <a:off x="834034" y="5511109"/>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834034" y="4131074"/>
              <a:ext cx="216893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Funding (thousands)</a:t>
              </a:r>
            </a:p>
          </p:txBody>
        </p:sp>
        <p:sp>
          <p:nvSpPr>
            <p:cNvPr id="22" name="TextBox 21"/>
            <p:cNvSpPr txBox="1"/>
            <p:nvPr/>
          </p:nvSpPr>
          <p:spPr>
            <a:xfrm>
              <a:off x="1319643" y="4515360"/>
              <a:ext cx="11897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 400</a:t>
              </a:r>
            </a:p>
          </p:txBody>
        </p:sp>
        <p:sp>
          <p:nvSpPr>
            <p:cNvPr id="23" name="TextBox 22"/>
            <p:cNvSpPr txBox="1"/>
            <p:nvPr/>
          </p:nvSpPr>
          <p:spPr>
            <a:xfrm>
              <a:off x="1319644" y="4797807"/>
              <a:ext cx="144849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401 – 600</a:t>
              </a:r>
            </a:p>
          </p:txBody>
        </p:sp>
        <p:sp>
          <p:nvSpPr>
            <p:cNvPr id="24" name="TextBox 23"/>
            <p:cNvSpPr txBox="1"/>
            <p:nvPr/>
          </p:nvSpPr>
          <p:spPr>
            <a:xfrm>
              <a:off x="1313938" y="5142681"/>
              <a:ext cx="12733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601 – 1,000</a:t>
              </a:r>
            </a:p>
          </p:txBody>
        </p:sp>
        <p:sp>
          <p:nvSpPr>
            <p:cNvPr id="25" name="TextBox 24"/>
            <p:cNvSpPr txBox="1"/>
            <p:nvPr/>
          </p:nvSpPr>
          <p:spPr>
            <a:xfrm>
              <a:off x="1313938" y="5588533"/>
              <a:ext cx="12733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&gt;1,000 </a:t>
              </a:r>
            </a:p>
          </p:txBody>
        </p:sp>
      </p:grpSp>
      <p:sp>
        <p:nvSpPr>
          <p:cNvPr id="36" name="Oval 35"/>
          <p:cNvSpPr/>
          <p:nvPr/>
        </p:nvSpPr>
        <p:spPr>
          <a:xfrm>
            <a:off x="10223356" y="3766313"/>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p:cNvSpPr/>
          <p:nvPr/>
        </p:nvSpPr>
        <p:spPr>
          <a:xfrm>
            <a:off x="5042850" y="5182625"/>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Oval 38"/>
          <p:cNvSpPr/>
          <p:nvPr/>
        </p:nvSpPr>
        <p:spPr>
          <a:xfrm>
            <a:off x="7031679" y="3023798"/>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p:cNvSpPr/>
          <p:nvPr/>
        </p:nvSpPr>
        <p:spPr>
          <a:xfrm>
            <a:off x="7971747" y="2765334"/>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p:cNvSpPr/>
          <p:nvPr/>
        </p:nvSpPr>
        <p:spPr>
          <a:xfrm>
            <a:off x="4424909" y="3461233"/>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p:cNvSpPr/>
          <p:nvPr/>
        </p:nvSpPr>
        <p:spPr>
          <a:xfrm>
            <a:off x="9277392" y="5330012"/>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Oval 91"/>
          <p:cNvSpPr/>
          <p:nvPr/>
        </p:nvSpPr>
        <p:spPr>
          <a:xfrm>
            <a:off x="8113573" y="5450753"/>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Oval 68"/>
          <p:cNvSpPr/>
          <p:nvPr/>
        </p:nvSpPr>
        <p:spPr>
          <a:xfrm>
            <a:off x="1690429" y="4757955"/>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Oval 72"/>
          <p:cNvSpPr/>
          <p:nvPr/>
        </p:nvSpPr>
        <p:spPr>
          <a:xfrm>
            <a:off x="6956945" y="2135051"/>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4" name="Oval 73"/>
          <p:cNvSpPr/>
          <p:nvPr/>
        </p:nvSpPr>
        <p:spPr>
          <a:xfrm>
            <a:off x="6917034" y="1986866"/>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74"/>
          <p:cNvSpPr/>
          <p:nvPr/>
        </p:nvSpPr>
        <p:spPr>
          <a:xfrm>
            <a:off x="7131577" y="2112854"/>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p:cNvSpPr/>
          <p:nvPr/>
        </p:nvSpPr>
        <p:spPr>
          <a:xfrm>
            <a:off x="2312845" y="5652911"/>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Oval 76"/>
          <p:cNvSpPr/>
          <p:nvPr/>
        </p:nvSpPr>
        <p:spPr>
          <a:xfrm>
            <a:off x="2833531" y="5303665"/>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Oval 77"/>
          <p:cNvSpPr/>
          <p:nvPr/>
        </p:nvSpPr>
        <p:spPr>
          <a:xfrm>
            <a:off x="7509955" y="4984121"/>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p:cNvSpPr/>
          <p:nvPr/>
        </p:nvSpPr>
        <p:spPr>
          <a:xfrm>
            <a:off x="6630000" y="3999840"/>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Oval 93"/>
          <p:cNvSpPr/>
          <p:nvPr/>
        </p:nvSpPr>
        <p:spPr>
          <a:xfrm>
            <a:off x="9898585" y="4714704"/>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94"/>
          <p:cNvSpPr/>
          <p:nvPr/>
        </p:nvSpPr>
        <p:spPr>
          <a:xfrm>
            <a:off x="3530892" y="4334960"/>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p:cNvSpPr/>
          <p:nvPr/>
        </p:nvSpPr>
        <p:spPr>
          <a:xfrm>
            <a:off x="3475646" y="4430620"/>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p:cNvSpPr/>
          <p:nvPr/>
        </p:nvSpPr>
        <p:spPr>
          <a:xfrm>
            <a:off x="1840863" y="5362353"/>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p:cNvSpPr/>
          <p:nvPr/>
        </p:nvSpPr>
        <p:spPr>
          <a:xfrm>
            <a:off x="7259670" y="4021633"/>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TextBox 98"/>
          <p:cNvSpPr txBox="1"/>
          <p:nvPr/>
        </p:nvSpPr>
        <p:spPr>
          <a:xfrm>
            <a:off x="6630000" y="6082328"/>
            <a:ext cx="5319746" cy="584775"/>
          </a:xfrm>
          <a:prstGeom prst="rect">
            <a:avLst/>
          </a:prstGeom>
          <a:noFill/>
        </p:spPr>
        <p:txBody>
          <a:bodyPr wrap="square" rtlCol="0">
            <a:spAutoFit/>
          </a:bodyPr>
          <a:lstStyle/>
          <a:p>
            <a:pPr algn="r"/>
            <a:r>
              <a:rPr lang="en-US" sz="1600" b="1" dirty="0"/>
              <a:t>Total funds obligated and unspent: </a:t>
            </a:r>
          </a:p>
          <a:p>
            <a:pPr algn="r"/>
            <a:r>
              <a:rPr lang="en-US" sz="1600" b="1" dirty="0"/>
              <a:t>$</a:t>
            </a:r>
            <a:r>
              <a:rPr lang="en-US" sz="1600" b="1" dirty="0" smtClean="0"/>
              <a:t>14,865,630.63</a:t>
            </a:r>
            <a:endParaRPr lang="en-US" sz="1600" b="1" dirty="0"/>
          </a:p>
        </p:txBody>
      </p:sp>
      <p:sp>
        <p:nvSpPr>
          <p:cNvPr id="49" name="Oval 48"/>
          <p:cNvSpPr/>
          <p:nvPr/>
        </p:nvSpPr>
        <p:spPr>
          <a:xfrm>
            <a:off x="2397856" y="5040805"/>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p:cNvSpPr/>
          <p:nvPr/>
        </p:nvSpPr>
        <p:spPr>
          <a:xfrm>
            <a:off x="2462688" y="4981066"/>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Oval 50"/>
          <p:cNvSpPr/>
          <p:nvPr/>
        </p:nvSpPr>
        <p:spPr>
          <a:xfrm>
            <a:off x="8040794" y="2857544"/>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5010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0779" y="96478"/>
            <a:ext cx="7843935" cy="1263534"/>
          </a:xfrm>
        </p:spPr>
        <p:txBody>
          <a:bodyPr>
            <a:normAutofit fontScale="90000"/>
          </a:bodyPr>
          <a:lstStyle/>
          <a:p>
            <a:r>
              <a:rPr lang="en-US" b="1" dirty="0">
                <a:latin typeface="+mn-lt"/>
              </a:rPr>
              <a:t>Funding </a:t>
            </a:r>
            <a:r>
              <a:rPr lang="en-US" b="1" dirty="0" smtClean="0">
                <a:latin typeface="+mn-lt"/>
              </a:rPr>
              <a:t>Breakdown By Fiscal Year</a:t>
            </a:r>
            <a:r>
              <a:rPr lang="en-US" dirty="0"/>
              <a:t/>
            </a:r>
            <a:br>
              <a:rPr lang="en-US" dirty="0"/>
            </a:br>
            <a:endParaRPr lang="en-US" sz="3100" i="1" dirty="0">
              <a:latin typeface="+mn-lt"/>
            </a:endParaRPr>
          </a:p>
        </p:txBody>
      </p:sp>
      <p:sp>
        <p:nvSpPr>
          <p:cNvPr id="4" name="Rectangle 3"/>
          <p:cNvSpPr/>
          <p:nvPr/>
        </p:nvSpPr>
        <p:spPr>
          <a:xfrm>
            <a:off x="10390910" y="5935287"/>
            <a:ext cx="1504604" cy="6234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0390909" y="5935287"/>
            <a:ext cx="1571105" cy="646331"/>
          </a:xfrm>
          <a:prstGeom prst="rect">
            <a:avLst/>
          </a:prstGeom>
          <a:noFill/>
        </p:spPr>
        <p:txBody>
          <a:bodyPr wrap="square" rtlCol="0">
            <a:spAutoFit/>
          </a:bodyPr>
          <a:lstStyle/>
          <a:p>
            <a:pPr algn="r"/>
            <a:r>
              <a:rPr lang="en-US" sz="1200" spc="300" dirty="0">
                <a:solidFill>
                  <a:schemeClr val="bg1"/>
                </a:solidFill>
                <a:latin typeface="+mj-lt"/>
              </a:rPr>
              <a:t>KYTC</a:t>
            </a:r>
          </a:p>
          <a:p>
            <a:pPr algn="r"/>
            <a:r>
              <a:rPr lang="en-US" sz="1200" spc="300" dirty="0">
                <a:solidFill>
                  <a:schemeClr val="bg1"/>
                </a:solidFill>
                <a:latin typeface="+mj-lt"/>
              </a:rPr>
              <a:t>DEPARTMENT </a:t>
            </a:r>
            <a:r>
              <a:rPr lang="en-US" sz="1200" i="1" spc="300" dirty="0">
                <a:solidFill>
                  <a:schemeClr val="bg1"/>
                </a:solidFill>
                <a:latin typeface="+mj-lt"/>
              </a:rPr>
              <a:t>of</a:t>
            </a:r>
            <a:r>
              <a:rPr lang="en-US" sz="1200" spc="300" dirty="0">
                <a:solidFill>
                  <a:schemeClr val="bg1"/>
                </a:solidFill>
                <a:latin typeface="+mj-lt"/>
              </a:rPr>
              <a:t> AVIATION</a:t>
            </a:r>
          </a:p>
        </p:txBody>
      </p:sp>
      <p:sp>
        <p:nvSpPr>
          <p:cNvPr id="15" name="TextBox 14"/>
          <p:cNvSpPr txBox="1"/>
          <p:nvPr/>
        </p:nvSpPr>
        <p:spPr>
          <a:xfrm>
            <a:off x="210779" y="4213660"/>
            <a:ext cx="7858220" cy="400110"/>
          </a:xfrm>
          <a:prstGeom prst="rect">
            <a:avLst/>
          </a:prstGeom>
          <a:noFill/>
        </p:spPr>
        <p:txBody>
          <a:bodyPr wrap="square" rtlCol="0">
            <a:spAutoFit/>
          </a:bodyPr>
          <a:lstStyle/>
          <a:p>
            <a:r>
              <a:rPr lang="en-US" sz="2000" b="1" dirty="0" smtClean="0"/>
              <a:t>Forecasted projects by </a:t>
            </a:r>
            <a:r>
              <a:rPr lang="en-US" sz="2000" b="1" dirty="0"/>
              <a:t>FY: </a:t>
            </a:r>
          </a:p>
        </p:txBody>
      </p:sp>
      <p:grpSp>
        <p:nvGrpSpPr>
          <p:cNvPr id="16" name="Group 15"/>
          <p:cNvGrpSpPr/>
          <p:nvPr/>
        </p:nvGrpSpPr>
        <p:grpSpPr>
          <a:xfrm>
            <a:off x="98950" y="2007654"/>
            <a:ext cx="9039890" cy="1305772"/>
            <a:chOff x="-187855" y="4338596"/>
            <a:chExt cx="8545678" cy="1305772"/>
          </a:xfrm>
        </p:grpSpPr>
        <p:sp>
          <p:nvSpPr>
            <p:cNvPr id="17" name="TextBox 16"/>
            <p:cNvSpPr txBox="1"/>
            <p:nvPr/>
          </p:nvSpPr>
          <p:spPr>
            <a:xfrm>
              <a:off x="1839238" y="4338596"/>
              <a:ext cx="6518585" cy="369332"/>
            </a:xfrm>
            <a:prstGeom prst="rect">
              <a:avLst/>
            </a:prstGeom>
            <a:noFill/>
          </p:spPr>
          <p:txBody>
            <a:bodyPr wrap="square" rtlCol="0">
              <a:spAutoFit/>
            </a:bodyPr>
            <a:lstStyle/>
            <a:p>
              <a:r>
                <a:rPr lang="en-US" b="1" dirty="0"/>
                <a:t>   FY 2021		FY 2022   	                 FY2023*                   FY2024*</a:t>
              </a:r>
            </a:p>
          </p:txBody>
        </p:sp>
        <p:sp>
          <p:nvSpPr>
            <p:cNvPr id="18" name="TextBox 17"/>
            <p:cNvSpPr txBox="1"/>
            <p:nvPr/>
          </p:nvSpPr>
          <p:spPr>
            <a:xfrm>
              <a:off x="-187855" y="4721038"/>
              <a:ext cx="2446414" cy="923330"/>
            </a:xfrm>
            <a:prstGeom prst="rect">
              <a:avLst/>
            </a:prstGeom>
            <a:noFill/>
          </p:spPr>
          <p:txBody>
            <a:bodyPr wrap="square" rtlCol="0">
              <a:spAutoFit/>
            </a:bodyPr>
            <a:lstStyle/>
            <a:p>
              <a:pPr algn="r"/>
              <a:r>
                <a:rPr lang="en-US" b="1" dirty="0" smtClean="0"/>
                <a:t>Pavement Maintenance :</a:t>
              </a:r>
              <a:endParaRPr lang="en-US" b="1" dirty="0"/>
            </a:p>
            <a:p>
              <a:pPr algn="r"/>
              <a:r>
                <a:rPr lang="en-US" b="1" dirty="0"/>
                <a:t>Jet Fuel Tax:</a:t>
              </a:r>
            </a:p>
            <a:p>
              <a:pPr algn="r"/>
              <a:r>
                <a:rPr lang="en-US" b="1" dirty="0"/>
                <a:t>Total:</a:t>
              </a:r>
            </a:p>
          </p:txBody>
        </p:sp>
        <p:sp>
          <p:nvSpPr>
            <p:cNvPr id="19" name="TextBox 18"/>
            <p:cNvSpPr txBox="1"/>
            <p:nvPr/>
          </p:nvSpPr>
          <p:spPr>
            <a:xfrm>
              <a:off x="1661787" y="4707928"/>
              <a:ext cx="1413934" cy="923330"/>
            </a:xfrm>
            <a:prstGeom prst="rect">
              <a:avLst/>
            </a:prstGeom>
            <a:noFill/>
          </p:spPr>
          <p:txBody>
            <a:bodyPr wrap="square" rtlCol="0">
              <a:spAutoFit/>
            </a:bodyPr>
            <a:lstStyle/>
            <a:p>
              <a:pPr algn="r"/>
              <a:r>
                <a:rPr lang="en-US" dirty="0"/>
                <a:t>$ 0 M</a:t>
              </a:r>
            </a:p>
            <a:p>
              <a:pPr algn="r"/>
              <a:r>
                <a:rPr lang="en-US" dirty="0"/>
                <a:t>$9.28 M</a:t>
              </a:r>
            </a:p>
            <a:p>
              <a:pPr algn="r"/>
              <a:r>
                <a:rPr lang="en-US" dirty="0"/>
                <a:t>$9.28 M</a:t>
              </a:r>
            </a:p>
          </p:txBody>
        </p:sp>
        <p:sp>
          <p:nvSpPr>
            <p:cNvPr id="20" name="TextBox 19"/>
            <p:cNvSpPr txBox="1"/>
            <p:nvPr/>
          </p:nvSpPr>
          <p:spPr>
            <a:xfrm>
              <a:off x="3444656" y="4707928"/>
              <a:ext cx="1192061" cy="923330"/>
            </a:xfrm>
            <a:prstGeom prst="rect">
              <a:avLst/>
            </a:prstGeom>
            <a:noFill/>
          </p:spPr>
          <p:txBody>
            <a:bodyPr wrap="square" rtlCol="0">
              <a:spAutoFit/>
            </a:bodyPr>
            <a:lstStyle/>
            <a:p>
              <a:pPr algn="r"/>
              <a:r>
                <a:rPr lang="en-US" dirty="0"/>
                <a:t>$ 0 M*</a:t>
              </a:r>
            </a:p>
            <a:p>
              <a:pPr algn="r"/>
              <a:r>
                <a:rPr lang="en-US" dirty="0"/>
                <a:t>$14.5 M</a:t>
              </a:r>
            </a:p>
            <a:p>
              <a:pPr algn="r"/>
              <a:r>
                <a:rPr lang="en-US" dirty="0"/>
                <a:t>$14.5 M</a:t>
              </a:r>
            </a:p>
          </p:txBody>
        </p:sp>
        <p:sp>
          <p:nvSpPr>
            <p:cNvPr id="21" name="TextBox 20"/>
            <p:cNvSpPr txBox="1"/>
            <p:nvPr/>
          </p:nvSpPr>
          <p:spPr>
            <a:xfrm>
              <a:off x="5227525" y="4707928"/>
              <a:ext cx="1192061" cy="923330"/>
            </a:xfrm>
            <a:prstGeom prst="rect">
              <a:avLst/>
            </a:prstGeom>
            <a:noFill/>
          </p:spPr>
          <p:txBody>
            <a:bodyPr wrap="square" rtlCol="0">
              <a:spAutoFit/>
            </a:bodyPr>
            <a:lstStyle/>
            <a:p>
              <a:pPr algn="r"/>
              <a:r>
                <a:rPr lang="en-US" dirty="0"/>
                <a:t>$ 0 M*</a:t>
              </a:r>
            </a:p>
            <a:p>
              <a:pPr algn="r"/>
              <a:r>
                <a:rPr lang="en-US" dirty="0"/>
                <a:t>$14.5 M</a:t>
              </a:r>
            </a:p>
            <a:p>
              <a:pPr algn="r"/>
              <a:r>
                <a:rPr lang="en-US" dirty="0"/>
                <a:t>$14.5 M</a:t>
              </a:r>
            </a:p>
          </p:txBody>
        </p:sp>
        <p:sp>
          <p:nvSpPr>
            <p:cNvPr id="22" name="TextBox 21"/>
            <p:cNvSpPr txBox="1"/>
            <p:nvPr/>
          </p:nvSpPr>
          <p:spPr>
            <a:xfrm>
              <a:off x="7010394" y="4707928"/>
              <a:ext cx="1192061" cy="923330"/>
            </a:xfrm>
            <a:prstGeom prst="rect">
              <a:avLst/>
            </a:prstGeom>
            <a:noFill/>
          </p:spPr>
          <p:txBody>
            <a:bodyPr wrap="square" rtlCol="0">
              <a:spAutoFit/>
            </a:bodyPr>
            <a:lstStyle/>
            <a:p>
              <a:pPr algn="r"/>
              <a:r>
                <a:rPr lang="en-US" dirty="0"/>
                <a:t>$ 0 M*</a:t>
              </a:r>
            </a:p>
            <a:p>
              <a:pPr algn="r"/>
              <a:r>
                <a:rPr lang="en-US" dirty="0"/>
                <a:t>$14.5 M</a:t>
              </a:r>
            </a:p>
            <a:p>
              <a:pPr algn="r"/>
              <a:r>
                <a:rPr lang="en-US" dirty="0"/>
                <a:t>$14.5 M</a:t>
              </a:r>
            </a:p>
          </p:txBody>
        </p:sp>
      </p:grpSp>
      <p:cxnSp>
        <p:nvCxnSpPr>
          <p:cNvPr id="23" name="Straight Connector 22"/>
          <p:cNvCxnSpPr/>
          <p:nvPr/>
        </p:nvCxnSpPr>
        <p:spPr>
          <a:xfrm flipV="1">
            <a:off x="2165169" y="2956048"/>
            <a:ext cx="6436285" cy="12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62401" y="955542"/>
            <a:ext cx="8477864" cy="707886"/>
          </a:xfrm>
          <a:prstGeom prst="rect">
            <a:avLst/>
          </a:prstGeom>
          <a:noFill/>
        </p:spPr>
        <p:txBody>
          <a:bodyPr wrap="square" rtlCol="0">
            <a:spAutoFit/>
          </a:bodyPr>
          <a:lstStyle/>
          <a:p>
            <a:r>
              <a:rPr lang="en-US" sz="2000" b="1" dirty="0"/>
              <a:t>Funding Available by FY </a:t>
            </a:r>
            <a:endParaRPr lang="en-US" sz="2000" b="1" dirty="0" smtClean="0"/>
          </a:p>
          <a:p>
            <a:r>
              <a:rPr lang="en-US" sz="2000" b="1" dirty="0" smtClean="0"/>
              <a:t>(</a:t>
            </a:r>
            <a:r>
              <a:rPr lang="en-US" sz="2000" b="1" dirty="0"/>
              <a:t>Revenue minus three year average of debt service and </a:t>
            </a:r>
            <a:r>
              <a:rPr lang="en-US" sz="2000" b="1" dirty="0" smtClean="0"/>
              <a:t>overhead</a:t>
            </a:r>
            <a:r>
              <a:rPr lang="en-US" sz="2000" b="1" dirty="0"/>
              <a:t>)</a:t>
            </a:r>
          </a:p>
        </p:txBody>
      </p:sp>
      <p:sp>
        <p:nvSpPr>
          <p:cNvPr id="25" name="TextBox 24"/>
          <p:cNvSpPr txBox="1"/>
          <p:nvPr/>
        </p:nvSpPr>
        <p:spPr>
          <a:xfrm>
            <a:off x="7862462" y="3606279"/>
            <a:ext cx="1230764" cy="276999"/>
          </a:xfrm>
          <a:prstGeom prst="rect">
            <a:avLst/>
          </a:prstGeom>
          <a:noFill/>
        </p:spPr>
        <p:txBody>
          <a:bodyPr wrap="square" rtlCol="0">
            <a:spAutoFit/>
          </a:bodyPr>
          <a:lstStyle/>
          <a:p>
            <a:r>
              <a:rPr lang="en-US" sz="1200" dirty="0"/>
              <a:t>*projected</a:t>
            </a:r>
          </a:p>
        </p:txBody>
      </p:sp>
      <p:grpSp>
        <p:nvGrpSpPr>
          <p:cNvPr id="6" name="Group 5"/>
          <p:cNvGrpSpPr/>
          <p:nvPr/>
        </p:nvGrpSpPr>
        <p:grpSpPr>
          <a:xfrm>
            <a:off x="2250856" y="4596201"/>
            <a:ext cx="7171325" cy="1282056"/>
            <a:chOff x="520168" y="4666179"/>
            <a:chExt cx="8213443" cy="1282056"/>
          </a:xfrm>
        </p:grpSpPr>
        <p:grpSp>
          <p:nvGrpSpPr>
            <p:cNvPr id="7" name="Group 6"/>
            <p:cNvGrpSpPr/>
            <p:nvPr/>
          </p:nvGrpSpPr>
          <p:grpSpPr>
            <a:xfrm>
              <a:off x="520168" y="4666179"/>
              <a:ext cx="8213443" cy="1282056"/>
              <a:chOff x="1703841" y="4325515"/>
              <a:chExt cx="6498614" cy="1282056"/>
            </a:xfrm>
          </p:grpSpPr>
          <p:sp>
            <p:nvSpPr>
              <p:cNvPr id="8" name="TextBox 7"/>
              <p:cNvSpPr txBox="1"/>
              <p:nvPr/>
            </p:nvSpPr>
            <p:spPr>
              <a:xfrm>
                <a:off x="1703841" y="4325515"/>
                <a:ext cx="6363217" cy="646331"/>
              </a:xfrm>
              <a:prstGeom prst="rect">
                <a:avLst/>
              </a:prstGeom>
              <a:noFill/>
            </p:spPr>
            <p:txBody>
              <a:bodyPr wrap="square" rtlCol="0">
                <a:spAutoFit/>
              </a:bodyPr>
              <a:lstStyle/>
              <a:p>
                <a:r>
                  <a:rPr lang="en-US" b="1" dirty="0"/>
                  <a:t>                 FY 2022      FY 2023      FY 2024   FY 2025      FY2026     FY2027	</a:t>
                </a:r>
              </a:p>
            </p:txBody>
          </p:sp>
          <p:sp>
            <p:nvSpPr>
              <p:cNvPr id="10" name="TextBox 9"/>
              <p:cNvSpPr txBox="1"/>
              <p:nvPr/>
            </p:nvSpPr>
            <p:spPr>
              <a:xfrm>
                <a:off x="2217139" y="4660995"/>
                <a:ext cx="1192061" cy="923330"/>
              </a:xfrm>
              <a:prstGeom prst="rect">
                <a:avLst/>
              </a:prstGeom>
              <a:noFill/>
            </p:spPr>
            <p:txBody>
              <a:bodyPr wrap="square" rtlCol="0">
                <a:spAutoFit/>
              </a:bodyPr>
              <a:lstStyle/>
              <a:p>
                <a:pPr algn="r"/>
                <a:r>
                  <a:rPr lang="en-US" dirty="0"/>
                  <a:t>$ 10 M</a:t>
                </a:r>
              </a:p>
              <a:p>
                <a:pPr algn="r"/>
                <a:r>
                  <a:rPr lang="en-US" dirty="0"/>
                  <a:t>$18.39 M</a:t>
                </a:r>
              </a:p>
              <a:p>
                <a:pPr algn="r"/>
                <a:r>
                  <a:rPr lang="en-US" dirty="0"/>
                  <a:t>$28.39 M</a:t>
                </a:r>
              </a:p>
            </p:txBody>
          </p:sp>
          <p:sp>
            <p:nvSpPr>
              <p:cNvPr id="11" name="TextBox 10"/>
              <p:cNvSpPr txBox="1"/>
              <p:nvPr/>
            </p:nvSpPr>
            <p:spPr>
              <a:xfrm>
                <a:off x="4312157" y="4655897"/>
                <a:ext cx="967621" cy="923330"/>
              </a:xfrm>
              <a:prstGeom prst="rect">
                <a:avLst/>
              </a:prstGeom>
              <a:noFill/>
            </p:spPr>
            <p:txBody>
              <a:bodyPr wrap="square" rtlCol="0">
                <a:spAutoFit/>
              </a:bodyPr>
              <a:lstStyle/>
              <a:p>
                <a:pPr algn="r"/>
                <a:r>
                  <a:rPr lang="en-US" dirty="0"/>
                  <a:t>$ 10 M</a:t>
                </a:r>
              </a:p>
              <a:p>
                <a:pPr algn="r"/>
                <a:r>
                  <a:rPr lang="en-US" dirty="0"/>
                  <a:t>$19.1 M</a:t>
                </a:r>
              </a:p>
              <a:p>
                <a:pPr algn="r"/>
                <a:r>
                  <a:rPr lang="en-US" dirty="0"/>
                  <a:t>$29.1 M</a:t>
                </a:r>
              </a:p>
            </p:txBody>
          </p:sp>
          <p:sp>
            <p:nvSpPr>
              <p:cNvPr id="12" name="TextBox 11"/>
              <p:cNvSpPr txBox="1"/>
              <p:nvPr/>
            </p:nvSpPr>
            <p:spPr>
              <a:xfrm>
                <a:off x="5631519" y="4684241"/>
                <a:ext cx="1295600" cy="923330"/>
              </a:xfrm>
              <a:prstGeom prst="rect">
                <a:avLst/>
              </a:prstGeom>
              <a:noFill/>
            </p:spPr>
            <p:txBody>
              <a:bodyPr wrap="square" rtlCol="0">
                <a:spAutoFit/>
              </a:bodyPr>
              <a:lstStyle/>
              <a:p>
                <a:pPr algn="r"/>
                <a:r>
                  <a:rPr lang="en-US" dirty="0"/>
                  <a:t>$ 10 M</a:t>
                </a:r>
              </a:p>
              <a:p>
                <a:pPr algn="r"/>
                <a:r>
                  <a:rPr lang="en-US" dirty="0"/>
                  <a:t>$13 M</a:t>
                </a:r>
              </a:p>
              <a:p>
                <a:pPr algn="r"/>
                <a:r>
                  <a:rPr lang="en-US" dirty="0"/>
                  <a:t>$23 M</a:t>
                </a:r>
              </a:p>
            </p:txBody>
          </p:sp>
          <p:sp>
            <p:nvSpPr>
              <p:cNvPr id="13" name="TextBox 12"/>
              <p:cNvSpPr txBox="1"/>
              <p:nvPr/>
            </p:nvSpPr>
            <p:spPr>
              <a:xfrm>
                <a:off x="7010394" y="4707928"/>
                <a:ext cx="1192061" cy="369332"/>
              </a:xfrm>
              <a:prstGeom prst="rect">
                <a:avLst/>
              </a:prstGeom>
              <a:noFill/>
            </p:spPr>
            <p:txBody>
              <a:bodyPr wrap="square" rtlCol="0">
                <a:spAutoFit/>
              </a:bodyPr>
              <a:lstStyle/>
              <a:p>
                <a:pPr algn="r"/>
                <a:endParaRPr lang="en-US" dirty="0"/>
              </a:p>
            </p:txBody>
          </p:sp>
        </p:grpSp>
        <p:sp>
          <p:nvSpPr>
            <p:cNvPr id="27" name="TextBox 26"/>
            <p:cNvSpPr txBox="1"/>
            <p:nvPr/>
          </p:nvSpPr>
          <p:spPr>
            <a:xfrm>
              <a:off x="2758920" y="4976086"/>
              <a:ext cx="1101558" cy="923330"/>
            </a:xfrm>
            <a:prstGeom prst="rect">
              <a:avLst/>
            </a:prstGeom>
            <a:noFill/>
          </p:spPr>
          <p:txBody>
            <a:bodyPr wrap="square" rtlCol="0">
              <a:spAutoFit/>
            </a:bodyPr>
            <a:lstStyle/>
            <a:p>
              <a:pPr algn="r"/>
              <a:r>
                <a:rPr lang="en-US" dirty="0"/>
                <a:t>$ 10 M</a:t>
              </a:r>
            </a:p>
            <a:p>
              <a:pPr algn="r"/>
              <a:r>
                <a:rPr lang="en-US" dirty="0"/>
                <a:t>$15.7 M</a:t>
              </a:r>
            </a:p>
            <a:p>
              <a:pPr algn="r"/>
              <a:r>
                <a:rPr lang="en-US" dirty="0"/>
                <a:t>$25.7 M</a:t>
              </a:r>
            </a:p>
          </p:txBody>
        </p:sp>
        <p:sp>
          <p:nvSpPr>
            <p:cNvPr id="28" name="TextBox 27"/>
            <p:cNvSpPr txBox="1"/>
            <p:nvPr/>
          </p:nvSpPr>
          <p:spPr>
            <a:xfrm>
              <a:off x="4953964" y="5017036"/>
              <a:ext cx="1198229" cy="923330"/>
            </a:xfrm>
            <a:prstGeom prst="rect">
              <a:avLst/>
            </a:prstGeom>
            <a:noFill/>
          </p:spPr>
          <p:txBody>
            <a:bodyPr wrap="square" rtlCol="0">
              <a:spAutoFit/>
            </a:bodyPr>
            <a:lstStyle/>
            <a:p>
              <a:pPr algn="r"/>
              <a:r>
                <a:rPr lang="en-US" dirty="0"/>
                <a:t>$ 10 M</a:t>
              </a:r>
            </a:p>
            <a:p>
              <a:pPr algn="r"/>
              <a:r>
                <a:rPr lang="en-US" dirty="0"/>
                <a:t>$12.7 M</a:t>
              </a:r>
            </a:p>
            <a:p>
              <a:pPr algn="r"/>
              <a:r>
                <a:rPr lang="en-US" dirty="0"/>
                <a:t>$22.7 M</a:t>
              </a:r>
            </a:p>
          </p:txBody>
        </p:sp>
        <p:sp>
          <p:nvSpPr>
            <p:cNvPr id="29" name="TextBox 28"/>
            <p:cNvSpPr txBox="1"/>
            <p:nvPr/>
          </p:nvSpPr>
          <p:spPr>
            <a:xfrm>
              <a:off x="7068938" y="5024905"/>
              <a:ext cx="1166216" cy="923330"/>
            </a:xfrm>
            <a:prstGeom prst="rect">
              <a:avLst/>
            </a:prstGeom>
            <a:noFill/>
          </p:spPr>
          <p:txBody>
            <a:bodyPr wrap="square" rtlCol="0">
              <a:spAutoFit/>
            </a:bodyPr>
            <a:lstStyle/>
            <a:p>
              <a:pPr algn="r"/>
              <a:r>
                <a:rPr lang="en-US" dirty="0"/>
                <a:t>$ 10 M</a:t>
              </a:r>
            </a:p>
            <a:p>
              <a:pPr algn="r"/>
              <a:r>
                <a:rPr lang="en-US" dirty="0"/>
                <a:t>$10.6 M</a:t>
              </a:r>
            </a:p>
            <a:p>
              <a:pPr algn="r"/>
              <a:r>
                <a:rPr lang="en-US" dirty="0"/>
                <a:t>$20.6 M</a:t>
              </a:r>
            </a:p>
          </p:txBody>
        </p:sp>
      </p:grpSp>
      <p:sp>
        <p:nvSpPr>
          <p:cNvPr id="30" name="TextBox 29"/>
          <p:cNvSpPr txBox="1"/>
          <p:nvPr/>
        </p:nvSpPr>
        <p:spPr>
          <a:xfrm>
            <a:off x="98950" y="4926583"/>
            <a:ext cx="2801186" cy="923330"/>
          </a:xfrm>
          <a:prstGeom prst="rect">
            <a:avLst/>
          </a:prstGeom>
          <a:noFill/>
        </p:spPr>
        <p:txBody>
          <a:bodyPr wrap="square" rtlCol="0">
            <a:spAutoFit/>
          </a:bodyPr>
          <a:lstStyle/>
          <a:p>
            <a:pPr algn="r"/>
            <a:r>
              <a:rPr lang="en-US" b="1" dirty="0"/>
              <a:t>Pavement Maintenance:</a:t>
            </a:r>
          </a:p>
          <a:p>
            <a:pPr algn="r"/>
            <a:r>
              <a:rPr lang="en-US" b="1" dirty="0"/>
              <a:t>Other </a:t>
            </a:r>
            <a:r>
              <a:rPr lang="en-US" b="1" dirty="0" smtClean="0"/>
              <a:t>Airport Projects</a:t>
            </a:r>
            <a:r>
              <a:rPr lang="en-US" b="1" dirty="0"/>
              <a:t>:</a:t>
            </a:r>
          </a:p>
          <a:p>
            <a:pPr algn="r"/>
            <a:r>
              <a:rPr lang="en-US" b="1" dirty="0"/>
              <a:t>Total:</a:t>
            </a:r>
          </a:p>
        </p:txBody>
      </p:sp>
      <p:cxnSp>
        <p:nvCxnSpPr>
          <p:cNvPr id="14" name="Straight Connector 13"/>
          <p:cNvCxnSpPr/>
          <p:nvPr/>
        </p:nvCxnSpPr>
        <p:spPr>
          <a:xfrm>
            <a:off x="2578212" y="5510784"/>
            <a:ext cx="641595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80342" y="5992276"/>
            <a:ext cx="8250447" cy="584775"/>
          </a:xfrm>
          <a:prstGeom prst="rect">
            <a:avLst/>
          </a:prstGeom>
          <a:noFill/>
        </p:spPr>
        <p:txBody>
          <a:bodyPr wrap="square" rtlCol="0">
            <a:spAutoFit/>
          </a:bodyPr>
          <a:lstStyle/>
          <a:p>
            <a:pPr algn="ctr"/>
            <a:r>
              <a:rPr lang="en-US" sz="1600" dirty="0"/>
              <a:t>   Other Projects include: L</a:t>
            </a:r>
            <a:r>
              <a:rPr lang="en-US" sz="1600" dirty="0" smtClean="0"/>
              <a:t>ighting </a:t>
            </a:r>
            <a:r>
              <a:rPr lang="en-US" sz="1600" dirty="0"/>
              <a:t>projects, </a:t>
            </a:r>
            <a:r>
              <a:rPr lang="en-US" sz="1600" dirty="0" smtClean="0"/>
              <a:t>hangar development, </a:t>
            </a:r>
            <a:r>
              <a:rPr lang="en-US" sz="1600" dirty="0"/>
              <a:t>fencing projects, obstruction projects, land acquisition reimbursements, fuel system projects, and unanticipated matches. </a:t>
            </a:r>
          </a:p>
        </p:txBody>
      </p:sp>
    </p:spTree>
    <p:extLst>
      <p:ext uri="{BB962C8B-B14F-4D97-AF65-F5344CB8AC3E}">
        <p14:creationId xmlns:p14="http://schemas.microsoft.com/office/powerpoint/2010/main" val="497697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6"/>
          <p:cNvSpPr txBox="1">
            <a:spLocks/>
          </p:cNvSpPr>
          <p:nvPr/>
        </p:nvSpPr>
        <p:spPr>
          <a:xfrm>
            <a:off x="1284813" y="615350"/>
            <a:ext cx="1081705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smtClean="0"/>
          </a:p>
          <a:p>
            <a:r>
              <a:rPr lang="en-US" dirty="0" smtClean="0"/>
              <a:t>Airport Pavement Maintenance was bad then, it’s worse now </a:t>
            </a:r>
          </a:p>
          <a:p>
            <a:pPr lvl="1"/>
            <a:r>
              <a:rPr lang="en-US" dirty="0" smtClean="0"/>
              <a:t>Imperative to start the conversation of funding to assist with the backlog of pavement needs </a:t>
            </a:r>
          </a:p>
          <a:p>
            <a:pPr lvl="1"/>
            <a:endParaRPr lang="en-US" dirty="0" smtClean="0"/>
          </a:p>
          <a:p>
            <a:pPr lvl="1"/>
            <a:endParaRPr lang="en-US" dirty="0" smtClean="0"/>
          </a:p>
          <a:p>
            <a:pPr lvl="1"/>
            <a:endParaRPr lang="en-US" dirty="0" smtClean="0"/>
          </a:p>
          <a:p>
            <a:endParaRPr lang="en-US"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84812" cy="6858000"/>
          </a:xfrm>
          <a:prstGeom prst="rect">
            <a:avLst/>
          </a:prstGeom>
        </p:spPr>
      </p:pic>
      <p:pic>
        <p:nvPicPr>
          <p:cNvPr id="6" name="Picture 5"/>
          <p:cNvPicPr>
            <a:picLocks noChangeAspect="1"/>
          </p:cNvPicPr>
          <p:nvPr/>
        </p:nvPicPr>
        <p:blipFill rotWithShape="1">
          <a:blip r:embed="rId3"/>
          <a:srcRect r="2066"/>
          <a:stretch/>
        </p:blipFill>
        <p:spPr>
          <a:xfrm>
            <a:off x="1284813" y="2708281"/>
            <a:ext cx="6142681" cy="3888123"/>
          </a:xfrm>
          <a:prstGeom prst="rect">
            <a:avLst/>
          </a:prstGeom>
        </p:spPr>
      </p:pic>
      <p:sp>
        <p:nvSpPr>
          <p:cNvPr id="8" name="Title 1"/>
          <p:cNvSpPr txBox="1">
            <a:spLocks/>
          </p:cNvSpPr>
          <p:nvPr/>
        </p:nvSpPr>
        <p:spPr>
          <a:xfrm>
            <a:off x="1422509" y="338223"/>
            <a:ext cx="7843935" cy="12635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mn-lt"/>
              </a:rPr>
              <a:t>Critical Needs</a:t>
            </a:r>
            <a:r>
              <a:rPr lang="en-US" dirty="0" smtClean="0"/>
              <a:t/>
            </a:r>
            <a:br>
              <a:rPr lang="en-US" dirty="0" smtClean="0"/>
            </a:br>
            <a:endParaRPr lang="en-US" sz="3100" i="1" dirty="0">
              <a:latin typeface="+mn-lt"/>
            </a:endParaRPr>
          </a:p>
        </p:txBody>
      </p:sp>
      <p:graphicFrame>
        <p:nvGraphicFramePr>
          <p:cNvPr id="9" name="Chart 8"/>
          <p:cNvGraphicFramePr/>
          <p:nvPr>
            <p:extLst>
              <p:ext uri="{D42A27DB-BD31-4B8C-83A1-F6EECF244321}">
                <p14:modId xmlns:p14="http://schemas.microsoft.com/office/powerpoint/2010/main" val="1873633623"/>
              </p:ext>
            </p:extLst>
          </p:nvPr>
        </p:nvGraphicFramePr>
        <p:xfrm>
          <a:off x="7813280" y="2026453"/>
          <a:ext cx="4288589" cy="483154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38156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870363" cy="6858000"/>
          </a:xfrm>
        </p:spPr>
      </p:pic>
      <p:sp>
        <p:nvSpPr>
          <p:cNvPr id="2" name="Title 1"/>
          <p:cNvSpPr>
            <a:spLocks noGrp="1"/>
          </p:cNvSpPr>
          <p:nvPr>
            <p:ph type="title"/>
          </p:nvPr>
        </p:nvSpPr>
        <p:spPr>
          <a:xfrm>
            <a:off x="1870362" y="-106363"/>
            <a:ext cx="10515600" cy="1325563"/>
          </a:xfrm>
        </p:spPr>
        <p:txBody>
          <a:bodyPr/>
          <a:lstStyle/>
          <a:p>
            <a:r>
              <a:rPr lang="en-US" b="1" dirty="0">
                <a:latin typeface="+mn-lt"/>
              </a:rPr>
              <a:t>Advancing Aviation in Kentucky - Priorities</a:t>
            </a:r>
          </a:p>
        </p:txBody>
      </p:sp>
      <p:sp>
        <p:nvSpPr>
          <p:cNvPr id="6" name="TextBox 5"/>
          <p:cNvSpPr txBox="1"/>
          <p:nvPr/>
        </p:nvSpPr>
        <p:spPr>
          <a:xfrm>
            <a:off x="1999488" y="1219200"/>
            <a:ext cx="9765792" cy="4862870"/>
          </a:xfrm>
          <a:prstGeom prst="rect">
            <a:avLst/>
          </a:prstGeom>
          <a:noFill/>
        </p:spPr>
        <p:txBody>
          <a:bodyPr wrap="square" rtlCol="0">
            <a:spAutoFit/>
          </a:bodyPr>
          <a:lstStyle/>
          <a:p>
            <a:endParaRPr lang="en-US" sz="2000" dirty="0"/>
          </a:p>
          <a:p>
            <a:r>
              <a:rPr lang="en-US" sz="2400" dirty="0" smtClean="0"/>
              <a:t>Maintaining </a:t>
            </a:r>
            <a:r>
              <a:rPr lang="en-US" sz="2400" dirty="0"/>
              <a:t>and Improving our Airports</a:t>
            </a:r>
          </a:p>
          <a:p>
            <a:pPr marL="285750" indent="-285750">
              <a:buFont typeface="Arial" panose="020B0604020202020204" pitchFamily="34" charset="0"/>
              <a:buChar char="•"/>
            </a:pPr>
            <a:r>
              <a:rPr lang="en-US" sz="2000" dirty="0" smtClean="0"/>
              <a:t>Eliminate </a:t>
            </a:r>
            <a:r>
              <a:rPr lang="en-US" sz="2000" dirty="0"/>
              <a:t>backlog of runways requiring remediation</a:t>
            </a:r>
          </a:p>
          <a:p>
            <a:pPr marL="285750" indent="-285750">
              <a:buFont typeface="Arial" panose="020B0604020202020204" pitchFamily="34" charset="0"/>
              <a:buChar char="•"/>
            </a:pPr>
            <a:r>
              <a:rPr lang="en-US" sz="2000" dirty="0"/>
              <a:t>Implement a consistent runway maintenance program</a:t>
            </a:r>
          </a:p>
          <a:p>
            <a:pPr marL="285750" indent="-285750">
              <a:buFont typeface="Arial" panose="020B0604020202020204" pitchFamily="34" charset="0"/>
              <a:buChar char="•"/>
            </a:pPr>
            <a:r>
              <a:rPr lang="en-US" sz="2000" dirty="0"/>
              <a:t>Invest broadly in airports</a:t>
            </a:r>
          </a:p>
          <a:p>
            <a:endParaRPr lang="en-US" sz="2000" dirty="0"/>
          </a:p>
          <a:p>
            <a:r>
              <a:rPr lang="en-US" sz="2400" dirty="0"/>
              <a:t>I</a:t>
            </a:r>
            <a:r>
              <a:rPr lang="en-US" sz="2400" dirty="0" smtClean="0"/>
              <a:t>ncrease </a:t>
            </a:r>
            <a:r>
              <a:rPr lang="en-US" sz="2400" dirty="0"/>
              <a:t>the number of Kentuckians pursuing careers in Aviation</a:t>
            </a:r>
          </a:p>
          <a:p>
            <a:pPr marL="285750" indent="-285750">
              <a:buFont typeface="Arial" panose="020B0604020202020204" pitchFamily="34" charset="0"/>
              <a:buChar char="•"/>
            </a:pPr>
            <a:r>
              <a:rPr lang="en-US" sz="2000" dirty="0" smtClean="0"/>
              <a:t>Coordinate </a:t>
            </a:r>
            <a:r>
              <a:rPr lang="en-US" sz="2000" dirty="0"/>
              <a:t>efforts across Cabinets </a:t>
            </a:r>
            <a:r>
              <a:rPr lang="en-US" sz="2000" dirty="0" smtClean="0"/>
              <a:t>(Economic </a:t>
            </a:r>
            <a:r>
              <a:rPr lang="en-US" sz="2000" dirty="0"/>
              <a:t>Development, </a:t>
            </a:r>
            <a:r>
              <a:rPr lang="en-US" sz="2000" dirty="0" smtClean="0"/>
              <a:t>Education/Workforce, </a:t>
            </a:r>
            <a:r>
              <a:rPr lang="en-US" sz="2000" dirty="0"/>
              <a:t>etc</a:t>
            </a:r>
            <a:r>
              <a:rPr lang="en-US" sz="2000" dirty="0" smtClean="0"/>
              <a:t>.)</a:t>
            </a:r>
            <a:endParaRPr lang="en-US" sz="2000" dirty="0"/>
          </a:p>
          <a:p>
            <a:pPr marL="285750" indent="-285750">
              <a:buFont typeface="Arial" panose="020B0604020202020204" pitchFamily="34" charset="0"/>
              <a:buChar char="•"/>
            </a:pPr>
            <a:r>
              <a:rPr lang="en-US" sz="2000" dirty="0"/>
              <a:t>Establish goals for training new pilots, technicians and other aviation positions</a:t>
            </a:r>
          </a:p>
          <a:p>
            <a:endParaRPr lang="en-US" sz="2000" dirty="0"/>
          </a:p>
          <a:p>
            <a:r>
              <a:rPr lang="en-US" sz="2400" dirty="0"/>
              <a:t>Promoting Aviation as a priority, and a tool, for economic development</a:t>
            </a:r>
          </a:p>
          <a:p>
            <a:pPr marL="285750" indent="-285750">
              <a:buFont typeface="Arial" panose="020B0604020202020204" pitchFamily="34" charset="0"/>
              <a:buChar char="•"/>
            </a:pPr>
            <a:r>
              <a:rPr lang="en-US" sz="2000" dirty="0" smtClean="0"/>
              <a:t>Increase </a:t>
            </a:r>
            <a:r>
              <a:rPr lang="en-US" sz="2000" dirty="0"/>
              <a:t>our focus on future state of aviation</a:t>
            </a:r>
          </a:p>
          <a:p>
            <a:pPr marL="285750" indent="-285750">
              <a:buFont typeface="Arial" panose="020B0604020202020204" pitchFamily="34" charset="0"/>
              <a:buChar char="•"/>
            </a:pPr>
            <a:r>
              <a:rPr lang="en-US" sz="2000" dirty="0"/>
              <a:t>Raise the profile and use of state aircraft by administrative and legislative branch </a:t>
            </a:r>
            <a:r>
              <a:rPr lang="en-US" sz="2000" dirty="0" smtClean="0"/>
              <a:t>leaders</a:t>
            </a:r>
          </a:p>
          <a:p>
            <a:pPr marL="285750" indent="-285750">
              <a:buFont typeface="Arial" panose="020B0604020202020204" pitchFamily="34" charset="0"/>
              <a:buChar char="•"/>
            </a:pPr>
            <a:r>
              <a:rPr lang="en-US" sz="2000" dirty="0" smtClean="0"/>
              <a:t>State aircraft fleet modernization</a:t>
            </a:r>
            <a:endParaRPr lang="en-US" sz="2000" dirty="0"/>
          </a:p>
          <a:p>
            <a:endParaRPr lang="en-US" dirty="0"/>
          </a:p>
        </p:txBody>
      </p:sp>
    </p:spTree>
    <p:extLst>
      <p:ext uri="{BB962C8B-B14F-4D97-AF65-F5344CB8AC3E}">
        <p14:creationId xmlns:p14="http://schemas.microsoft.com/office/powerpoint/2010/main" val="12506542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41295"/>
            <a:ext cx="4671116" cy="59058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1341" y="1205901"/>
            <a:ext cx="7560659" cy="5652099"/>
          </a:xfrm>
          <a:prstGeom prst="rect">
            <a:avLst/>
          </a:prstGeom>
        </p:spPr>
      </p:pic>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986"/>
          <a:stretch/>
        </p:blipFill>
        <p:spPr>
          <a:xfrm>
            <a:off x="0" y="0"/>
            <a:ext cx="12192000" cy="1220292"/>
          </a:xfrm>
        </p:spPr>
      </p:pic>
      <p:sp>
        <p:nvSpPr>
          <p:cNvPr id="2" name="Title 1"/>
          <p:cNvSpPr>
            <a:spLocks noGrp="1"/>
          </p:cNvSpPr>
          <p:nvPr>
            <p:ph type="title"/>
          </p:nvPr>
        </p:nvSpPr>
        <p:spPr>
          <a:xfrm>
            <a:off x="350520" y="-47213"/>
            <a:ext cx="10515600" cy="1325563"/>
          </a:xfrm>
        </p:spPr>
        <p:txBody>
          <a:bodyPr/>
          <a:lstStyle/>
          <a:p>
            <a:r>
              <a:rPr lang="en-US" b="1" dirty="0" smtClean="0">
                <a:latin typeface="+mn-lt"/>
              </a:rPr>
              <a:t>Moving </a:t>
            </a:r>
            <a:r>
              <a:rPr lang="en-US" b="1" dirty="0">
                <a:latin typeface="+mn-lt"/>
              </a:rPr>
              <a:t>Forward</a:t>
            </a:r>
          </a:p>
        </p:txBody>
      </p:sp>
      <p:sp>
        <p:nvSpPr>
          <p:cNvPr id="5" name="Content Placeholder 2"/>
          <p:cNvSpPr txBox="1">
            <a:spLocks/>
          </p:cNvSpPr>
          <p:nvPr/>
        </p:nvSpPr>
        <p:spPr>
          <a:xfrm>
            <a:off x="210179" y="1303589"/>
            <a:ext cx="6800221" cy="4615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0" dirty="0"/>
          </a:p>
        </p:txBody>
      </p:sp>
      <p:sp>
        <p:nvSpPr>
          <p:cNvPr id="3" name="TextBox 2"/>
          <p:cNvSpPr txBox="1"/>
          <p:nvPr/>
        </p:nvSpPr>
        <p:spPr>
          <a:xfrm>
            <a:off x="0" y="1231139"/>
            <a:ext cx="12384505" cy="692497"/>
          </a:xfrm>
          <a:prstGeom prst="rect">
            <a:avLst/>
          </a:prstGeom>
          <a:noFill/>
        </p:spPr>
        <p:txBody>
          <a:bodyPr wrap="square" rtlCol="0">
            <a:spAutoFit/>
          </a:bodyPr>
          <a:lstStyle/>
          <a:p>
            <a:endParaRPr lang="en-US" sz="2100" dirty="0"/>
          </a:p>
          <a:p>
            <a:pPr marL="285750" indent="-285750">
              <a:buFont typeface="Arial" panose="020B0604020202020204" pitchFamily="34" charset="0"/>
              <a:buChar char="•"/>
            </a:pPr>
            <a:endParaRPr lang="en-US" dirty="0"/>
          </a:p>
        </p:txBody>
      </p:sp>
      <p:sp>
        <p:nvSpPr>
          <p:cNvPr id="6" name="TextBox 5"/>
          <p:cNvSpPr txBox="1"/>
          <p:nvPr/>
        </p:nvSpPr>
        <p:spPr>
          <a:xfrm>
            <a:off x="210179" y="1303589"/>
            <a:ext cx="11896477" cy="369332"/>
          </a:xfrm>
          <a:prstGeom prst="rect">
            <a:avLst/>
          </a:prstGeom>
          <a:noFill/>
        </p:spPr>
        <p:txBody>
          <a:bodyPr wrap="square" rtlCol="0">
            <a:spAutoFit/>
          </a:bodyPr>
          <a:lstStyle/>
          <a:p>
            <a:r>
              <a:rPr lang="en-US" dirty="0"/>
              <a:t> </a:t>
            </a:r>
          </a:p>
        </p:txBody>
      </p:sp>
      <p:sp>
        <p:nvSpPr>
          <p:cNvPr id="9" name="TextBox 8"/>
          <p:cNvSpPr txBox="1"/>
          <p:nvPr/>
        </p:nvSpPr>
        <p:spPr>
          <a:xfrm>
            <a:off x="177728" y="1463313"/>
            <a:ext cx="4228658" cy="5509200"/>
          </a:xfrm>
          <a:prstGeom prst="rect">
            <a:avLst/>
          </a:prstGeom>
          <a:noFill/>
        </p:spPr>
        <p:txBody>
          <a:bodyPr wrap="square" rtlCol="0">
            <a:spAutoFit/>
          </a:bodyPr>
          <a:lstStyle/>
          <a:p>
            <a:pPr marL="342900" indent="-342900">
              <a:buFont typeface="Wingdings" panose="05000000000000000000" pitchFamily="2" charset="2"/>
              <a:buChar char="ü"/>
            </a:pPr>
            <a:r>
              <a:rPr lang="en-US" sz="2200" dirty="0" smtClean="0">
                <a:solidFill>
                  <a:schemeClr val="bg1"/>
                </a:solidFill>
              </a:rPr>
              <a:t>Assessment </a:t>
            </a:r>
            <a:r>
              <a:rPr lang="en-US" sz="2200" dirty="0">
                <a:solidFill>
                  <a:schemeClr val="bg1"/>
                </a:solidFill>
              </a:rPr>
              <a:t>of the current environment</a:t>
            </a:r>
          </a:p>
          <a:p>
            <a:pPr marL="342900" indent="-342900">
              <a:buFont typeface="Wingdings" panose="05000000000000000000" pitchFamily="2" charset="2"/>
              <a:buChar char="ü"/>
            </a:pPr>
            <a:endParaRPr lang="en-US" sz="2200" dirty="0">
              <a:solidFill>
                <a:schemeClr val="bg1"/>
              </a:solidFill>
            </a:endParaRPr>
          </a:p>
          <a:p>
            <a:pPr marL="342900" indent="-342900">
              <a:buFont typeface="Wingdings" panose="05000000000000000000" pitchFamily="2" charset="2"/>
              <a:buChar char="ü"/>
            </a:pPr>
            <a:r>
              <a:rPr lang="en-US" sz="2200" dirty="0">
                <a:solidFill>
                  <a:schemeClr val="bg1"/>
                </a:solidFill>
              </a:rPr>
              <a:t>Updating Runway Condition Survey</a:t>
            </a:r>
          </a:p>
          <a:p>
            <a:pPr marL="342900" indent="-342900">
              <a:buFont typeface="Wingdings" panose="05000000000000000000" pitchFamily="2" charset="2"/>
              <a:buChar char="ü"/>
            </a:pPr>
            <a:endParaRPr lang="en-US" sz="2200" dirty="0">
              <a:solidFill>
                <a:schemeClr val="bg1"/>
              </a:solidFill>
            </a:endParaRPr>
          </a:p>
          <a:p>
            <a:pPr marL="342900" indent="-342900">
              <a:buFont typeface="Wingdings" panose="05000000000000000000" pitchFamily="2" charset="2"/>
              <a:buChar char="ü"/>
            </a:pPr>
            <a:r>
              <a:rPr lang="en-US" sz="2200" dirty="0">
                <a:solidFill>
                  <a:schemeClr val="bg1"/>
                </a:solidFill>
              </a:rPr>
              <a:t>Collaboration with Legislative Branch</a:t>
            </a:r>
          </a:p>
          <a:p>
            <a:pPr marL="342900" indent="-342900">
              <a:buFont typeface="Wingdings" panose="05000000000000000000" pitchFamily="2" charset="2"/>
              <a:buChar char="ü"/>
            </a:pPr>
            <a:endParaRPr lang="en-US" sz="2200" dirty="0">
              <a:solidFill>
                <a:schemeClr val="bg1"/>
              </a:solidFill>
            </a:endParaRPr>
          </a:p>
          <a:p>
            <a:pPr marL="342900" indent="-342900">
              <a:buFont typeface="Wingdings" panose="05000000000000000000" pitchFamily="2" charset="2"/>
              <a:buChar char="ü"/>
            </a:pPr>
            <a:r>
              <a:rPr lang="en-US" sz="2200" dirty="0">
                <a:solidFill>
                  <a:schemeClr val="bg1"/>
                </a:solidFill>
              </a:rPr>
              <a:t>Developing recommendations for investment in aviation/aerospace</a:t>
            </a:r>
          </a:p>
          <a:p>
            <a:pPr marL="342900" indent="-342900">
              <a:buFont typeface="Wingdings" panose="05000000000000000000" pitchFamily="2" charset="2"/>
              <a:buChar char="ü"/>
            </a:pPr>
            <a:endParaRPr lang="en-US" sz="2200" dirty="0">
              <a:solidFill>
                <a:schemeClr val="bg1"/>
              </a:solidFill>
            </a:endParaRPr>
          </a:p>
          <a:p>
            <a:pPr marL="342900" indent="-342900">
              <a:buFont typeface="Wingdings" panose="05000000000000000000" pitchFamily="2" charset="2"/>
              <a:buChar char="ü"/>
            </a:pPr>
            <a:r>
              <a:rPr lang="en-US" sz="2200" dirty="0">
                <a:solidFill>
                  <a:schemeClr val="bg1"/>
                </a:solidFill>
              </a:rPr>
              <a:t>Assembling a set of options for funding</a:t>
            </a:r>
          </a:p>
          <a:p>
            <a:endParaRPr lang="en-US" sz="2200" dirty="0">
              <a:solidFill>
                <a:schemeClr val="bg1"/>
              </a:solidFill>
            </a:endParaRPr>
          </a:p>
        </p:txBody>
      </p:sp>
    </p:spTree>
    <p:extLst>
      <p:ext uri="{BB962C8B-B14F-4D97-AF65-F5344CB8AC3E}">
        <p14:creationId xmlns:p14="http://schemas.microsoft.com/office/powerpoint/2010/main" val="24165711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100391" y="6202017"/>
            <a:ext cx="3727174" cy="31805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1222514" y="1133060"/>
            <a:ext cx="9889434" cy="312088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602685" y="1060919"/>
            <a:ext cx="9059758" cy="4196375"/>
          </a:xfrm>
          <a:prstGeom prst="rect">
            <a:avLst/>
          </a:prstGeom>
        </p:spPr>
      </p:pic>
      <p:sp>
        <p:nvSpPr>
          <p:cNvPr id="4" name="Rectangle 3"/>
          <p:cNvSpPr/>
          <p:nvPr/>
        </p:nvSpPr>
        <p:spPr>
          <a:xfrm>
            <a:off x="1717225" y="1577703"/>
            <a:ext cx="8945218" cy="3539430"/>
          </a:xfrm>
          <a:prstGeom prst="rect">
            <a:avLst/>
          </a:prstGeom>
        </p:spPr>
        <p:txBody>
          <a:bodyPr wrap="square">
            <a:spAutoFit/>
          </a:bodyPr>
          <a:lstStyle/>
          <a:p>
            <a:pPr algn="ctr"/>
            <a:r>
              <a:rPr lang="en-US" sz="6000" b="1" i="1" dirty="0"/>
              <a:t>Thank you for supporting Aviation in Kentucky</a:t>
            </a:r>
            <a:r>
              <a:rPr lang="en-US" sz="6000" b="1" i="1" dirty="0" smtClean="0"/>
              <a:t>!</a:t>
            </a:r>
          </a:p>
          <a:p>
            <a:pPr algn="ctr"/>
            <a:endParaRPr lang="en-US" sz="6000" b="1" i="1" dirty="0"/>
          </a:p>
          <a:p>
            <a:pPr algn="ctr"/>
            <a:r>
              <a:rPr lang="en-US" sz="4000" b="1" i="1" dirty="0" smtClean="0"/>
              <a:t>www.transportation.ky.gov/Aviation</a:t>
            </a:r>
            <a:endParaRPr lang="en-US" sz="4000" b="1" i="1" dirty="0"/>
          </a:p>
        </p:txBody>
      </p:sp>
      <p:sp>
        <p:nvSpPr>
          <p:cNvPr id="5" name="Rectangle 4"/>
          <p:cNvSpPr/>
          <p:nvPr/>
        </p:nvSpPr>
        <p:spPr>
          <a:xfrm>
            <a:off x="1602685" y="1053042"/>
            <a:ext cx="9129092" cy="4204252"/>
          </a:xfrm>
          <a:prstGeom prst="rect">
            <a:avLst/>
          </a:prstGeom>
          <a:noFill/>
          <a:ln w="133350">
            <a:solidFill>
              <a:srgbClr val="E9B3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673098" y="5584854"/>
            <a:ext cx="5278581" cy="338554"/>
          </a:xfrm>
          <a:prstGeom prst="rect">
            <a:avLst/>
          </a:prstGeom>
          <a:noFill/>
        </p:spPr>
        <p:txBody>
          <a:bodyPr wrap="square" rtlCol="0">
            <a:spAutoFit/>
          </a:bodyPr>
          <a:lstStyle/>
          <a:p>
            <a:pPr algn="r"/>
            <a:r>
              <a:rPr lang="en-US" sz="1600" spc="300" dirty="0">
                <a:solidFill>
                  <a:schemeClr val="bg1"/>
                </a:solidFill>
              </a:rPr>
              <a:t>KYTC DEPARTMENT </a:t>
            </a:r>
            <a:r>
              <a:rPr lang="en-US" sz="1600" i="1" spc="300" dirty="0">
                <a:solidFill>
                  <a:schemeClr val="bg1"/>
                </a:solidFill>
              </a:rPr>
              <a:t>of</a:t>
            </a:r>
            <a:r>
              <a:rPr lang="en-US" sz="1600" spc="300" dirty="0">
                <a:solidFill>
                  <a:schemeClr val="bg1"/>
                </a:solidFill>
              </a:rPr>
              <a:t> AVIATION</a:t>
            </a:r>
          </a:p>
        </p:txBody>
      </p:sp>
    </p:spTree>
    <p:extLst>
      <p:ext uri="{BB962C8B-B14F-4D97-AF65-F5344CB8AC3E}">
        <p14:creationId xmlns:p14="http://schemas.microsoft.com/office/powerpoint/2010/main" val="31786271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78116" y="1315452"/>
            <a:ext cx="6813884" cy="554254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1315453"/>
          </a:xfrm>
          <a:prstGeom prst="rect">
            <a:avLst/>
          </a:prstGeom>
        </p:spPr>
      </p:pic>
      <p:sp>
        <p:nvSpPr>
          <p:cNvPr id="4" name="Content Placeholder 2"/>
          <p:cNvSpPr txBox="1">
            <a:spLocks/>
          </p:cNvSpPr>
          <p:nvPr/>
        </p:nvSpPr>
        <p:spPr>
          <a:xfrm>
            <a:off x="86338" y="3206768"/>
            <a:ext cx="5205440" cy="3903895"/>
          </a:xfrm>
          <a:prstGeom prst="rect">
            <a:avLst/>
          </a:prstGeom>
        </p:spPr>
        <p:txBody>
          <a:bodyPr numCol="2" spcCol="9144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t>Airport Planning</a:t>
            </a:r>
          </a:p>
          <a:p>
            <a:r>
              <a:rPr lang="en-US" sz="2000" dirty="0" smtClean="0"/>
              <a:t>Airport Project Oversight</a:t>
            </a:r>
          </a:p>
          <a:p>
            <a:r>
              <a:rPr lang="en-US" sz="2000" dirty="0" smtClean="0"/>
              <a:t>Federal and State Airport Inspections</a:t>
            </a:r>
          </a:p>
          <a:p>
            <a:r>
              <a:rPr lang="en-US" sz="2000" dirty="0" smtClean="0"/>
              <a:t>Fleet Services</a:t>
            </a:r>
          </a:p>
          <a:p>
            <a:r>
              <a:rPr lang="en-US" sz="2000" dirty="0" smtClean="0"/>
              <a:t>Economic Development</a:t>
            </a:r>
          </a:p>
          <a:p>
            <a:endParaRPr lang="en-US" sz="2000" dirty="0"/>
          </a:p>
          <a:p>
            <a:endParaRPr lang="en-US" sz="2000" dirty="0" smtClean="0"/>
          </a:p>
          <a:p>
            <a:r>
              <a:rPr lang="en-US" sz="2000" dirty="0" smtClean="0"/>
              <a:t>STEM/Aviation education advocacy</a:t>
            </a:r>
          </a:p>
          <a:p>
            <a:r>
              <a:rPr lang="en-US" sz="2000" dirty="0" smtClean="0"/>
              <a:t>Unmanned Aircraft Systems Development </a:t>
            </a:r>
          </a:p>
          <a:p>
            <a:r>
              <a:rPr lang="en-US" sz="2000" dirty="0" smtClean="0"/>
              <a:t>Airport Zoning</a:t>
            </a:r>
          </a:p>
          <a:p>
            <a:endParaRPr lang="en-US" sz="2000" dirty="0"/>
          </a:p>
        </p:txBody>
      </p:sp>
      <p:sp>
        <p:nvSpPr>
          <p:cNvPr id="5" name="Title 1"/>
          <p:cNvSpPr txBox="1">
            <a:spLocks/>
          </p:cNvSpPr>
          <p:nvPr/>
        </p:nvSpPr>
        <p:spPr>
          <a:xfrm>
            <a:off x="0" y="210807"/>
            <a:ext cx="7843935" cy="149629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mn-lt"/>
              </a:rPr>
              <a:t>Department of Aviation</a:t>
            </a:r>
            <a:endParaRPr lang="en-US" sz="2800" i="1" dirty="0">
              <a:latin typeface="+mn-lt"/>
            </a:endParaRPr>
          </a:p>
        </p:txBody>
      </p:sp>
      <p:sp>
        <p:nvSpPr>
          <p:cNvPr id="6" name="Rectangle 5"/>
          <p:cNvSpPr/>
          <p:nvPr/>
        </p:nvSpPr>
        <p:spPr>
          <a:xfrm>
            <a:off x="0" y="779161"/>
            <a:ext cx="8048021" cy="430887"/>
          </a:xfrm>
          <a:prstGeom prst="rect">
            <a:avLst/>
          </a:prstGeom>
        </p:spPr>
        <p:txBody>
          <a:bodyPr wrap="square">
            <a:spAutoFit/>
          </a:bodyPr>
          <a:lstStyle/>
          <a:p>
            <a:r>
              <a:rPr lang="en-US" sz="2200" dirty="0"/>
              <a:t>Promoting economic development through the support of aviation</a:t>
            </a:r>
          </a:p>
        </p:txBody>
      </p:sp>
      <p:sp>
        <p:nvSpPr>
          <p:cNvPr id="7" name="TextBox 6"/>
          <p:cNvSpPr txBox="1"/>
          <p:nvPr/>
        </p:nvSpPr>
        <p:spPr>
          <a:xfrm>
            <a:off x="330239" y="1803949"/>
            <a:ext cx="4717638" cy="954107"/>
          </a:xfrm>
          <a:prstGeom prst="rect">
            <a:avLst/>
          </a:prstGeom>
          <a:noFill/>
        </p:spPr>
        <p:txBody>
          <a:bodyPr wrap="none" rtlCol="0">
            <a:spAutoFit/>
          </a:bodyPr>
          <a:lstStyle/>
          <a:p>
            <a:pPr algn="ctr"/>
            <a:r>
              <a:rPr lang="en-US" sz="2800" i="1" dirty="0"/>
              <a:t>The Commonwealth’s resource </a:t>
            </a:r>
            <a:endParaRPr lang="en-US" sz="2800" i="1" dirty="0" smtClean="0"/>
          </a:p>
          <a:p>
            <a:pPr algn="ctr"/>
            <a:r>
              <a:rPr lang="en-US" sz="2800" i="1" dirty="0" smtClean="0"/>
              <a:t>for </a:t>
            </a:r>
            <a:r>
              <a:rPr lang="en-US" sz="2800" i="1" dirty="0"/>
              <a:t>all aviation </a:t>
            </a:r>
            <a:r>
              <a:rPr lang="en-US" sz="2800" i="1" dirty="0" smtClean="0"/>
              <a:t>issues:</a:t>
            </a:r>
            <a:endParaRPr lang="en-US" sz="2800" i="1" dirty="0"/>
          </a:p>
        </p:txBody>
      </p:sp>
    </p:spTree>
    <p:extLst>
      <p:ext uri="{BB962C8B-B14F-4D97-AF65-F5344CB8AC3E}">
        <p14:creationId xmlns:p14="http://schemas.microsoft.com/office/powerpoint/2010/main" val="639075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870363" cy="6858000"/>
          </a:xfrm>
        </p:spPr>
      </p:pic>
      <p:pic>
        <p:nvPicPr>
          <p:cNvPr id="8" name="Picture 7"/>
          <p:cNvPicPr>
            <a:picLocks noChangeAspect="1"/>
          </p:cNvPicPr>
          <p:nvPr/>
        </p:nvPicPr>
        <p:blipFill>
          <a:blip r:embed="rId3"/>
          <a:stretch>
            <a:fillRect/>
          </a:stretch>
        </p:blipFill>
        <p:spPr>
          <a:xfrm>
            <a:off x="206010" y="5936993"/>
            <a:ext cx="1664352" cy="695004"/>
          </a:xfrm>
          <a:prstGeom prst="rect">
            <a:avLst/>
          </a:prstGeom>
        </p:spPr>
      </p:pic>
      <p:sp>
        <p:nvSpPr>
          <p:cNvPr id="3" name="TextBox 2"/>
          <p:cNvSpPr txBox="1"/>
          <p:nvPr/>
        </p:nvSpPr>
        <p:spPr>
          <a:xfrm>
            <a:off x="2985839" y="32620"/>
            <a:ext cx="7459578" cy="3339376"/>
          </a:xfrm>
          <a:prstGeom prst="rect">
            <a:avLst/>
          </a:prstGeom>
          <a:noFill/>
        </p:spPr>
        <p:txBody>
          <a:bodyPr wrap="square" rtlCol="0">
            <a:spAutoFit/>
          </a:bodyPr>
          <a:lstStyle/>
          <a:p>
            <a:pPr algn="ctr"/>
            <a:r>
              <a:rPr lang="en-US" sz="2800" b="1" u="sng" dirty="0" smtClean="0"/>
              <a:t>Department of Aviation Staff</a:t>
            </a:r>
          </a:p>
          <a:p>
            <a:endParaRPr lang="en-US" sz="600" b="1" u="sng" dirty="0" smtClean="0"/>
          </a:p>
          <a:p>
            <a:pPr algn="ctr"/>
            <a:r>
              <a:rPr lang="en-US" b="1" u="sng" dirty="0" smtClean="0"/>
              <a:t>Office of the Commissioner</a:t>
            </a:r>
          </a:p>
          <a:p>
            <a:pPr algn="ctr"/>
            <a:r>
              <a:rPr lang="en-US" dirty="0" smtClean="0"/>
              <a:t>Mark Carter, </a:t>
            </a:r>
            <a:r>
              <a:rPr lang="en-US" sz="1400" i="1" dirty="0" smtClean="0"/>
              <a:t>Commissioner</a:t>
            </a:r>
          </a:p>
          <a:p>
            <a:pPr algn="ctr"/>
            <a:r>
              <a:rPr lang="en-US" dirty="0" smtClean="0"/>
              <a:t>Brad Schwandt, </a:t>
            </a:r>
            <a:r>
              <a:rPr lang="en-US" sz="1400" i="1" dirty="0" smtClean="0"/>
              <a:t>Deputy Commissioner</a:t>
            </a:r>
            <a:endParaRPr lang="en-US" i="1" dirty="0" smtClean="0"/>
          </a:p>
          <a:p>
            <a:pPr algn="ctr"/>
            <a:r>
              <a:rPr lang="en-US" dirty="0" smtClean="0"/>
              <a:t>Shelby Peel, </a:t>
            </a:r>
            <a:r>
              <a:rPr lang="en-US" sz="1400" i="1" dirty="0" smtClean="0"/>
              <a:t>Staff Assistant</a:t>
            </a:r>
            <a:endParaRPr lang="en-US" i="1" dirty="0" smtClean="0"/>
          </a:p>
          <a:p>
            <a:pPr algn="ctr"/>
            <a:endParaRPr lang="en-US" sz="1100" dirty="0" smtClean="0"/>
          </a:p>
          <a:p>
            <a:pPr algn="ctr"/>
            <a:r>
              <a:rPr lang="en-US" sz="1700" dirty="0" smtClean="0"/>
              <a:t>Cherri Bemis, </a:t>
            </a:r>
            <a:r>
              <a:rPr lang="en-US" sz="1400" i="1" dirty="0" smtClean="0"/>
              <a:t>Administrative Support</a:t>
            </a:r>
            <a:endParaRPr lang="en-US" sz="1700" i="1" dirty="0" smtClean="0"/>
          </a:p>
          <a:p>
            <a:endParaRPr lang="en-US" dirty="0" smtClean="0"/>
          </a:p>
          <a:p>
            <a:endParaRPr lang="en-US" dirty="0"/>
          </a:p>
          <a:p>
            <a:endParaRPr lang="en-US" dirty="0" smtClean="0"/>
          </a:p>
          <a:p>
            <a:endParaRPr lang="en-US" dirty="0" smtClean="0"/>
          </a:p>
        </p:txBody>
      </p:sp>
      <p:sp>
        <p:nvSpPr>
          <p:cNvPr id="4" name="TextBox 3"/>
          <p:cNvSpPr txBox="1"/>
          <p:nvPr/>
        </p:nvSpPr>
        <p:spPr>
          <a:xfrm>
            <a:off x="1961876" y="2461036"/>
            <a:ext cx="4240206" cy="4339650"/>
          </a:xfrm>
          <a:prstGeom prst="rect">
            <a:avLst/>
          </a:prstGeom>
          <a:noFill/>
        </p:spPr>
        <p:txBody>
          <a:bodyPr wrap="square" rtlCol="0">
            <a:spAutoFit/>
          </a:bodyPr>
          <a:lstStyle/>
          <a:p>
            <a:r>
              <a:rPr lang="en-US" b="1" u="sng" dirty="0"/>
              <a:t>Aviation Operations Branch </a:t>
            </a:r>
          </a:p>
          <a:p>
            <a:r>
              <a:rPr lang="en-US" dirty="0"/>
              <a:t>Terry Hancock, </a:t>
            </a:r>
            <a:r>
              <a:rPr lang="en-US" sz="1400" i="1" dirty="0" smtClean="0"/>
              <a:t>Inspection </a:t>
            </a:r>
            <a:r>
              <a:rPr lang="en-US" sz="1400" i="1" dirty="0"/>
              <a:t>Branch Manager</a:t>
            </a:r>
            <a:endParaRPr lang="en-US" i="1" dirty="0"/>
          </a:p>
          <a:p>
            <a:r>
              <a:rPr lang="en-US" dirty="0"/>
              <a:t>John Henry, </a:t>
            </a:r>
            <a:r>
              <a:rPr lang="en-US" sz="1400" i="1" dirty="0" smtClean="0"/>
              <a:t>Hangar Utility</a:t>
            </a:r>
            <a:endParaRPr lang="en-US" sz="1600" i="1" dirty="0"/>
          </a:p>
          <a:p>
            <a:endParaRPr lang="en-US" dirty="0"/>
          </a:p>
          <a:p>
            <a:r>
              <a:rPr lang="en-US" b="1" u="sng" dirty="0"/>
              <a:t>Engineering Branch</a:t>
            </a:r>
          </a:p>
          <a:p>
            <a:r>
              <a:rPr lang="en-US" dirty="0"/>
              <a:t>Jacob </a:t>
            </a:r>
            <a:r>
              <a:rPr lang="en-US" dirty="0" smtClean="0"/>
              <a:t>Dahl</a:t>
            </a:r>
          </a:p>
          <a:p>
            <a:r>
              <a:rPr lang="en-US" sz="1400" i="1" dirty="0" smtClean="0"/>
              <a:t>Engineering Branch </a:t>
            </a:r>
            <a:r>
              <a:rPr lang="en-US" sz="1400" i="1" dirty="0"/>
              <a:t>Manager </a:t>
            </a:r>
          </a:p>
          <a:p>
            <a:r>
              <a:rPr lang="en-US" dirty="0"/>
              <a:t>Joe </a:t>
            </a:r>
            <a:r>
              <a:rPr lang="en-US" dirty="0" smtClean="0"/>
              <a:t>Carter</a:t>
            </a:r>
          </a:p>
          <a:p>
            <a:r>
              <a:rPr lang="en-US" sz="1400" i="1" dirty="0" smtClean="0"/>
              <a:t>Transportation </a:t>
            </a:r>
            <a:r>
              <a:rPr lang="en-US" sz="1400" i="1" dirty="0"/>
              <a:t>Engineering Technologist </a:t>
            </a:r>
            <a:r>
              <a:rPr lang="en-US" sz="1400" i="1" dirty="0" smtClean="0"/>
              <a:t>III</a:t>
            </a:r>
          </a:p>
          <a:p>
            <a:endParaRPr lang="en-US" dirty="0"/>
          </a:p>
          <a:p>
            <a:r>
              <a:rPr lang="en-US" b="1" u="sng" dirty="0" smtClean="0"/>
              <a:t>Pilots</a:t>
            </a:r>
          </a:p>
          <a:p>
            <a:r>
              <a:rPr lang="en-US" dirty="0" smtClean="0"/>
              <a:t>Michael Riensche</a:t>
            </a:r>
          </a:p>
          <a:p>
            <a:r>
              <a:rPr lang="en-US" sz="1400" i="1" dirty="0" smtClean="0"/>
              <a:t>Fixed-wing Aircraft Pilot</a:t>
            </a:r>
          </a:p>
          <a:p>
            <a:r>
              <a:rPr lang="en-US" dirty="0" smtClean="0"/>
              <a:t>Danny Rogers</a:t>
            </a:r>
          </a:p>
          <a:p>
            <a:r>
              <a:rPr lang="en-US" sz="1400" i="1" dirty="0" smtClean="0"/>
              <a:t>Helicopter Pilot</a:t>
            </a:r>
            <a:endParaRPr lang="en-US" sz="1400" i="1" dirty="0"/>
          </a:p>
          <a:p>
            <a:endParaRPr lang="en-US" dirty="0"/>
          </a:p>
        </p:txBody>
      </p:sp>
      <p:sp>
        <p:nvSpPr>
          <p:cNvPr id="6" name="TextBox 5"/>
          <p:cNvSpPr txBox="1"/>
          <p:nvPr/>
        </p:nvSpPr>
        <p:spPr>
          <a:xfrm>
            <a:off x="7578969" y="2334569"/>
            <a:ext cx="3404937" cy="1477328"/>
          </a:xfrm>
          <a:prstGeom prst="rect">
            <a:avLst/>
          </a:prstGeom>
          <a:noFill/>
        </p:spPr>
        <p:txBody>
          <a:bodyPr wrap="square" rtlCol="0">
            <a:spAutoFit/>
          </a:bodyPr>
          <a:lstStyle/>
          <a:p>
            <a:r>
              <a:rPr lang="en-US" b="1" u="sng" dirty="0" smtClean="0"/>
              <a:t>Capital City Airport Division </a:t>
            </a:r>
          </a:p>
          <a:p>
            <a:r>
              <a:rPr lang="en-US" dirty="0" smtClean="0"/>
              <a:t>Scott Shannon, </a:t>
            </a:r>
            <a:r>
              <a:rPr lang="en-US" sz="1400" i="1" dirty="0" smtClean="0"/>
              <a:t>Airport</a:t>
            </a:r>
            <a:r>
              <a:rPr lang="en-US" dirty="0" smtClean="0"/>
              <a:t> </a:t>
            </a:r>
            <a:r>
              <a:rPr lang="en-US" sz="1400" i="1" dirty="0" smtClean="0"/>
              <a:t>Asst. Director</a:t>
            </a:r>
            <a:endParaRPr lang="en-US" i="1" dirty="0" smtClean="0"/>
          </a:p>
          <a:p>
            <a:r>
              <a:rPr lang="en-US" dirty="0" smtClean="0"/>
              <a:t>Serai Davis, </a:t>
            </a:r>
            <a:r>
              <a:rPr lang="en-US" sz="1400" i="1" dirty="0" smtClean="0"/>
              <a:t>Program Coordinator</a:t>
            </a:r>
            <a:endParaRPr lang="en-US" i="1" dirty="0" smtClean="0"/>
          </a:p>
          <a:p>
            <a:endParaRPr lang="en-US" dirty="0"/>
          </a:p>
          <a:p>
            <a:endParaRPr lang="en-US" dirty="0" smtClean="0"/>
          </a:p>
        </p:txBody>
      </p:sp>
      <p:sp>
        <p:nvSpPr>
          <p:cNvPr id="7" name="TextBox 6"/>
          <p:cNvSpPr txBox="1"/>
          <p:nvPr/>
        </p:nvSpPr>
        <p:spPr>
          <a:xfrm>
            <a:off x="6225417" y="3350232"/>
            <a:ext cx="3056021" cy="3816429"/>
          </a:xfrm>
          <a:prstGeom prst="rect">
            <a:avLst/>
          </a:prstGeom>
          <a:noFill/>
        </p:spPr>
        <p:txBody>
          <a:bodyPr wrap="square" rtlCol="0">
            <a:spAutoFit/>
          </a:bodyPr>
          <a:lstStyle/>
          <a:p>
            <a:r>
              <a:rPr lang="en-US" b="1" u="sng" dirty="0" smtClean="0"/>
              <a:t>Flight Line Operations</a:t>
            </a:r>
          </a:p>
          <a:p>
            <a:r>
              <a:rPr lang="en-US" dirty="0" smtClean="0"/>
              <a:t>Anthony Adams </a:t>
            </a:r>
          </a:p>
          <a:p>
            <a:r>
              <a:rPr lang="en-US" sz="1400" i="1" dirty="0" smtClean="0"/>
              <a:t>Airport Manager</a:t>
            </a:r>
          </a:p>
          <a:p>
            <a:endParaRPr lang="en-US" dirty="0" smtClean="0"/>
          </a:p>
          <a:p>
            <a:endParaRPr lang="en-US" dirty="0" smtClean="0"/>
          </a:p>
          <a:p>
            <a:endParaRPr lang="en-US" dirty="0"/>
          </a:p>
          <a:p>
            <a:r>
              <a:rPr lang="en-US" dirty="0" smtClean="0"/>
              <a:t>Mitch </a:t>
            </a:r>
            <a:r>
              <a:rPr lang="en-US" dirty="0" err="1" smtClean="0"/>
              <a:t>Coldiron</a:t>
            </a:r>
            <a:r>
              <a:rPr lang="en-US" dirty="0" smtClean="0"/>
              <a:t> </a:t>
            </a:r>
          </a:p>
          <a:p>
            <a:r>
              <a:rPr lang="en-US" sz="1400" i="1" dirty="0" smtClean="0"/>
              <a:t>Flight Line Attendant II</a:t>
            </a:r>
          </a:p>
          <a:p>
            <a:r>
              <a:rPr lang="en-US" dirty="0" smtClean="0"/>
              <a:t>John Armstrong </a:t>
            </a:r>
          </a:p>
          <a:p>
            <a:r>
              <a:rPr lang="en-US" sz="1400" i="1" dirty="0" smtClean="0"/>
              <a:t>Flight Line Attendant II</a:t>
            </a:r>
          </a:p>
          <a:p>
            <a:r>
              <a:rPr lang="en-US" dirty="0" smtClean="0"/>
              <a:t>Ricky Doss</a:t>
            </a:r>
          </a:p>
          <a:p>
            <a:r>
              <a:rPr lang="en-US" sz="1400" i="1" dirty="0" smtClean="0"/>
              <a:t>Flight Line Attendant I</a:t>
            </a:r>
          </a:p>
          <a:p>
            <a:endParaRPr lang="en-US" dirty="0"/>
          </a:p>
          <a:p>
            <a:endParaRPr lang="en-US" dirty="0" smtClean="0"/>
          </a:p>
        </p:txBody>
      </p:sp>
      <p:sp>
        <p:nvSpPr>
          <p:cNvPr id="10" name="TextBox 9"/>
          <p:cNvSpPr txBox="1"/>
          <p:nvPr/>
        </p:nvSpPr>
        <p:spPr>
          <a:xfrm>
            <a:off x="8698833" y="3350232"/>
            <a:ext cx="3493168" cy="3385542"/>
          </a:xfrm>
          <a:prstGeom prst="rect">
            <a:avLst/>
          </a:prstGeom>
          <a:noFill/>
        </p:spPr>
        <p:txBody>
          <a:bodyPr wrap="square" rtlCol="0">
            <a:spAutoFit/>
          </a:bodyPr>
          <a:lstStyle/>
          <a:p>
            <a:r>
              <a:rPr lang="en-US" b="1" u="sng" dirty="0" smtClean="0"/>
              <a:t>Aircraft Maintenance Branch</a:t>
            </a:r>
          </a:p>
          <a:p>
            <a:r>
              <a:rPr lang="en-US" dirty="0" smtClean="0"/>
              <a:t>Steve Seger</a:t>
            </a:r>
          </a:p>
          <a:p>
            <a:r>
              <a:rPr lang="en-US" sz="1400" i="1" dirty="0" smtClean="0"/>
              <a:t>Aircraft Maintenance Branch Manager</a:t>
            </a:r>
          </a:p>
          <a:p>
            <a:r>
              <a:rPr lang="en-US" dirty="0" smtClean="0"/>
              <a:t>Amanda Sanders</a:t>
            </a:r>
          </a:p>
          <a:p>
            <a:r>
              <a:rPr lang="en-US" sz="1400" i="1" dirty="0" smtClean="0"/>
              <a:t>Administrative Support</a:t>
            </a:r>
          </a:p>
          <a:p>
            <a:endParaRPr lang="en-US" dirty="0"/>
          </a:p>
          <a:p>
            <a:r>
              <a:rPr lang="en-US" dirty="0" smtClean="0"/>
              <a:t>Morris Bryant </a:t>
            </a:r>
          </a:p>
          <a:p>
            <a:r>
              <a:rPr lang="en-US" sz="1400" i="1" dirty="0" smtClean="0"/>
              <a:t>Aviation Mechanic Inspector I</a:t>
            </a:r>
          </a:p>
          <a:p>
            <a:r>
              <a:rPr lang="en-US" dirty="0" smtClean="0"/>
              <a:t>Jason Doss</a:t>
            </a:r>
          </a:p>
          <a:p>
            <a:r>
              <a:rPr lang="en-US" sz="1400" i="1" dirty="0"/>
              <a:t>Aviation Mechanic Inspector </a:t>
            </a:r>
            <a:r>
              <a:rPr lang="en-US" sz="1400" i="1" dirty="0" smtClean="0"/>
              <a:t>I</a:t>
            </a:r>
          </a:p>
          <a:p>
            <a:r>
              <a:rPr lang="en-US" dirty="0" smtClean="0"/>
              <a:t>Shane Wilson</a:t>
            </a:r>
          </a:p>
          <a:p>
            <a:r>
              <a:rPr lang="en-US" sz="1400" i="1" dirty="0"/>
              <a:t>Aviation Mechanic Inspector I</a:t>
            </a:r>
          </a:p>
          <a:p>
            <a:endParaRPr lang="en-US" dirty="0" smtClean="0"/>
          </a:p>
        </p:txBody>
      </p:sp>
      <p:cxnSp>
        <p:nvCxnSpPr>
          <p:cNvPr id="12" name="Straight Connector 11"/>
          <p:cNvCxnSpPr/>
          <p:nvPr/>
        </p:nvCxnSpPr>
        <p:spPr>
          <a:xfrm flipH="1">
            <a:off x="6096895" y="2598820"/>
            <a:ext cx="27346" cy="4217905"/>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943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2276" y="314645"/>
            <a:ext cx="7843935" cy="1263534"/>
          </a:xfrm>
        </p:spPr>
        <p:txBody>
          <a:bodyPr>
            <a:normAutofit/>
          </a:bodyPr>
          <a:lstStyle/>
          <a:p>
            <a:r>
              <a:rPr lang="en-US" b="1" dirty="0">
                <a:latin typeface="+mn-lt"/>
              </a:rPr>
              <a:t>State </a:t>
            </a:r>
            <a:r>
              <a:rPr lang="en-US" b="1" dirty="0" smtClean="0">
                <a:latin typeface="+mn-lt"/>
              </a:rPr>
              <a:t>Airport </a:t>
            </a:r>
            <a:r>
              <a:rPr lang="en-US" b="1" dirty="0">
                <a:latin typeface="+mn-lt"/>
              </a:rPr>
              <a:t>S</a:t>
            </a:r>
            <a:r>
              <a:rPr lang="en-US" b="1" dirty="0" smtClean="0">
                <a:latin typeface="+mn-lt"/>
              </a:rPr>
              <a:t>ystem</a:t>
            </a:r>
            <a:r>
              <a:rPr lang="en-US" dirty="0"/>
              <a:t/>
            </a:r>
            <a:br>
              <a:rPr lang="en-US" dirty="0"/>
            </a:br>
            <a:endParaRPr lang="en-US" sz="3100" i="1" dirty="0">
              <a:latin typeface="+mn-lt"/>
            </a:endParaRPr>
          </a:p>
        </p:txBody>
      </p:sp>
      <p:sp>
        <p:nvSpPr>
          <p:cNvPr id="3" name="Content Placeholder 2"/>
          <p:cNvSpPr>
            <a:spLocks noGrp="1"/>
          </p:cNvSpPr>
          <p:nvPr>
            <p:ph idx="1"/>
          </p:nvPr>
        </p:nvSpPr>
        <p:spPr>
          <a:xfrm>
            <a:off x="572277" y="1412133"/>
            <a:ext cx="7843935" cy="4846319"/>
          </a:xfrm>
        </p:spPr>
        <p:txBody>
          <a:bodyPr numCol="1" spcCol="914400">
            <a:normAutofit fontScale="92500" lnSpcReduction="20000"/>
          </a:bodyPr>
          <a:lstStyle/>
          <a:p>
            <a:r>
              <a:rPr lang="en-US" b="1" dirty="0" smtClean="0"/>
              <a:t>57 </a:t>
            </a:r>
            <a:r>
              <a:rPr lang="en-US" dirty="0" smtClean="0"/>
              <a:t>public use airports</a:t>
            </a:r>
            <a:endParaRPr lang="en-US" dirty="0"/>
          </a:p>
          <a:p>
            <a:pPr lvl="1"/>
            <a:r>
              <a:rPr lang="en-US" dirty="0"/>
              <a:t>1 under construction: Gallatin County </a:t>
            </a:r>
            <a:endParaRPr lang="en-US" dirty="0" smtClean="0"/>
          </a:p>
          <a:p>
            <a:pPr lvl="1"/>
            <a:r>
              <a:rPr lang="en-US" dirty="0" smtClean="0"/>
              <a:t>4 state owned airports</a:t>
            </a:r>
            <a:endParaRPr lang="en-US" dirty="0"/>
          </a:p>
          <a:p>
            <a:r>
              <a:rPr lang="en-US" b="1" dirty="0" smtClean="0"/>
              <a:t>94</a:t>
            </a:r>
            <a:r>
              <a:rPr lang="en-US" dirty="0" smtClean="0"/>
              <a:t> </a:t>
            </a:r>
            <a:r>
              <a:rPr lang="en-US" dirty="0"/>
              <a:t>private airports</a:t>
            </a:r>
          </a:p>
          <a:p>
            <a:r>
              <a:rPr lang="en-US" b="1" dirty="0" smtClean="0"/>
              <a:t>114</a:t>
            </a:r>
            <a:r>
              <a:rPr lang="en-US" dirty="0" smtClean="0"/>
              <a:t> </a:t>
            </a:r>
            <a:r>
              <a:rPr lang="en-US" dirty="0"/>
              <a:t>private heliports</a:t>
            </a:r>
          </a:p>
          <a:p>
            <a:r>
              <a:rPr lang="en-US" b="1" dirty="0"/>
              <a:t>2</a:t>
            </a:r>
            <a:r>
              <a:rPr lang="en-US" dirty="0"/>
              <a:t> military air facilities</a:t>
            </a:r>
          </a:p>
          <a:p>
            <a:r>
              <a:rPr lang="en-US" b="1" dirty="0"/>
              <a:t>1</a:t>
            </a:r>
            <a:r>
              <a:rPr lang="en-US" dirty="0"/>
              <a:t> </a:t>
            </a:r>
            <a:r>
              <a:rPr lang="en-US" dirty="0" smtClean="0"/>
              <a:t>Unmanned Aerial Systems Drone </a:t>
            </a:r>
            <a:r>
              <a:rPr lang="en-US" dirty="0"/>
              <a:t>Port</a:t>
            </a:r>
            <a:br>
              <a:rPr lang="en-US" dirty="0"/>
            </a:br>
            <a:endParaRPr lang="en-US" dirty="0"/>
          </a:p>
          <a:p>
            <a:r>
              <a:rPr lang="en-US" b="1" dirty="0"/>
              <a:t>23,392</a:t>
            </a:r>
            <a:r>
              <a:rPr lang="en-US" dirty="0"/>
              <a:t> on-airport jobs* </a:t>
            </a:r>
          </a:p>
          <a:p>
            <a:r>
              <a:rPr lang="en-US" b="1" dirty="0"/>
              <a:t>$1.4 billion </a:t>
            </a:r>
            <a:r>
              <a:rPr lang="en-US" dirty="0"/>
              <a:t>payroll for on-airport jobs*</a:t>
            </a:r>
          </a:p>
          <a:p>
            <a:endParaRPr lang="en-US" dirty="0"/>
          </a:p>
          <a:p>
            <a:pPr marL="0" indent="0">
              <a:buNone/>
            </a:pPr>
            <a:r>
              <a:rPr lang="en-US" sz="1600" dirty="0"/>
              <a:t>*Based on the 2017 Statewide Aviation System Plan: Economic Evaluation (has not been trended to 2021 wage rate growth) </a:t>
            </a:r>
          </a:p>
        </p:txBody>
      </p:sp>
      <p:sp>
        <p:nvSpPr>
          <p:cNvPr id="4" name="Rectangle 3"/>
          <p:cNvSpPr/>
          <p:nvPr/>
        </p:nvSpPr>
        <p:spPr>
          <a:xfrm>
            <a:off x="10390910" y="5935287"/>
            <a:ext cx="1504604" cy="6234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0390909" y="5935287"/>
            <a:ext cx="1571105" cy="646331"/>
          </a:xfrm>
          <a:prstGeom prst="rect">
            <a:avLst/>
          </a:prstGeom>
          <a:noFill/>
        </p:spPr>
        <p:txBody>
          <a:bodyPr wrap="square" rtlCol="0">
            <a:spAutoFit/>
          </a:bodyPr>
          <a:lstStyle/>
          <a:p>
            <a:pPr algn="r"/>
            <a:r>
              <a:rPr lang="en-US" sz="1200" spc="300" dirty="0">
                <a:solidFill>
                  <a:schemeClr val="bg1"/>
                </a:solidFill>
                <a:latin typeface="+mj-lt"/>
              </a:rPr>
              <a:t>KYTC</a:t>
            </a:r>
          </a:p>
          <a:p>
            <a:pPr algn="r"/>
            <a:r>
              <a:rPr lang="en-US" sz="1200" spc="300" dirty="0">
                <a:solidFill>
                  <a:schemeClr val="bg1"/>
                </a:solidFill>
                <a:latin typeface="+mj-lt"/>
              </a:rPr>
              <a:t>DEPARTMENT </a:t>
            </a:r>
            <a:r>
              <a:rPr lang="en-US" sz="1200" i="1" spc="300" dirty="0">
                <a:solidFill>
                  <a:schemeClr val="bg1"/>
                </a:solidFill>
                <a:latin typeface="+mj-lt"/>
              </a:rPr>
              <a:t>of</a:t>
            </a:r>
            <a:r>
              <a:rPr lang="en-US" sz="1200" spc="300" dirty="0">
                <a:solidFill>
                  <a:schemeClr val="bg1"/>
                </a:solidFill>
                <a:latin typeface="+mj-lt"/>
              </a:rPr>
              <a:t> AVIATION</a:t>
            </a:r>
          </a:p>
        </p:txBody>
      </p:sp>
    </p:spTree>
    <p:extLst>
      <p:ext uri="{BB962C8B-B14F-4D97-AF65-F5344CB8AC3E}">
        <p14:creationId xmlns:p14="http://schemas.microsoft.com/office/powerpoint/2010/main" val="2262815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3" name="Group 52"/>
          <p:cNvGrpSpPr/>
          <p:nvPr/>
        </p:nvGrpSpPr>
        <p:grpSpPr>
          <a:xfrm>
            <a:off x="642268" y="1032934"/>
            <a:ext cx="11389895" cy="5018924"/>
            <a:chOff x="735979" y="1484770"/>
            <a:chExt cx="10091855" cy="4560849"/>
          </a:xfrm>
        </p:grpSpPr>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 t="28323" r="2110" b="4302"/>
            <a:stretch/>
          </p:blipFill>
          <p:spPr>
            <a:xfrm>
              <a:off x="735979" y="1484770"/>
              <a:ext cx="10091855" cy="4560849"/>
            </a:xfrm>
            <a:prstGeom prst="rect">
              <a:avLst/>
            </a:prstGeom>
            <a:ln>
              <a:noFill/>
            </a:ln>
          </p:spPr>
        </p:pic>
        <p:sp>
          <p:nvSpPr>
            <p:cNvPr id="32" name="Rounded Rectangle 31"/>
            <p:cNvSpPr/>
            <p:nvPr/>
          </p:nvSpPr>
          <p:spPr>
            <a:xfrm>
              <a:off x="3791459" y="5351199"/>
              <a:ext cx="228701" cy="231745"/>
            </a:xfrm>
            <a:prstGeom prst="roundRect">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p:cNvSpPr/>
            <p:nvPr/>
          </p:nvSpPr>
          <p:spPr>
            <a:xfrm>
              <a:off x="3109503" y="4354207"/>
              <a:ext cx="162801" cy="170941"/>
            </a:xfrm>
            <a:prstGeom prst="roundRect">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
          <p:nvSpPr>
            <p:cNvPr id="34" name="Rounded Rectangle 33"/>
            <p:cNvSpPr/>
            <p:nvPr/>
          </p:nvSpPr>
          <p:spPr>
            <a:xfrm>
              <a:off x="6701958" y="4579698"/>
              <a:ext cx="160805" cy="116681"/>
            </a:xfrm>
            <a:prstGeom prst="roundRect">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6701958" y="2196798"/>
              <a:ext cx="361140" cy="34678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6701958" y="4663042"/>
              <a:ext cx="160805" cy="80961"/>
            </a:xfrm>
            <a:prstGeom prst="ellipse">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6678145" y="4615418"/>
              <a:ext cx="160805" cy="80961"/>
            </a:xfrm>
            <a:prstGeom prst="ellipse">
              <a:avLst/>
            </a:prstGeom>
            <a:solidFill>
              <a:srgbClr val="E6F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reeform 44"/>
            <p:cNvSpPr/>
            <p:nvPr/>
          </p:nvSpPr>
          <p:spPr>
            <a:xfrm>
              <a:off x="3166483" y="4443748"/>
              <a:ext cx="124814" cy="84114"/>
            </a:xfrm>
            <a:custGeom>
              <a:avLst/>
              <a:gdLst>
                <a:gd name="connsiteX0" fmla="*/ 0 w 124814"/>
                <a:gd name="connsiteY0" fmla="*/ 84114 h 84114"/>
                <a:gd name="connsiteX1" fmla="*/ 32560 w 124814"/>
                <a:gd name="connsiteY1" fmla="*/ 54267 h 84114"/>
                <a:gd name="connsiteX2" fmla="*/ 40700 w 124814"/>
                <a:gd name="connsiteY2" fmla="*/ 51553 h 84114"/>
                <a:gd name="connsiteX3" fmla="*/ 65121 w 124814"/>
                <a:gd name="connsiteY3" fmla="*/ 46127 h 84114"/>
                <a:gd name="connsiteX4" fmla="*/ 89541 w 124814"/>
                <a:gd name="connsiteY4" fmla="*/ 37987 h 84114"/>
                <a:gd name="connsiteX5" fmla="*/ 97681 w 124814"/>
                <a:gd name="connsiteY5" fmla="*/ 35273 h 84114"/>
                <a:gd name="connsiteX6" fmla="*/ 105821 w 124814"/>
                <a:gd name="connsiteY6" fmla="*/ 32560 h 84114"/>
                <a:gd name="connsiteX7" fmla="*/ 119388 w 124814"/>
                <a:gd name="connsiteY7" fmla="*/ 8140 h 84114"/>
                <a:gd name="connsiteX8" fmla="*/ 124814 w 124814"/>
                <a:gd name="connsiteY8" fmla="*/ 0 h 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814" h="84114">
                  <a:moveTo>
                    <a:pt x="0" y="84114"/>
                  </a:moveTo>
                  <a:cubicBezTo>
                    <a:pt x="9229" y="74885"/>
                    <a:pt x="21472" y="61659"/>
                    <a:pt x="32560" y="54267"/>
                  </a:cubicBezTo>
                  <a:cubicBezTo>
                    <a:pt x="34940" y="52680"/>
                    <a:pt x="37925" y="52247"/>
                    <a:pt x="40700" y="51553"/>
                  </a:cubicBezTo>
                  <a:cubicBezTo>
                    <a:pt x="56191" y="47680"/>
                    <a:pt x="51194" y="50305"/>
                    <a:pt x="65121" y="46127"/>
                  </a:cubicBezTo>
                  <a:cubicBezTo>
                    <a:pt x="73339" y="43662"/>
                    <a:pt x="81401" y="40700"/>
                    <a:pt x="89541" y="37987"/>
                  </a:cubicBezTo>
                  <a:lnTo>
                    <a:pt x="97681" y="35273"/>
                  </a:lnTo>
                  <a:lnTo>
                    <a:pt x="105821" y="32560"/>
                  </a:lnTo>
                  <a:cubicBezTo>
                    <a:pt x="110597" y="18231"/>
                    <a:pt x="106947" y="26802"/>
                    <a:pt x="119388" y="8140"/>
                  </a:cubicBezTo>
                  <a:lnTo>
                    <a:pt x="124814" y="0"/>
                  </a:lnTo>
                </a:path>
              </a:pathLst>
            </a:custGeom>
            <a:solidFill>
              <a:srgbClr val="E6FCC0"/>
            </a:solidFill>
            <a:ln w="6350">
              <a:solidFill>
                <a:srgbClr val="727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6726234" y="2212982"/>
              <a:ext cx="365869" cy="351322"/>
            </a:xfrm>
            <a:prstGeom prst="ellipse">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838200" y="753016"/>
            <a:ext cx="10515600" cy="559837"/>
          </a:xfrm>
        </p:spPr>
        <p:txBody>
          <a:bodyPr>
            <a:noAutofit/>
          </a:bodyPr>
          <a:lstStyle/>
          <a:p>
            <a:r>
              <a:rPr lang="en-US" b="1" dirty="0">
                <a:latin typeface="+mn-lt"/>
              </a:rPr>
              <a:t>Kentucky’s</a:t>
            </a:r>
            <a:r>
              <a:rPr lang="en-US" sz="4000" b="1" dirty="0">
                <a:latin typeface="+mn-lt"/>
              </a:rPr>
              <a:t> </a:t>
            </a:r>
            <a:r>
              <a:rPr lang="en-US" sz="4000" b="1" dirty="0" smtClean="0">
                <a:latin typeface="+mn-lt"/>
              </a:rPr>
              <a:t>Public </a:t>
            </a:r>
            <a:r>
              <a:rPr lang="en-US" sz="4000" b="1" dirty="0">
                <a:latin typeface="+mn-lt"/>
              </a:rPr>
              <a:t>A</a:t>
            </a:r>
            <a:r>
              <a:rPr lang="en-US" sz="4000" b="1" dirty="0" smtClean="0">
                <a:latin typeface="+mn-lt"/>
              </a:rPr>
              <a:t>irports</a:t>
            </a:r>
            <a:endParaRPr lang="en-US" sz="4000" b="1" dirty="0">
              <a:latin typeface="+mn-lt"/>
            </a:endParaRPr>
          </a:p>
        </p:txBody>
      </p:sp>
      <p:sp>
        <p:nvSpPr>
          <p:cNvPr id="9" name="Rectangle 8"/>
          <p:cNvSpPr/>
          <p:nvPr/>
        </p:nvSpPr>
        <p:spPr>
          <a:xfrm>
            <a:off x="7065818" y="6201295"/>
            <a:ext cx="4763193" cy="315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5519652" y="6156707"/>
            <a:ext cx="5278581" cy="338554"/>
          </a:xfrm>
          <a:prstGeom prst="rect">
            <a:avLst/>
          </a:prstGeom>
          <a:noFill/>
        </p:spPr>
        <p:txBody>
          <a:bodyPr wrap="square" rtlCol="0">
            <a:spAutoFit/>
          </a:bodyPr>
          <a:lstStyle/>
          <a:p>
            <a:pPr algn="r"/>
            <a:r>
              <a:rPr lang="en-US" sz="1600" spc="300" dirty="0"/>
              <a:t>KYTC DEPARTMENT </a:t>
            </a:r>
            <a:r>
              <a:rPr lang="en-US" sz="1600" i="1" spc="300" dirty="0"/>
              <a:t>of</a:t>
            </a:r>
            <a:r>
              <a:rPr lang="en-US" sz="1600" spc="300" dirty="0"/>
              <a:t> AVIATION</a:t>
            </a:r>
          </a:p>
        </p:txBody>
      </p:sp>
      <p:sp>
        <p:nvSpPr>
          <p:cNvPr id="3" name="Oval 2"/>
          <p:cNvSpPr/>
          <p:nvPr/>
        </p:nvSpPr>
        <p:spPr>
          <a:xfrm rot="3771191">
            <a:off x="10548851" y="4517582"/>
            <a:ext cx="307571" cy="30757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13922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986"/>
          <a:stretch/>
        </p:blipFill>
        <p:spPr>
          <a:xfrm>
            <a:off x="0" y="0"/>
            <a:ext cx="12192000" cy="1231139"/>
          </a:xfrm>
        </p:spPr>
      </p:pic>
      <p:sp>
        <p:nvSpPr>
          <p:cNvPr id="2" name="Title 1"/>
          <p:cNvSpPr>
            <a:spLocks noGrp="1"/>
          </p:cNvSpPr>
          <p:nvPr>
            <p:ph type="title"/>
          </p:nvPr>
        </p:nvSpPr>
        <p:spPr>
          <a:xfrm>
            <a:off x="113926" y="-47213"/>
            <a:ext cx="10515600" cy="1325563"/>
          </a:xfrm>
        </p:spPr>
        <p:txBody>
          <a:bodyPr/>
          <a:lstStyle/>
          <a:p>
            <a:r>
              <a:rPr lang="en-US" b="1" dirty="0" smtClean="0">
                <a:latin typeface="+mn-lt"/>
              </a:rPr>
              <a:t>Airport Funding Sources – State Funding</a:t>
            </a:r>
            <a:endParaRPr lang="en-US" b="1" dirty="0">
              <a:latin typeface="+mn-lt"/>
            </a:endParaRPr>
          </a:p>
        </p:txBody>
      </p:sp>
      <p:sp>
        <p:nvSpPr>
          <p:cNvPr id="5" name="Content Placeholder 2"/>
          <p:cNvSpPr txBox="1">
            <a:spLocks/>
          </p:cNvSpPr>
          <p:nvPr/>
        </p:nvSpPr>
        <p:spPr>
          <a:xfrm>
            <a:off x="113926" y="1226121"/>
            <a:ext cx="7760712" cy="57068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t>Kentucky Aviation Economic Development Fund “Jet Fuel Tax”</a:t>
            </a:r>
          </a:p>
          <a:p>
            <a:r>
              <a:rPr lang="en-US" sz="1800" dirty="0" smtClean="0"/>
              <a:t>KRS  183.525 – established by the State Treasury</a:t>
            </a:r>
          </a:p>
          <a:p>
            <a:r>
              <a:rPr lang="en-US" sz="1800" dirty="0" smtClean="0"/>
              <a:t>All receipts collected from the sale or use of jet fuel are deposited into this fund and are to be expended</a:t>
            </a:r>
          </a:p>
          <a:p>
            <a:r>
              <a:rPr lang="en-US" sz="1800" dirty="0" smtClean="0"/>
              <a:t>Fund can receive state or federal appropriations, grants, and shall include earnings from investments of money from the fund</a:t>
            </a:r>
          </a:p>
          <a:p>
            <a:r>
              <a:rPr lang="en-US" sz="1800" dirty="0" smtClean="0"/>
              <a:t>Funds to be used for the development, rehabilitation and maintenance of publicly owned or operated aviation facilities and for other aviation programs within the commonwealth that will benefit publicly owned or operated facilities</a:t>
            </a:r>
          </a:p>
          <a:p>
            <a:endParaRPr lang="en-US" sz="1800" dirty="0" smtClean="0"/>
          </a:p>
          <a:p>
            <a:pPr marL="0" indent="0">
              <a:buFont typeface="Arial" panose="020B0604020202020204" pitchFamily="34" charset="0"/>
              <a:buNone/>
            </a:pPr>
            <a:r>
              <a:rPr lang="en-US" sz="1800" b="1" dirty="0" smtClean="0"/>
              <a:t>Airport Pavement Maintenance Allocation </a:t>
            </a:r>
          </a:p>
          <a:p>
            <a:r>
              <a:rPr lang="en-US" sz="1800" dirty="0" smtClean="0"/>
              <a:t>Funding granted and approved by the Legislative body</a:t>
            </a:r>
          </a:p>
          <a:p>
            <a:r>
              <a:rPr lang="en-US" sz="1800" dirty="0" smtClean="0"/>
              <a:t>Intended primarily for pavement maintenance</a:t>
            </a:r>
          </a:p>
          <a:p>
            <a:pPr lvl="1"/>
            <a:r>
              <a:rPr lang="en-US" sz="1800" dirty="0" smtClean="0"/>
              <a:t>Runway, taxiway, </a:t>
            </a:r>
            <a:r>
              <a:rPr lang="en-US" sz="1800" dirty="0"/>
              <a:t>a</a:t>
            </a:r>
            <a:r>
              <a:rPr lang="en-US" sz="1800" dirty="0" smtClean="0"/>
              <a:t>pron repairs, overlays, rehabilitation, sealing, etc. </a:t>
            </a:r>
          </a:p>
          <a:p>
            <a:r>
              <a:rPr lang="en-US" sz="1800" dirty="0" smtClean="0"/>
              <a:t>Previously </a:t>
            </a:r>
            <a:r>
              <a:rPr lang="en-US" sz="1800" dirty="0"/>
              <a:t>r</a:t>
            </a:r>
            <a:r>
              <a:rPr lang="en-US" sz="1800" dirty="0" smtClean="0"/>
              <a:t>eceived ~$10 million/ per year for four years. Has not been funded the last two years </a:t>
            </a:r>
            <a:endParaRPr lang="en-US" sz="1000" dirty="0"/>
          </a:p>
        </p:txBody>
      </p:sp>
      <p:graphicFrame>
        <p:nvGraphicFramePr>
          <p:cNvPr id="20" name="Chart 19"/>
          <p:cNvGraphicFramePr/>
          <p:nvPr>
            <p:extLst>
              <p:ext uri="{D42A27DB-BD31-4B8C-83A1-F6EECF244321}">
                <p14:modId xmlns:p14="http://schemas.microsoft.com/office/powerpoint/2010/main" val="3621106925"/>
              </p:ext>
            </p:extLst>
          </p:nvPr>
        </p:nvGraphicFramePr>
        <p:xfrm>
          <a:off x="7750630" y="1226121"/>
          <a:ext cx="4203976" cy="5182253"/>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p:cNvSpPr txBox="1"/>
          <p:nvPr/>
        </p:nvSpPr>
        <p:spPr>
          <a:xfrm>
            <a:off x="9200518" y="6408374"/>
            <a:ext cx="2754087" cy="276999"/>
          </a:xfrm>
          <a:prstGeom prst="rect">
            <a:avLst/>
          </a:prstGeom>
          <a:noFill/>
        </p:spPr>
        <p:txBody>
          <a:bodyPr wrap="none" rtlCol="0">
            <a:spAutoFit/>
          </a:bodyPr>
          <a:lstStyle/>
          <a:p>
            <a:r>
              <a:rPr lang="en-US" sz="1200" dirty="0" smtClean="0"/>
              <a:t>Based on most recent budget projections</a:t>
            </a:r>
            <a:endParaRPr lang="en-US" sz="1200" dirty="0"/>
          </a:p>
        </p:txBody>
      </p:sp>
    </p:spTree>
    <p:extLst>
      <p:ext uri="{BB962C8B-B14F-4D97-AF65-F5344CB8AC3E}">
        <p14:creationId xmlns:p14="http://schemas.microsoft.com/office/powerpoint/2010/main" val="2685721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986"/>
          <a:stretch/>
        </p:blipFill>
        <p:spPr>
          <a:xfrm>
            <a:off x="0" y="0"/>
            <a:ext cx="12192000" cy="1231139"/>
          </a:xfrm>
        </p:spPr>
      </p:pic>
      <p:sp>
        <p:nvSpPr>
          <p:cNvPr id="2" name="Title 1"/>
          <p:cNvSpPr>
            <a:spLocks noGrp="1"/>
          </p:cNvSpPr>
          <p:nvPr>
            <p:ph type="title"/>
          </p:nvPr>
        </p:nvSpPr>
        <p:spPr>
          <a:xfrm>
            <a:off x="210179" y="-50682"/>
            <a:ext cx="10515600" cy="1325563"/>
          </a:xfrm>
        </p:spPr>
        <p:txBody>
          <a:bodyPr/>
          <a:lstStyle/>
          <a:p>
            <a:r>
              <a:rPr lang="en-US" b="1" dirty="0" smtClean="0">
                <a:latin typeface="Calibri" panose="020F0502020204030204" pitchFamily="34" charset="0"/>
                <a:cs typeface="Calibri" panose="020F0502020204030204" pitchFamily="34" charset="0"/>
              </a:rPr>
              <a:t>Airport Funding Sources – Federal Funding</a:t>
            </a:r>
            <a:endParaRPr lang="en-US" b="1" dirty="0">
              <a:latin typeface="Calibri" panose="020F0502020204030204" pitchFamily="34" charset="0"/>
              <a:cs typeface="Calibri" panose="020F0502020204030204" pitchFamily="34" charset="0"/>
            </a:endParaRPr>
          </a:p>
        </p:txBody>
      </p:sp>
      <p:sp>
        <p:nvSpPr>
          <p:cNvPr id="5" name="Content Placeholder 2"/>
          <p:cNvSpPr txBox="1">
            <a:spLocks/>
          </p:cNvSpPr>
          <p:nvPr/>
        </p:nvSpPr>
        <p:spPr>
          <a:xfrm>
            <a:off x="210179" y="1303589"/>
            <a:ext cx="6800221" cy="46159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000" dirty="0"/>
          </a:p>
        </p:txBody>
      </p:sp>
      <p:sp>
        <p:nvSpPr>
          <p:cNvPr id="3" name="TextBox 2"/>
          <p:cNvSpPr txBox="1"/>
          <p:nvPr/>
        </p:nvSpPr>
        <p:spPr>
          <a:xfrm>
            <a:off x="17674" y="1246173"/>
            <a:ext cx="12174326" cy="6186309"/>
          </a:xfrm>
          <a:prstGeom prst="rect">
            <a:avLst/>
          </a:prstGeom>
          <a:noFill/>
        </p:spPr>
        <p:txBody>
          <a:bodyPr wrap="square" rtlCol="0">
            <a:spAutoFit/>
          </a:bodyPr>
          <a:lstStyle/>
          <a:p>
            <a:r>
              <a:rPr lang="en-US" sz="2100" b="1" dirty="0" smtClean="0"/>
              <a:t>Local Matching Program: </a:t>
            </a:r>
          </a:p>
          <a:p>
            <a:pPr marL="800100" lvl="1" indent="-342900">
              <a:buFont typeface="Arial" panose="020B0604020202020204" pitchFamily="34" charset="0"/>
              <a:buChar char="•"/>
            </a:pPr>
            <a:r>
              <a:rPr lang="en-US" sz="2100" dirty="0" smtClean="0"/>
              <a:t>Federal/State Airport Improvement Program (API)</a:t>
            </a:r>
          </a:p>
          <a:p>
            <a:pPr marL="1257300" lvl="2" indent="-342900">
              <a:buFont typeface="Arial" panose="020B0604020202020204" pitchFamily="34" charset="0"/>
              <a:buChar char="•"/>
            </a:pPr>
            <a:r>
              <a:rPr lang="en-US" sz="2100" dirty="0" smtClean="0"/>
              <a:t>The </a:t>
            </a:r>
            <a:r>
              <a:rPr lang="en-US" sz="2100" dirty="0"/>
              <a:t>Federal Aviation Administration grants Classified airports in </a:t>
            </a:r>
            <a:r>
              <a:rPr lang="en-US" sz="2100" dirty="0" smtClean="0"/>
              <a:t>Kentucky at </a:t>
            </a:r>
            <a:r>
              <a:rPr lang="en-US" sz="2100" dirty="0"/>
              <a:t>least $150,000/year in entitlement </a:t>
            </a:r>
            <a:r>
              <a:rPr lang="en-US" sz="2100" dirty="0" smtClean="0"/>
              <a:t>funds</a:t>
            </a:r>
          </a:p>
          <a:p>
            <a:pPr marL="1714500" lvl="3" indent="-342900">
              <a:buFont typeface="Arial" panose="020B0604020202020204" pitchFamily="34" charset="0"/>
              <a:buChar char="•"/>
            </a:pPr>
            <a:r>
              <a:rPr lang="en-US" sz="2100" dirty="0" smtClean="0"/>
              <a:t>Airports can save these funds for 3 years and invest on the 4</a:t>
            </a:r>
            <a:r>
              <a:rPr lang="en-US" sz="2100" baseline="30000" dirty="0" smtClean="0"/>
              <a:t>th </a:t>
            </a:r>
            <a:r>
              <a:rPr lang="en-US" sz="2100" dirty="0" smtClean="0"/>
              <a:t> year (for $600,000 total)</a:t>
            </a:r>
          </a:p>
          <a:p>
            <a:pPr marL="1257300" lvl="2" indent="-342900">
              <a:buFont typeface="Arial" panose="020B0604020202020204" pitchFamily="34" charset="0"/>
              <a:buChar char="•"/>
            </a:pPr>
            <a:r>
              <a:rPr lang="en-US" sz="2100" dirty="0" smtClean="0"/>
              <a:t>There are 51 airports deemed classified in Kentucky</a:t>
            </a:r>
          </a:p>
          <a:p>
            <a:pPr marL="1257300" lvl="2" indent="-342900">
              <a:buFont typeface="Arial" panose="020B0604020202020204" pitchFamily="34" charset="0"/>
              <a:buChar char="•"/>
            </a:pPr>
            <a:r>
              <a:rPr lang="en-US" sz="2100" dirty="0" smtClean="0"/>
              <a:t>There are 6 airports in Kentucky that do not typically receive entitlement funds (due to eligibility) </a:t>
            </a:r>
          </a:p>
          <a:p>
            <a:pPr marL="800100" lvl="1" indent="-342900">
              <a:buFont typeface="Arial" panose="020B0604020202020204" pitchFamily="34" charset="0"/>
              <a:buChar char="•"/>
            </a:pPr>
            <a:r>
              <a:rPr lang="en-US" sz="2100" dirty="0" smtClean="0"/>
              <a:t>These </a:t>
            </a:r>
            <a:r>
              <a:rPr lang="en-US" sz="2100" dirty="0"/>
              <a:t>funds require a 10% match. The state provides 7.5% of that match and local government provides 2.5</a:t>
            </a:r>
            <a:r>
              <a:rPr lang="en-US" sz="2100" dirty="0" smtClean="0"/>
              <a:t>%</a:t>
            </a:r>
          </a:p>
          <a:p>
            <a:pPr marL="1257300" lvl="2" indent="-342900">
              <a:buFont typeface="Arial" panose="020B0604020202020204" pitchFamily="34" charset="0"/>
              <a:buChar char="•"/>
            </a:pPr>
            <a:r>
              <a:rPr lang="en-US" sz="2100" dirty="0" smtClean="0"/>
              <a:t>There is no match required on state-only grants</a:t>
            </a:r>
            <a:endParaRPr lang="en-US" sz="2100" dirty="0"/>
          </a:p>
          <a:p>
            <a:pPr marL="800100" lvl="1" indent="-342900">
              <a:buFont typeface="Arial" panose="020B0604020202020204" pitchFamily="34" charset="0"/>
              <a:buChar char="•"/>
            </a:pPr>
            <a:r>
              <a:rPr lang="en-US" sz="2100" dirty="0"/>
              <a:t>KDA provided </a:t>
            </a:r>
            <a:r>
              <a:rPr lang="en-US" sz="2100" dirty="0" smtClean="0"/>
              <a:t>$4 </a:t>
            </a:r>
            <a:r>
              <a:rPr lang="en-US" sz="2100" dirty="0"/>
              <a:t>million </a:t>
            </a:r>
            <a:r>
              <a:rPr lang="en-US" sz="2100" dirty="0" smtClean="0"/>
              <a:t>in </a:t>
            </a:r>
            <a:r>
              <a:rPr lang="en-US" sz="2100" dirty="0"/>
              <a:t>matching funds in FY20</a:t>
            </a:r>
          </a:p>
          <a:p>
            <a:pPr marL="800100" lvl="1" indent="-342900">
              <a:buFont typeface="Arial" panose="020B0604020202020204" pitchFamily="34" charset="0"/>
              <a:buChar char="•"/>
            </a:pPr>
            <a:r>
              <a:rPr lang="en-US" sz="2100" dirty="0"/>
              <a:t>KDA provided </a:t>
            </a:r>
            <a:r>
              <a:rPr lang="en-US" sz="2100" dirty="0" smtClean="0"/>
              <a:t>$2.5 </a:t>
            </a:r>
            <a:r>
              <a:rPr lang="en-US" sz="2100" dirty="0"/>
              <a:t>for matching funds in </a:t>
            </a:r>
            <a:r>
              <a:rPr lang="en-US" sz="2100" dirty="0" smtClean="0"/>
              <a:t>FY21</a:t>
            </a:r>
          </a:p>
          <a:p>
            <a:pPr lvl="1"/>
            <a:endParaRPr lang="en-US" sz="2100" dirty="0" smtClean="0"/>
          </a:p>
          <a:p>
            <a:r>
              <a:rPr lang="en-US" sz="2100" b="1" dirty="0" smtClean="0"/>
              <a:t>Federal Aviation Administration Discretionary Fund:</a:t>
            </a:r>
          </a:p>
          <a:p>
            <a:r>
              <a:rPr lang="en-US" sz="2100" dirty="0" smtClean="0"/>
              <a:t>Kentucky airports may also request additional funding through the federal discretionary fund, based on need and FAA funds available.  </a:t>
            </a:r>
          </a:p>
          <a:p>
            <a:pPr marL="800100" lvl="1" indent="-342900">
              <a:buFont typeface="Arial" panose="020B0604020202020204" pitchFamily="34" charset="0"/>
              <a:buChar char="•"/>
            </a:pPr>
            <a:r>
              <a:rPr lang="en-US" sz="2100" dirty="0" smtClean="0"/>
              <a:t>Kentucky general aviation (GA) airports received $18.5 million in FY21 </a:t>
            </a:r>
            <a:r>
              <a:rPr lang="en-US" sz="1600" i="1" dirty="0" smtClean="0"/>
              <a:t>(Not including COVID disbursements)</a:t>
            </a:r>
            <a:endParaRPr lang="en-US" sz="1600" i="1" dirty="0"/>
          </a:p>
          <a:p>
            <a:endParaRPr lang="en-US" sz="21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86260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4432" y="195936"/>
            <a:ext cx="8752679" cy="852017"/>
          </a:xfrm>
        </p:spPr>
        <p:txBody>
          <a:bodyPr>
            <a:normAutofit/>
          </a:bodyPr>
          <a:lstStyle/>
          <a:p>
            <a:r>
              <a:rPr lang="en-US" sz="3600" b="1" dirty="0" smtClean="0">
                <a:latin typeface="+mn-lt"/>
              </a:rPr>
              <a:t>Airport Project Selection – Standard Criteria</a:t>
            </a:r>
            <a:endParaRPr lang="en-US" sz="3600" b="1" i="1" dirty="0">
              <a:latin typeface="+mn-lt"/>
            </a:endParaRPr>
          </a:p>
        </p:txBody>
      </p:sp>
      <p:sp>
        <p:nvSpPr>
          <p:cNvPr id="3" name="Content Placeholder 2"/>
          <p:cNvSpPr>
            <a:spLocks noGrp="1"/>
          </p:cNvSpPr>
          <p:nvPr>
            <p:ph idx="1"/>
          </p:nvPr>
        </p:nvSpPr>
        <p:spPr>
          <a:xfrm>
            <a:off x="355388" y="1206449"/>
            <a:ext cx="8571723" cy="5375169"/>
          </a:xfrm>
        </p:spPr>
        <p:txBody>
          <a:bodyPr numCol="1" spcCol="914400">
            <a:normAutofit fontScale="47500" lnSpcReduction="20000"/>
          </a:bodyPr>
          <a:lstStyle/>
          <a:p>
            <a:r>
              <a:rPr lang="en-US" sz="5100" dirty="0" smtClean="0"/>
              <a:t>Federal and state standards dictate the prioritization of airport projects</a:t>
            </a:r>
          </a:p>
          <a:p>
            <a:pPr lvl="1"/>
            <a:r>
              <a:rPr lang="en-US" sz="4700" dirty="0" smtClean="0"/>
              <a:t>Top considerations are: safety</a:t>
            </a:r>
            <a:r>
              <a:rPr lang="en-US" sz="4700" dirty="0"/>
              <a:t>, </a:t>
            </a:r>
            <a:r>
              <a:rPr lang="en-US" sz="4700" dirty="0" smtClean="0"/>
              <a:t>maintenance, design</a:t>
            </a:r>
            <a:r>
              <a:rPr lang="en-US" sz="4700" dirty="0"/>
              <a:t>, and </a:t>
            </a:r>
            <a:r>
              <a:rPr lang="en-US" sz="4700" dirty="0" smtClean="0"/>
              <a:t>function</a:t>
            </a:r>
          </a:p>
          <a:p>
            <a:pPr lvl="1"/>
            <a:r>
              <a:rPr lang="en-US" sz="4700" dirty="0" smtClean="0"/>
              <a:t>Tolerance </a:t>
            </a:r>
            <a:r>
              <a:rPr lang="en-US" sz="4700" dirty="0"/>
              <a:t>for variances and discrepancies are </a:t>
            </a:r>
            <a:r>
              <a:rPr lang="en-US" sz="4700" dirty="0" smtClean="0"/>
              <a:t>extremely low </a:t>
            </a:r>
          </a:p>
          <a:p>
            <a:pPr marL="457200" lvl="1" indent="0">
              <a:buNone/>
            </a:pPr>
            <a:endParaRPr lang="en-US" sz="4700" dirty="0" smtClean="0"/>
          </a:p>
          <a:p>
            <a:r>
              <a:rPr lang="en-US" sz="5100" dirty="0" smtClean="0"/>
              <a:t>Changes </a:t>
            </a:r>
            <a:r>
              <a:rPr lang="en-US" sz="5100" dirty="0"/>
              <a:t>in policy and functionality of airport infrastructure occur often and in many cases </a:t>
            </a:r>
            <a:r>
              <a:rPr lang="en-US" sz="5100" dirty="0" smtClean="0"/>
              <a:t>unpredictably</a:t>
            </a:r>
            <a:endParaRPr lang="en-US" sz="4700" dirty="0" smtClean="0"/>
          </a:p>
          <a:p>
            <a:pPr marL="457200" lvl="1" indent="0">
              <a:buNone/>
            </a:pPr>
            <a:endParaRPr lang="en-US" sz="4700" dirty="0" smtClean="0"/>
          </a:p>
          <a:p>
            <a:pPr lvl="0"/>
            <a:r>
              <a:rPr lang="en-US" sz="5100" dirty="0" smtClean="0"/>
              <a:t>KDA </a:t>
            </a:r>
            <a:r>
              <a:rPr lang="en-US" sz="5100" dirty="0"/>
              <a:t>continually monitors multiple metrics, evaluates airport conditions, and adjusts priorities as </a:t>
            </a:r>
            <a:r>
              <a:rPr lang="en-US" sz="5100" dirty="0" smtClean="0"/>
              <a:t>required  </a:t>
            </a:r>
            <a:endParaRPr lang="en-US" sz="5100" dirty="0"/>
          </a:p>
          <a:p>
            <a:pPr lvl="1"/>
            <a:r>
              <a:rPr lang="en-US" sz="4200" dirty="0"/>
              <a:t>FAA policy and regulation</a:t>
            </a:r>
          </a:p>
          <a:p>
            <a:pPr lvl="1"/>
            <a:r>
              <a:rPr lang="en-US" sz="4200" dirty="0"/>
              <a:t>Airport Layout Plans</a:t>
            </a:r>
          </a:p>
          <a:p>
            <a:pPr lvl="1"/>
            <a:r>
              <a:rPr lang="en-US" sz="4200" dirty="0"/>
              <a:t>Capital Improvement Plans</a:t>
            </a:r>
          </a:p>
          <a:p>
            <a:pPr lvl="1"/>
            <a:r>
              <a:rPr lang="en-US" sz="4200" dirty="0"/>
              <a:t>State Airport Pavement Maintenance Plan</a:t>
            </a:r>
          </a:p>
          <a:p>
            <a:pPr lvl="1"/>
            <a:r>
              <a:rPr lang="en-US" sz="4200" dirty="0"/>
              <a:t>Federal and State Inspections</a:t>
            </a:r>
          </a:p>
          <a:p>
            <a:pPr lvl="1"/>
            <a:r>
              <a:rPr lang="en-US" sz="4200" dirty="0"/>
              <a:t>Constant communication with airport stakeholders</a:t>
            </a:r>
          </a:p>
          <a:p>
            <a:pPr marL="457200" lvl="1" indent="0">
              <a:buNone/>
            </a:pPr>
            <a:endParaRPr lang="en-US" sz="1600" dirty="0"/>
          </a:p>
          <a:p>
            <a:pPr lvl="1"/>
            <a:endParaRPr lang="en-US" sz="1700" b="1" dirty="0"/>
          </a:p>
        </p:txBody>
      </p:sp>
      <p:sp>
        <p:nvSpPr>
          <p:cNvPr id="4" name="Rectangle 3"/>
          <p:cNvSpPr/>
          <p:nvPr/>
        </p:nvSpPr>
        <p:spPr>
          <a:xfrm>
            <a:off x="10390910" y="5935287"/>
            <a:ext cx="1504604" cy="6234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0390909" y="5935287"/>
            <a:ext cx="1571105" cy="646331"/>
          </a:xfrm>
          <a:prstGeom prst="rect">
            <a:avLst/>
          </a:prstGeom>
          <a:noFill/>
        </p:spPr>
        <p:txBody>
          <a:bodyPr wrap="square" rtlCol="0">
            <a:spAutoFit/>
          </a:bodyPr>
          <a:lstStyle/>
          <a:p>
            <a:pPr algn="r"/>
            <a:r>
              <a:rPr lang="en-US" sz="1200" spc="300" dirty="0">
                <a:solidFill>
                  <a:schemeClr val="bg1"/>
                </a:solidFill>
                <a:latin typeface="+mj-lt"/>
              </a:rPr>
              <a:t>KYTC</a:t>
            </a:r>
          </a:p>
          <a:p>
            <a:pPr algn="r"/>
            <a:r>
              <a:rPr lang="en-US" sz="1200" spc="300" dirty="0">
                <a:solidFill>
                  <a:schemeClr val="bg1"/>
                </a:solidFill>
                <a:latin typeface="+mj-lt"/>
              </a:rPr>
              <a:t>DEPARTMENT </a:t>
            </a:r>
            <a:r>
              <a:rPr lang="en-US" sz="1200" i="1" spc="300" dirty="0">
                <a:solidFill>
                  <a:schemeClr val="bg1"/>
                </a:solidFill>
                <a:latin typeface="+mj-lt"/>
              </a:rPr>
              <a:t>of</a:t>
            </a:r>
            <a:r>
              <a:rPr lang="en-US" sz="1200" spc="300" dirty="0">
                <a:solidFill>
                  <a:schemeClr val="bg1"/>
                </a:solidFill>
                <a:latin typeface="+mj-lt"/>
              </a:rPr>
              <a:t> AVIATION</a:t>
            </a:r>
          </a:p>
        </p:txBody>
      </p:sp>
    </p:spTree>
    <p:extLst>
      <p:ext uri="{BB962C8B-B14F-4D97-AF65-F5344CB8AC3E}">
        <p14:creationId xmlns:p14="http://schemas.microsoft.com/office/powerpoint/2010/main" val="2478144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860110"/>
            <a:ext cx="10515600" cy="559837"/>
          </a:xfrm>
        </p:spPr>
        <p:txBody>
          <a:bodyPr>
            <a:noAutofit/>
          </a:bodyPr>
          <a:lstStyle/>
          <a:p>
            <a:r>
              <a:rPr lang="en-US" sz="4000" b="1" dirty="0">
                <a:solidFill>
                  <a:prstClr val="black"/>
                </a:solidFill>
                <a:latin typeface="Calibri" panose="020F0502020204030204"/>
              </a:rPr>
              <a:t>Jet Fuel Tax Fund Projects FY 2021</a:t>
            </a:r>
            <a:endParaRPr lang="en-US" sz="4000" b="1" dirty="0">
              <a:latin typeface="+mn-lt"/>
            </a:endParaRPr>
          </a:p>
        </p:txBody>
      </p:sp>
      <p:sp>
        <p:nvSpPr>
          <p:cNvPr id="9" name="Rectangle 8"/>
          <p:cNvSpPr/>
          <p:nvPr/>
        </p:nvSpPr>
        <p:spPr>
          <a:xfrm>
            <a:off x="7065818" y="6201295"/>
            <a:ext cx="4763193" cy="315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5794937" y="335355"/>
            <a:ext cx="5278581"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0" normalizeH="0" baseline="0" noProof="0" dirty="0">
                <a:ln>
                  <a:noFill/>
                </a:ln>
                <a:solidFill>
                  <a:prstClr val="black"/>
                </a:solidFill>
                <a:effectLst/>
                <a:uLnTx/>
                <a:uFillTx/>
                <a:latin typeface="Calibri" panose="020F0502020204030204"/>
                <a:ea typeface="+mn-ea"/>
                <a:cs typeface="+mn-cs"/>
              </a:rPr>
              <a:t>KYTC DEPARTMENT </a:t>
            </a:r>
            <a:r>
              <a:rPr kumimoji="0" lang="en-US" sz="1600" b="0" i="1" u="none" strike="noStrike" kern="1200" cap="none" spc="300" normalizeH="0" baseline="0" noProof="0" dirty="0">
                <a:ln>
                  <a:noFill/>
                </a:ln>
                <a:solidFill>
                  <a:prstClr val="black"/>
                </a:solidFill>
                <a:effectLst/>
                <a:uLnTx/>
                <a:uFillTx/>
                <a:latin typeface="Calibri" panose="020F0502020204030204"/>
                <a:ea typeface="+mn-ea"/>
                <a:cs typeface="+mn-cs"/>
              </a:rPr>
              <a:t>of</a:t>
            </a:r>
            <a:r>
              <a:rPr kumimoji="0" lang="en-US" sz="1600" b="0" i="0" u="none" strike="noStrike" kern="1200" cap="none" spc="300" normalizeH="0" baseline="0" noProof="0" dirty="0">
                <a:ln>
                  <a:noFill/>
                </a:ln>
                <a:solidFill>
                  <a:prstClr val="black"/>
                </a:solidFill>
                <a:effectLst/>
                <a:uLnTx/>
                <a:uFillTx/>
                <a:latin typeface="Calibri" panose="020F0502020204030204"/>
                <a:ea typeface="+mn-ea"/>
                <a:cs typeface="+mn-cs"/>
              </a:rPr>
              <a:t> AVIATION</a:t>
            </a:r>
          </a:p>
        </p:txBody>
      </p:sp>
      <p:grpSp>
        <p:nvGrpSpPr>
          <p:cNvPr id="53" name="Group 52"/>
          <p:cNvGrpSpPr/>
          <p:nvPr/>
        </p:nvGrpSpPr>
        <p:grpSpPr>
          <a:xfrm>
            <a:off x="744292" y="1372427"/>
            <a:ext cx="10471415" cy="4732385"/>
            <a:chOff x="735979" y="1484770"/>
            <a:chExt cx="10091855" cy="4560849"/>
          </a:xfrm>
          <a:solidFill>
            <a:schemeClr val="bg1"/>
          </a:solidFill>
        </p:grpSpPr>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1425" t="28323" r="2110" b="4302"/>
            <a:stretch/>
          </p:blipFill>
          <p:spPr>
            <a:xfrm>
              <a:off x="735979" y="1484770"/>
              <a:ext cx="10091855" cy="4560849"/>
            </a:xfrm>
            <a:prstGeom prst="rect">
              <a:avLst/>
            </a:prstGeom>
            <a:grpFill/>
            <a:ln>
              <a:noFill/>
            </a:ln>
          </p:spPr>
        </p:pic>
        <p:sp>
          <p:nvSpPr>
            <p:cNvPr id="35" name="Oval 34"/>
            <p:cNvSpPr/>
            <p:nvPr/>
          </p:nvSpPr>
          <p:spPr>
            <a:xfrm>
              <a:off x="6701958" y="2196798"/>
              <a:ext cx="361140" cy="3467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Freeform 44"/>
            <p:cNvSpPr/>
            <p:nvPr/>
          </p:nvSpPr>
          <p:spPr>
            <a:xfrm>
              <a:off x="3166483" y="4443748"/>
              <a:ext cx="124814" cy="84114"/>
            </a:xfrm>
            <a:custGeom>
              <a:avLst/>
              <a:gdLst>
                <a:gd name="connsiteX0" fmla="*/ 0 w 124814"/>
                <a:gd name="connsiteY0" fmla="*/ 84114 h 84114"/>
                <a:gd name="connsiteX1" fmla="*/ 32560 w 124814"/>
                <a:gd name="connsiteY1" fmla="*/ 54267 h 84114"/>
                <a:gd name="connsiteX2" fmla="*/ 40700 w 124814"/>
                <a:gd name="connsiteY2" fmla="*/ 51553 h 84114"/>
                <a:gd name="connsiteX3" fmla="*/ 65121 w 124814"/>
                <a:gd name="connsiteY3" fmla="*/ 46127 h 84114"/>
                <a:gd name="connsiteX4" fmla="*/ 89541 w 124814"/>
                <a:gd name="connsiteY4" fmla="*/ 37987 h 84114"/>
                <a:gd name="connsiteX5" fmla="*/ 97681 w 124814"/>
                <a:gd name="connsiteY5" fmla="*/ 35273 h 84114"/>
                <a:gd name="connsiteX6" fmla="*/ 105821 w 124814"/>
                <a:gd name="connsiteY6" fmla="*/ 32560 h 84114"/>
                <a:gd name="connsiteX7" fmla="*/ 119388 w 124814"/>
                <a:gd name="connsiteY7" fmla="*/ 8140 h 84114"/>
                <a:gd name="connsiteX8" fmla="*/ 124814 w 124814"/>
                <a:gd name="connsiteY8" fmla="*/ 0 h 8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814" h="84114">
                  <a:moveTo>
                    <a:pt x="0" y="84114"/>
                  </a:moveTo>
                  <a:cubicBezTo>
                    <a:pt x="9229" y="74885"/>
                    <a:pt x="21472" y="61659"/>
                    <a:pt x="32560" y="54267"/>
                  </a:cubicBezTo>
                  <a:cubicBezTo>
                    <a:pt x="34940" y="52680"/>
                    <a:pt x="37925" y="52247"/>
                    <a:pt x="40700" y="51553"/>
                  </a:cubicBezTo>
                  <a:cubicBezTo>
                    <a:pt x="56191" y="47680"/>
                    <a:pt x="51194" y="50305"/>
                    <a:pt x="65121" y="46127"/>
                  </a:cubicBezTo>
                  <a:cubicBezTo>
                    <a:pt x="73339" y="43662"/>
                    <a:pt x="81401" y="40700"/>
                    <a:pt x="89541" y="37987"/>
                  </a:cubicBezTo>
                  <a:lnTo>
                    <a:pt x="97681" y="35273"/>
                  </a:lnTo>
                  <a:lnTo>
                    <a:pt x="105821" y="32560"/>
                  </a:lnTo>
                  <a:cubicBezTo>
                    <a:pt x="110597" y="18231"/>
                    <a:pt x="106947" y="26802"/>
                    <a:pt x="119388" y="8140"/>
                  </a:cubicBezTo>
                  <a:lnTo>
                    <a:pt x="124814" y="0"/>
                  </a:lnTo>
                </a:path>
              </a:pathLst>
            </a:custGeom>
            <a:grpFill/>
            <a:ln w="6350">
              <a:solidFill>
                <a:srgbClr val="7273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5" name="Group 14"/>
          <p:cNvGrpSpPr/>
          <p:nvPr/>
        </p:nvGrpSpPr>
        <p:grpSpPr>
          <a:xfrm>
            <a:off x="838200" y="1529248"/>
            <a:ext cx="2288078" cy="1765236"/>
            <a:chOff x="714895" y="4131074"/>
            <a:chExt cx="2288078" cy="1765236"/>
          </a:xfrm>
          <a:solidFill>
            <a:schemeClr val="bg1"/>
          </a:solidFill>
        </p:grpSpPr>
        <p:sp>
          <p:nvSpPr>
            <p:cNvPr id="16" name="Rectangle 15"/>
            <p:cNvSpPr/>
            <p:nvPr/>
          </p:nvSpPr>
          <p:spPr>
            <a:xfrm>
              <a:off x="714895" y="4131074"/>
              <a:ext cx="2053243" cy="949179"/>
            </a:xfrm>
            <a:prstGeom prst="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p:cNvSpPr/>
            <p:nvPr/>
          </p:nvSpPr>
          <p:spPr>
            <a:xfrm>
              <a:off x="945989" y="4589167"/>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p:cNvSpPr/>
            <p:nvPr/>
          </p:nvSpPr>
          <p:spPr>
            <a:xfrm>
              <a:off x="926073" y="4848762"/>
              <a:ext cx="209854" cy="205203"/>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p:cNvSpPr/>
            <p:nvPr/>
          </p:nvSpPr>
          <p:spPr>
            <a:xfrm>
              <a:off x="871366" y="5144289"/>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p:cNvSpPr/>
            <p:nvPr/>
          </p:nvSpPr>
          <p:spPr>
            <a:xfrm>
              <a:off x="834034" y="5511109"/>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834034" y="4131074"/>
              <a:ext cx="2168939"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Funding (thousands)</a:t>
              </a:r>
            </a:p>
          </p:txBody>
        </p:sp>
        <p:sp>
          <p:nvSpPr>
            <p:cNvPr id="22" name="TextBox 21"/>
            <p:cNvSpPr txBox="1"/>
            <p:nvPr/>
          </p:nvSpPr>
          <p:spPr>
            <a:xfrm>
              <a:off x="1319643" y="4515360"/>
              <a:ext cx="1189762" cy="30777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 – 400</a:t>
              </a:r>
            </a:p>
          </p:txBody>
        </p:sp>
        <p:sp>
          <p:nvSpPr>
            <p:cNvPr id="23" name="TextBox 22"/>
            <p:cNvSpPr txBox="1"/>
            <p:nvPr/>
          </p:nvSpPr>
          <p:spPr>
            <a:xfrm>
              <a:off x="1319644" y="4797807"/>
              <a:ext cx="1448493" cy="30777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401 – 600</a:t>
              </a:r>
            </a:p>
          </p:txBody>
        </p:sp>
        <p:sp>
          <p:nvSpPr>
            <p:cNvPr id="24" name="TextBox 23"/>
            <p:cNvSpPr txBox="1"/>
            <p:nvPr/>
          </p:nvSpPr>
          <p:spPr>
            <a:xfrm>
              <a:off x="1313938" y="5142681"/>
              <a:ext cx="1273397" cy="30777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601 – 1,000</a:t>
              </a:r>
            </a:p>
          </p:txBody>
        </p:sp>
        <p:sp>
          <p:nvSpPr>
            <p:cNvPr id="25" name="TextBox 24"/>
            <p:cNvSpPr txBox="1"/>
            <p:nvPr/>
          </p:nvSpPr>
          <p:spPr>
            <a:xfrm>
              <a:off x="1313938" y="5588533"/>
              <a:ext cx="1273398" cy="307777"/>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&gt;1,000 </a:t>
              </a:r>
            </a:p>
          </p:txBody>
        </p:sp>
      </p:grpSp>
      <p:sp>
        <p:nvSpPr>
          <p:cNvPr id="31" name="Oval 30"/>
          <p:cNvSpPr/>
          <p:nvPr/>
        </p:nvSpPr>
        <p:spPr>
          <a:xfrm>
            <a:off x="10066232" y="2374601"/>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Oval 36"/>
          <p:cNvSpPr/>
          <p:nvPr/>
        </p:nvSpPr>
        <p:spPr>
          <a:xfrm>
            <a:off x="5042850" y="5182625"/>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Oval 37"/>
          <p:cNvSpPr/>
          <p:nvPr/>
        </p:nvSpPr>
        <p:spPr>
          <a:xfrm>
            <a:off x="5010145" y="3785459"/>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Oval 39"/>
          <p:cNvSpPr/>
          <p:nvPr/>
        </p:nvSpPr>
        <p:spPr>
          <a:xfrm>
            <a:off x="7916255" y="4024417"/>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Oval 40"/>
          <p:cNvSpPr/>
          <p:nvPr/>
        </p:nvSpPr>
        <p:spPr>
          <a:xfrm>
            <a:off x="7971747" y="2765334"/>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Oval 41"/>
          <p:cNvSpPr/>
          <p:nvPr/>
        </p:nvSpPr>
        <p:spPr>
          <a:xfrm>
            <a:off x="5705070" y="3963099"/>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Oval 45"/>
          <p:cNvSpPr/>
          <p:nvPr/>
        </p:nvSpPr>
        <p:spPr>
          <a:xfrm>
            <a:off x="7792466" y="2163809"/>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p:cNvSpPr/>
          <p:nvPr/>
        </p:nvSpPr>
        <p:spPr>
          <a:xfrm>
            <a:off x="8681026" y="2446419"/>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p:cNvSpPr/>
          <p:nvPr/>
        </p:nvSpPr>
        <p:spPr>
          <a:xfrm>
            <a:off x="1548706" y="5865742"/>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p:cNvSpPr/>
          <p:nvPr/>
        </p:nvSpPr>
        <p:spPr>
          <a:xfrm>
            <a:off x="6950618" y="2134589"/>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Oval 49"/>
          <p:cNvSpPr/>
          <p:nvPr/>
        </p:nvSpPr>
        <p:spPr>
          <a:xfrm>
            <a:off x="7757889" y="3008897"/>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Oval 50"/>
          <p:cNvSpPr/>
          <p:nvPr/>
        </p:nvSpPr>
        <p:spPr>
          <a:xfrm>
            <a:off x="5680783" y="5060029"/>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Oval 53"/>
          <p:cNvSpPr/>
          <p:nvPr/>
        </p:nvSpPr>
        <p:spPr>
          <a:xfrm>
            <a:off x="4424909" y="3461233"/>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0" name="Oval 59"/>
          <p:cNvSpPr/>
          <p:nvPr/>
        </p:nvSpPr>
        <p:spPr>
          <a:xfrm>
            <a:off x="8287966" y="4960426"/>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Oval 62"/>
          <p:cNvSpPr/>
          <p:nvPr/>
        </p:nvSpPr>
        <p:spPr>
          <a:xfrm>
            <a:off x="2009479" y="5486657"/>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Oval 63"/>
          <p:cNvSpPr/>
          <p:nvPr/>
        </p:nvSpPr>
        <p:spPr>
          <a:xfrm>
            <a:off x="8735260" y="5767170"/>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5" name="Oval 64"/>
          <p:cNvSpPr/>
          <p:nvPr/>
        </p:nvSpPr>
        <p:spPr>
          <a:xfrm>
            <a:off x="8893467" y="2986644"/>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Oval 66"/>
          <p:cNvSpPr/>
          <p:nvPr/>
        </p:nvSpPr>
        <p:spPr>
          <a:xfrm>
            <a:off x="4018420" y="4698752"/>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Oval 67"/>
          <p:cNvSpPr/>
          <p:nvPr/>
        </p:nvSpPr>
        <p:spPr>
          <a:xfrm>
            <a:off x="2296851" y="5664427"/>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Oval 78"/>
          <p:cNvSpPr/>
          <p:nvPr/>
        </p:nvSpPr>
        <p:spPr>
          <a:xfrm>
            <a:off x="4424909" y="4339675"/>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Oval 79"/>
          <p:cNvSpPr/>
          <p:nvPr/>
        </p:nvSpPr>
        <p:spPr>
          <a:xfrm>
            <a:off x="3990836" y="3813509"/>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2" name="Oval 81"/>
          <p:cNvSpPr/>
          <p:nvPr/>
        </p:nvSpPr>
        <p:spPr>
          <a:xfrm>
            <a:off x="3030497" y="4891890"/>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Oval 82"/>
          <p:cNvSpPr/>
          <p:nvPr/>
        </p:nvSpPr>
        <p:spPr>
          <a:xfrm>
            <a:off x="6849644" y="5095937"/>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Oval 84"/>
          <p:cNvSpPr/>
          <p:nvPr/>
        </p:nvSpPr>
        <p:spPr>
          <a:xfrm>
            <a:off x="8565238" y="3652588"/>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p:cNvSpPr/>
          <p:nvPr/>
        </p:nvSpPr>
        <p:spPr>
          <a:xfrm>
            <a:off x="2902355" y="4161261"/>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Oval 86"/>
          <p:cNvSpPr/>
          <p:nvPr/>
        </p:nvSpPr>
        <p:spPr>
          <a:xfrm>
            <a:off x="6579985" y="4513747"/>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87"/>
          <p:cNvSpPr/>
          <p:nvPr/>
        </p:nvSpPr>
        <p:spPr>
          <a:xfrm>
            <a:off x="6091031" y="5581300"/>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p:cNvSpPr/>
          <p:nvPr/>
        </p:nvSpPr>
        <p:spPr>
          <a:xfrm>
            <a:off x="9277392" y="5330012"/>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Oval 89"/>
          <p:cNvSpPr/>
          <p:nvPr/>
        </p:nvSpPr>
        <p:spPr>
          <a:xfrm>
            <a:off x="7190798" y="5351253"/>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Oval 90"/>
          <p:cNvSpPr/>
          <p:nvPr/>
        </p:nvSpPr>
        <p:spPr>
          <a:xfrm>
            <a:off x="9397986" y="4411051"/>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Oval 91"/>
          <p:cNvSpPr/>
          <p:nvPr/>
        </p:nvSpPr>
        <p:spPr>
          <a:xfrm>
            <a:off x="8113573" y="5450753"/>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74"/>
          <p:cNvSpPr/>
          <p:nvPr/>
        </p:nvSpPr>
        <p:spPr>
          <a:xfrm>
            <a:off x="1685703" y="4894291"/>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p:cNvSpPr/>
          <p:nvPr/>
        </p:nvSpPr>
        <p:spPr>
          <a:xfrm>
            <a:off x="10190181" y="3710907"/>
            <a:ext cx="209854" cy="205203"/>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Oval 76"/>
          <p:cNvSpPr/>
          <p:nvPr/>
        </p:nvSpPr>
        <p:spPr>
          <a:xfrm>
            <a:off x="6069567" y="2950963"/>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 name="Elbow Connector 3"/>
          <p:cNvCxnSpPr>
            <a:endCxn id="77" idx="2"/>
          </p:cNvCxnSpPr>
          <p:nvPr/>
        </p:nvCxnSpPr>
        <p:spPr>
          <a:xfrm rot="16200000" flipH="1">
            <a:off x="5790513" y="2755035"/>
            <a:ext cx="339347" cy="218762"/>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sp>
        <p:nvSpPr>
          <p:cNvPr id="5" name="TextBox 4"/>
          <p:cNvSpPr txBox="1"/>
          <p:nvPr/>
        </p:nvSpPr>
        <p:spPr>
          <a:xfrm>
            <a:off x="5010145" y="2433029"/>
            <a:ext cx="1306222" cy="261610"/>
          </a:xfrm>
          <a:prstGeom prst="rect">
            <a:avLst/>
          </a:prstGeom>
          <a:noFill/>
        </p:spPr>
        <p:txBody>
          <a:bodyPr wrap="square" rtlCol="0">
            <a:spAutoFit/>
          </a:bodyPr>
          <a:lstStyle/>
          <a:p>
            <a:r>
              <a:rPr lang="en-US" sz="1050" dirty="0"/>
              <a:t>2 projects (1-400)</a:t>
            </a:r>
          </a:p>
        </p:txBody>
      </p:sp>
      <p:sp>
        <p:nvSpPr>
          <p:cNvPr id="93" name="Oval 92"/>
          <p:cNvSpPr/>
          <p:nvPr/>
        </p:nvSpPr>
        <p:spPr>
          <a:xfrm>
            <a:off x="6424656" y="4913616"/>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4" name="Elbow Connector 93"/>
          <p:cNvCxnSpPr>
            <a:endCxn id="46" idx="0"/>
          </p:cNvCxnSpPr>
          <p:nvPr/>
        </p:nvCxnSpPr>
        <p:spPr>
          <a:xfrm rot="5400000">
            <a:off x="7807590" y="1812456"/>
            <a:ext cx="421241" cy="281465"/>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95" name="TextBox 94"/>
          <p:cNvSpPr txBox="1"/>
          <p:nvPr/>
        </p:nvSpPr>
        <p:spPr>
          <a:xfrm>
            <a:off x="7907960" y="1529248"/>
            <a:ext cx="1306222" cy="261610"/>
          </a:xfrm>
          <a:prstGeom prst="rect">
            <a:avLst/>
          </a:prstGeom>
          <a:noFill/>
        </p:spPr>
        <p:txBody>
          <a:bodyPr wrap="square" rtlCol="0">
            <a:spAutoFit/>
          </a:bodyPr>
          <a:lstStyle/>
          <a:p>
            <a:r>
              <a:rPr lang="en-US" sz="1050" dirty="0"/>
              <a:t>2 projects (1-400)</a:t>
            </a:r>
          </a:p>
        </p:txBody>
      </p:sp>
      <p:sp>
        <p:nvSpPr>
          <p:cNvPr id="96" name="Oval 95"/>
          <p:cNvSpPr/>
          <p:nvPr/>
        </p:nvSpPr>
        <p:spPr>
          <a:xfrm>
            <a:off x="3406078" y="5262191"/>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p:cNvSpPr/>
          <p:nvPr/>
        </p:nvSpPr>
        <p:spPr>
          <a:xfrm>
            <a:off x="9285503" y="4079842"/>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8" name="Oval 97"/>
          <p:cNvSpPr/>
          <p:nvPr/>
        </p:nvSpPr>
        <p:spPr>
          <a:xfrm>
            <a:off x="2796240" y="5384274"/>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Oval 98"/>
          <p:cNvSpPr/>
          <p:nvPr/>
        </p:nvSpPr>
        <p:spPr>
          <a:xfrm>
            <a:off x="5252047" y="4426234"/>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Oval 99"/>
          <p:cNvSpPr/>
          <p:nvPr/>
        </p:nvSpPr>
        <p:spPr>
          <a:xfrm>
            <a:off x="3566761" y="4411051"/>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Oval 100"/>
          <p:cNvSpPr/>
          <p:nvPr/>
        </p:nvSpPr>
        <p:spPr>
          <a:xfrm>
            <a:off x="8347307" y="3201966"/>
            <a:ext cx="319268" cy="312192"/>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 name="Oval 101"/>
          <p:cNvSpPr/>
          <p:nvPr/>
        </p:nvSpPr>
        <p:spPr>
          <a:xfrm>
            <a:off x="10315024" y="4079842"/>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Oval 102"/>
          <p:cNvSpPr/>
          <p:nvPr/>
        </p:nvSpPr>
        <p:spPr>
          <a:xfrm>
            <a:off x="4909706" y="4049860"/>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Oval 103"/>
          <p:cNvSpPr/>
          <p:nvPr/>
        </p:nvSpPr>
        <p:spPr>
          <a:xfrm>
            <a:off x="4440072" y="5459372"/>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 name="Elbow Connector 10"/>
          <p:cNvCxnSpPr>
            <a:endCxn id="104" idx="4"/>
          </p:cNvCxnSpPr>
          <p:nvPr/>
        </p:nvCxnSpPr>
        <p:spPr>
          <a:xfrm rot="16200000" flipV="1">
            <a:off x="4437563" y="5713147"/>
            <a:ext cx="323243" cy="148202"/>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sp>
        <p:nvSpPr>
          <p:cNvPr id="105" name="TextBox 104"/>
          <p:cNvSpPr txBox="1"/>
          <p:nvPr/>
        </p:nvSpPr>
        <p:spPr>
          <a:xfrm>
            <a:off x="3898849" y="5869150"/>
            <a:ext cx="1306222" cy="261610"/>
          </a:xfrm>
          <a:prstGeom prst="rect">
            <a:avLst/>
          </a:prstGeom>
          <a:noFill/>
        </p:spPr>
        <p:txBody>
          <a:bodyPr wrap="square" rtlCol="0">
            <a:spAutoFit/>
          </a:bodyPr>
          <a:lstStyle/>
          <a:p>
            <a:r>
              <a:rPr lang="en-US" sz="1050" dirty="0"/>
              <a:t>3 projects (1-400)</a:t>
            </a:r>
          </a:p>
        </p:txBody>
      </p:sp>
      <p:sp>
        <p:nvSpPr>
          <p:cNvPr id="106" name="Oval 105"/>
          <p:cNvSpPr/>
          <p:nvPr/>
        </p:nvSpPr>
        <p:spPr>
          <a:xfrm>
            <a:off x="6107244" y="3594562"/>
            <a:ext cx="393932" cy="385201"/>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7" name="Elbow Connector 106"/>
          <p:cNvCxnSpPr/>
          <p:nvPr/>
        </p:nvCxnSpPr>
        <p:spPr>
          <a:xfrm rot="10800000">
            <a:off x="9546267" y="4494180"/>
            <a:ext cx="1352390" cy="204572"/>
          </a:xfrm>
          <a:prstGeom prst="bentConnector3">
            <a:avLst>
              <a:gd name="adj1" fmla="val 35715"/>
            </a:avLst>
          </a:prstGeom>
          <a:ln>
            <a:tailEnd type="triangle"/>
          </a:ln>
        </p:spPr>
        <p:style>
          <a:lnRef idx="1">
            <a:schemeClr val="accent6"/>
          </a:lnRef>
          <a:fillRef idx="0">
            <a:schemeClr val="accent6"/>
          </a:fillRef>
          <a:effectRef idx="0">
            <a:schemeClr val="accent6"/>
          </a:effectRef>
          <a:fontRef idx="minor">
            <a:schemeClr val="tx1"/>
          </a:fontRef>
        </p:style>
      </p:cxnSp>
      <p:sp>
        <p:nvSpPr>
          <p:cNvPr id="108" name="TextBox 107"/>
          <p:cNvSpPr txBox="1"/>
          <p:nvPr/>
        </p:nvSpPr>
        <p:spPr>
          <a:xfrm>
            <a:off x="10660886" y="4644291"/>
            <a:ext cx="1306222" cy="261610"/>
          </a:xfrm>
          <a:prstGeom prst="rect">
            <a:avLst/>
          </a:prstGeom>
          <a:noFill/>
        </p:spPr>
        <p:txBody>
          <a:bodyPr wrap="square" rtlCol="0">
            <a:spAutoFit/>
          </a:bodyPr>
          <a:lstStyle/>
          <a:p>
            <a:r>
              <a:rPr lang="en-US" sz="1050" dirty="0"/>
              <a:t>2 projects (1-400)</a:t>
            </a:r>
          </a:p>
        </p:txBody>
      </p:sp>
      <p:cxnSp>
        <p:nvCxnSpPr>
          <p:cNvPr id="109" name="Elbow Connector 108"/>
          <p:cNvCxnSpPr/>
          <p:nvPr/>
        </p:nvCxnSpPr>
        <p:spPr>
          <a:xfrm rot="16200000" flipV="1">
            <a:off x="8098095" y="5748829"/>
            <a:ext cx="482120" cy="229845"/>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sp>
        <p:nvSpPr>
          <p:cNvPr id="110" name="TextBox 109"/>
          <p:cNvSpPr txBox="1"/>
          <p:nvPr/>
        </p:nvSpPr>
        <p:spPr>
          <a:xfrm>
            <a:off x="7385192" y="5928012"/>
            <a:ext cx="1306222" cy="261610"/>
          </a:xfrm>
          <a:prstGeom prst="rect">
            <a:avLst/>
          </a:prstGeom>
          <a:noFill/>
        </p:spPr>
        <p:txBody>
          <a:bodyPr wrap="square" rtlCol="0">
            <a:spAutoFit/>
          </a:bodyPr>
          <a:lstStyle/>
          <a:p>
            <a:r>
              <a:rPr lang="en-US" sz="1050" dirty="0"/>
              <a:t>3 projects (1-400)</a:t>
            </a:r>
          </a:p>
        </p:txBody>
      </p:sp>
      <p:cxnSp>
        <p:nvCxnSpPr>
          <p:cNvPr id="111" name="Elbow Connector 110"/>
          <p:cNvCxnSpPr>
            <a:endCxn id="42" idx="3"/>
          </p:cNvCxnSpPr>
          <p:nvPr/>
        </p:nvCxnSpPr>
        <p:spPr>
          <a:xfrm rot="16200000" flipH="1">
            <a:off x="5114332" y="3489368"/>
            <a:ext cx="987789" cy="243486"/>
          </a:xfrm>
          <a:prstGeom prst="bentConnector3">
            <a:avLst>
              <a:gd name="adj1" fmla="val 57809"/>
            </a:avLst>
          </a:prstGeom>
          <a:ln>
            <a:tailEnd type="triangle"/>
          </a:ln>
        </p:spPr>
        <p:style>
          <a:lnRef idx="1">
            <a:schemeClr val="accent6"/>
          </a:lnRef>
          <a:fillRef idx="0">
            <a:schemeClr val="accent6"/>
          </a:fillRef>
          <a:effectRef idx="0">
            <a:schemeClr val="accent6"/>
          </a:effectRef>
          <a:fontRef idx="minor">
            <a:schemeClr val="tx1"/>
          </a:fontRef>
        </p:style>
      </p:cxnSp>
      <p:sp>
        <p:nvSpPr>
          <p:cNvPr id="113" name="TextBox 112"/>
          <p:cNvSpPr txBox="1"/>
          <p:nvPr/>
        </p:nvSpPr>
        <p:spPr>
          <a:xfrm>
            <a:off x="4544582" y="2934083"/>
            <a:ext cx="1306222" cy="261610"/>
          </a:xfrm>
          <a:prstGeom prst="rect">
            <a:avLst/>
          </a:prstGeom>
          <a:noFill/>
        </p:spPr>
        <p:txBody>
          <a:bodyPr wrap="square" rtlCol="0">
            <a:spAutoFit/>
          </a:bodyPr>
          <a:lstStyle/>
          <a:p>
            <a:r>
              <a:rPr lang="en-US" sz="1050" dirty="0"/>
              <a:t>2 projects (1-400)</a:t>
            </a:r>
          </a:p>
        </p:txBody>
      </p:sp>
      <p:cxnSp>
        <p:nvCxnSpPr>
          <p:cNvPr id="114" name="Elbow Connector 113"/>
          <p:cNvCxnSpPr/>
          <p:nvPr/>
        </p:nvCxnSpPr>
        <p:spPr>
          <a:xfrm rot="16200000" flipV="1">
            <a:off x="4889258" y="5526682"/>
            <a:ext cx="698462" cy="248084"/>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sp>
        <p:nvSpPr>
          <p:cNvPr id="117" name="TextBox 116"/>
          <p:cNvSpPr txBox="1"/>
          <p:nvPr/>
        </p:nvSpPr>
        <p:spPr>
          <a:xfrm>
            <a:off x="5027672" y="5957002"/>
            <a:ext cx="1306222" cy="261610"/>
          </a:xfrm>
          <a:prstGeom prst="rect">
            <a:avLst/>
          </a:prstGeom>
          <a:noFill/>
        </p:spPr>
        <p:txBody>
          <a:bodyPr wrap="square" rtlCol="0">
            <a:spAutoFit/>
          </a:bodyPr>
          <a:lstStyle/>
          <a:p>
            <a:r>
              <a:rPr lang="en-US" sz="1050" dirty="0"/>
              <a:t>2 projects (1-400)</a:t>
            </a:r>
          </a:p>
        </p:txBody>
      </p:sp>
      <p:cxnSp>
        <p:nvCxnSpPr>
          <p:cNvPr id="118" name="Elbow Connector 117"/>
          <p:cNvCxnSpPr/>
          <p:nvPr/>
        </p:nvCxnSpPr>
        <p:spPr>
          <a:xfrm>
            <a:off x="4352475" y="3425360"/>
            <a:ext cx="705917" cy="461394"/>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120" name="TextBox 119"/>
          <p:cNvSpPr txBox="1"/>
          <p:nvPr/>
        </p:nvSpPr>
        <p:spPr>
          <a:xfrm>
            <a:off x="3619110" y="3201966"/>
            <a:ext cx="1306222" cy="261610"/>
          </a:xfrm>
          <a:prstGeom prst="rect">
            <a:avLst/>
          </a:prstGeom>
          <a:noFill/>
        </p:spPr>
        <p:txBody>
          <a:bodyPr wrap="square" rtlCol="0">
            <a:spAutoFit/>
          </a:bodyPr>
          <a:lstStyle/>
          <a:p>
            <a:r>
              <a:rPr lang="en-US" sz="1050" dirty="0"/>
              <a:t>2 projects (1-400)</a:t>
            </a:r>
          </a:p>
        </p:txBody>
      </p:sp>
      <p:cxnSp>
        <p:nvCxnSpPr>
          <p:cNvPr id="121" name="Elbow Connector 120"/>
          <p:cNvCxnSpPr>
            <a:endCxn id="40" idx="0"/>
          </p:cNvCxnSpPr>
          <p:nvPr/>
        </p:nvCxnSpPr>
        <p:spPr>
          <a:xfrm rot="10800000" flipV="1">
            <a:off x="8001266" y="3167303"/>
            <a:ext cx="3064854" cy="857114"/>
          </a:xfrm>
          <a:prstGeom prst="bentConnector2">
            <a:avLst/>
          </a:prstGeom>
          <a:ln>
            <a:tailEnd type="triangle"/>
          </a:ln>
        </p:spPr>
        <p:style>
          <a:lnRef idx="1">
            <a:schemeClr val="accent6"/>
          </a:lnRef>
          <a:fillRef idx="0">
            <a:schemeClr val="accent6"/>
          </a:fillRef>
          <a:effectRef idx="0">
            <a:schemeClr val="accent6"/>
          </a:effectRef>
          <a:fontRef idx="minor">
            <a:schemeClr val="tx1"/>
          </a:fontRef>
        </p:style>
      </p:cxnSp>
      <p:sp>
        <p:nvSpPr>
          <p:cNvPr id="124" name="TextBox 123"/>
          <p:cNvSpPr txBox="1"/>
          <p:nvPr/>
        </p:nvSpPr>
        <p:spPr>
          <a:xfrm>
            <a:off x="10472161" y="2971078"/>
            <a:ext cx="1306222" cy="261610"/>
          </a:xfrm>
          <a:prstGeom prst="rect">
            <a:avLst/>
          </a:prstGeom>
          <a:noFill/>
        </p:spPr>
        <p:txBody>
          <a:bodyPr wrap="square" rtlCol="0">
            <a:spAutoFit/>
          </a:bodyPr>
          <a:lstStyle/>
          <a:p>
            <a:r>
              <a:rPr lang="en-US" sz="1050" dirty="0"/>
              <a:t>2 projects (1-400)</a:t>
            </a:r>
          </a:p>
        </p:txBody>
      </p:sp>
      <p:sp>
        <p:nvSpPr>
          <p:cNvPr id="126" name="Oval 125"/>
          <p:cNvSpPr/>
          <p:nvPr/>
        </p:nvSpPr>
        <p:spPr>
          <a:xfrm>
            <a:off x="6624779" y="4864525"/>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27" name="Elbow Connector 126"/>
          <p:cNvCxnSpPr/>
          <p:nvPr/>
        </p:nvCxnSpPr>
        <p:spPr>
          <a:xfrm rot="5400000">
            <a:off x="8691772" y="2133647"/>
            <a:ext cx="421241" cy="281465"/>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128" name="TextBox 127"/>
          <p:cNvSpPr txBox="1"/>
          <p:nvPr/>
        </p:nvSpPr>
        <p:spPr>
          <a:xfrm>
            <a:off x="9008802" y="2003784"/>
            <a:ext cx="1306222" cy="261610"/>
          </a:xfrm>
          <a:prstGeom prst="rect">
            <a:avLst/>
          </a:prstGeom>
          <a:noFill/>
        </p:spPr>
        <p:txBody>
          <a:bodyPr wrap="square" rtlCol="0">
            <a:spAutoFit/>
          </a:bodyPr>
          <a:lstStyle/>
          <a:p>
            <a:r>
              <a:rPr lang="en-US" sz="1050" dirty="0"/>
              <a:t>2 projects (1-400)</a:t>
            </a:r>
          </a:p>
        </p:txBody>
      </p:sp>
      <p:cxnSp>
        <p:nvCxnSpPr>
          <p:cNvPr id="129" name="Elbow Connector 128"/>
          <p:cNvCxnSpPr/>
          <p:nvPr/>
        </p:nvCxnSpPr>
        <p:spPr>
          <a:xfrm flipV="1">
            <a:off x="1374556" y="5919644"/>
            <a:ext cx="251283" cy="197724"/>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sp>
        <p:nvSpPr>
          <p:cNvPr id="131" name="TextBox 130"/>
          <p:cNvSpPr txBox="1"/>
          <p:nvPr/>
        </p:nvSpPr>
        <p:spPr>
          <a:xfrm>
            <a:off x="484109" y="6018388"/>
            <a:ext cx="1306222" cy="261610"/>
          </a:xfrm>
          <a:prstGeom prst="rect">
            <a:avLst/>
          </a:prstGeom>
          <a:noFill/>
        </p:spPr>
        <p:txBody>
          <a:bodyPr wrap="square" rtlCol="0">
            <a:spAutoFit/>
          </a:bodyPr>
          <a:lstStyle/>
          <a:p>
            <a:r>
              <a:rPr lang="en-US" sz="1050" dirty="0"/>
              <a:t>2 projects (1-400)</a:t>
            </a:r>
          </a:p>
        </p:txBody>
      </p:sp>
      <p:cxnSp>
        <p:nvCxnSpPr>
          <p:cNvPr id="132" name="Elbow Connector 131"/>
          <p:cNvCxnSpPr>
            <a:endCxn id="41" idx="0"/>
          </p:cNvCxnSpPr>
          <p:nvPr/>
        </p:nvCxnSpPr>
        <p:spPr>
          <a:xfrm rot="5400000">
            <a:off x="7859158" y="2190265"/>
            <a:ext cx="772670" cy="377469"/>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135" name="TextBox 134"/>
          <p:cNvSpPr txBox="1"/>
          <p:nvPr/>
        </p:nvSpPr>
        <p:spPr>
          <a:xfrm>
            <a:off x="8390014" y="1806434"/>
            <a:ext cx="1306222" cy="261610"/>
          </a:xfrm>
          <a:prstGeom prst="rect">
            <a:avLst/>
          </a:prstGeom>
          <a:noFill/>
        </p:spPr>
        <p:txBody>
          <a:bodyPr wrap="square" rtlCol="0">
            <a:spAutoFit/>
          </a:bodyPr>
          <a:lstStyle/>
          <a:p>
            <a:r>
              <a:rPr lang="en-US" sz="1050" dirty="0"/>
              <a:t>2 projects (1-400)</a:t>
            </a:r>
          </a:p>
        </p:txBody>
      </p:sp>
      <p:cxnSp>
        <p:nvCxnSpPr>
          <p:cNvPr id="141" name="Elbow Connector 140"/>
          <p:cNvCxnSpPr/>
          <p:nvPr/>
        </p:nvCxnSpPr>
        <p:spPr>
          <a:xfrm rot="5400000" flipH="1" flipV="1">
            <a:off x="5322081" y="5218450"/>
            <a:ext cx="443669" cy="410643"/>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143" name="TextBox 142"/>
          <p:cNvSpPr txBox="1"/>
          <p:nvPr/>
        </p:nvSpPr>
        <p:spPr>
          <a:xfrm>
            <a:off x="6096448" y="5903997"/>
            <a:ext cx="1306222" cy="261610"/>
          </a:xfrm>
          <a:prstGeom prst="rect">
            <a:avLst/>
          </a:prstGeom>
          <a:noFill/>
        </p:spPr>
        <p:txBody>
          <a:bodyPr wrap="square" rtlCol="0">
            <a:spAutoFit/>
          </a:bodyPr>
          <a:lstStyle/>
          <a:p>
            <a:r>
              <a:rPr lang="en-US" sz="1050" dirty="0"/>
              <a:t>3 projects (1-400)</a:t>
            </a:r>
          </a:p>
        </p:txBody>
      </p:sp>
      <p:sp>
        <p:nvSpPr>
          <p:cNvPr id="144" name="Oval 143"/>
          <p:cNvSpPr/>
          <p:nvPr/>
        </p:nvSpPr>
        <p:spPr>
          <a:xfrm>
            <a:off x="3541600" y="5211435"/>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5" name="Oval 144"/>
          <p:cNvSpPr/>
          <p:nvPr/>
        </p:nvSpPr>
        <p:spPr>
          <a:xfrm>
            <a:off x="7533279" y="5040229"/>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6" name="Oval 145"/>
          <p:cNvSpPr/>
          <p:nvPr/>
        </p:nvSpPr>
        <p:spPr>
          <a:xfrm>
            <a:off x="6649580" y="3987954"/>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0" name="Elbow Connector 149"/>
          <p:cNvCxnSpPr>
            <a:endCxn id="60" idx="6"/>
          </p:cNvCxnSpPr>
          <p:nvPr/>
        </p:nvCxnSpPr>
        <p:spPr>
          <a:xfrm rot="10800000">
            <a:off x="8457988" y="5043553"/>
            <a:ext cx="939998" cy="806744"/>
          </a:xfrm>
          <a:prstGeom prst="bentConnector3">
            <a:avLst>
              <a:gd name="adj1" fmla="val 43150"/>
            </a:avLst>
          </a:prstGeom>
          <a:ln>
            <a:tailEnd type="triangle"/>
          </a:ln>
        </p:spPr>
        <p:style>
          <a:lnRef idx="1">
            <a:schemeClr val="accent6"/>
          </a:lnRef>
          <a:fillRef idx="0">
            <a:schemeClr val="accent6"/>
          </a:fillRef>
          <a:effectRef idx="0">
            <a:schemeClr val="accent6"/>
          </a:effectRef>
          <a:fontRef idx="minor">
            <a:schemeClr val="tx1"/>
          </a:fontRef>
        </p:style>
      </p:cxnSp>
      <p:sp>
        <p:nvSpPr>
          <p:cNvPr id="152" name="TextBox 151"/>
          <p:cNvSpPr txBox="1"/>
          <p:nvPr/>
        </p:nvSpPr>
        <p:spPr>
          <a:xfrm>
            <a:off x="9281088" y="5622376"/>
            <a:ext cx="1306222" cy="261610"/>
          </a:xfrm>
          <a:prstGeom prst="rect">
            <a:avLst/>
          </a:prstGeom>
          <a:noFill/>
        </p:spPr>
        <p:txBody>
          <a:bodyPr wrap="square" rtlCol="0">
            <a:spAutoFit/>
          </a:bodyPr>
          <a:lstStyle/>
          <a:p>
            <a:r>
              <a:rPr lang="en-US" sz="1050" dirty="0"/>
              <a:t>2 projects (1-400)</a:t>
            </a:r>
          </a:p>
        </p:txBody>
      </p:sp>
      <p:sp>
        <p:nvSpPr>
          <p:cNvPr id="153" name="Oval 152"/>
          <p:cNvSpPr/>
          <p:nvPr/>
        </p:nvSpPr>
        <p:spPr>
          <a:xfrm>
            <a:off x="3488807" y="4444028"/>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4" name="Oval 153"/>
          <p:cNvSpPr/>
          <p:nvPr/>
        </p:nvSpPr>
        <p:spPr>
          <a:xfrm>
            <a:off x="2708505" y="4505929"/>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58" name="Elbow Connector 157"/>
          <p:cNvCxnSpPr>
            <a:endCxn id="63" idx="0"/>
          </p:cNvCxnSpPr>
          <p:nvPr/>
        </p:nvCxnSpPr>
        <p:spPr>
          <a:xfrm rot="16200000" flipH="1">
            <a:off x="1499904" y="4892071"/>
            <a:ext cx="959502" cy="229669"/>
          </a:xfrm>
          <a:prstGeom prst="bentConnector3">
            <a:avLst>
              <a:gd name="adj1" fmla="val 27182"/>
            </a:avLst>
          </a:prstGeom>
          <a:ln>
            <a:tailEnd type="triangle"/>
          </a:ln>
        </p:spPr>
        <p:style>
          <a:lnRef idx="1">
            <a:schemeClr val="accent6"/>
          </a:lnRef>
          <a:fillRef idx="0">
            <a:schemeClr val="accent6"/>
          </a:fillRef>
          <a:effectRef idx="0">
            <a:schemeClr val="accent6"/>
          </a:effectRef>
          <a:fontRef idx="minor">
            <a:schemeClr val="tx1"/>
          </a:fontRef>
        </p:style>
      </p:cxnSp>
      <p:sp>
        <p:nvSpPr>
          <p:cNvPr id="160" name="TextBox 159"/>
          <p:cNvSpPr txBox="1"/>
          <p:nvPr/>
        </p:nvSpPr>
        <p:spPr>
          <a:xfrm>
            <a:off x="1224334" y="4320026"/>
            <a:ext cx="1306222" cy="261610"/>
          </a:xfrm>
          <a:prstGeom prst="rect">
            <a:avLst/>
          </a:prstGeom>
          <a:noFill/>
        </p:spPr>
        <p:txBody>
          <a:bodyPr wrap="square" rtlCol="0">
            <a:spAutoFit/>
          </a:bodyPr>
          <a:lstStyle/>
          <a:p>
            <a:r>
              <a:rPr lang="en-US" sz="1050" dirty="0"/>
              <a:t>2 projects (1-400)</a:t>
            </a:r>
          </a:p>
        </p:txBody>
      </p:sp>
      <p:sp>
        <p:nvSpPr>
          <p:cNvPr id="161" name="Oval 160"/>
          <p:cNvSpPr/>
          <p:nvPr/>
        </p:nvSpPr>
        <p:spPr>
          <a:xfrm>
            <a:off x="8533515" y="3346199"/>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3" name="Elbow Connector 162"/>
          <p:cNvCxnSpPr>
            <a:endCxn id="161" idx="6"/>
          </p:cNvCxnSpPr>
          <p:nvPr/>
        </p:nvCxnSpPr>
        <p:spPr>
          <a:xfrm rot="10800000" flipV="1">
            <a:off x="8703537" y="3425360"/>
            <a:ext cx="2094696" cy="3966"/>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sp>
        <p:nvSpPr>
          <p:cNvPr id="164" name="TextBox 163"/>
          <p:cNvSpPr txBox="1"/>
          <p:nvPr/>
        </p:nvSpPr>
        <p:spPr>
          <a:xfrm>
            <a:off x="10522789" y="3394447"/>
            <a:ext cx="1306222" cy="261610"/>
          </a:xfrm>
          <a:prstGeom prst="rect">
            <a:avLst/>
          </a:prstGeom>
          <a:noFill/>
        </p:spPr>
        <p:txBody>
          <a:bodyPr wrap="square" rtlCol="0">
            <a:spAutoFit/>
          </a:bodyPr>
          <a:lstStyle/>
          <a:p>
            <a:r>
              <a:rPr lang="en-US" sz="1050" dirty="0"/>
              <a:t>2 projects (1-400)</a:t>
            </a:r>
          </a:p>
        </p:txBody>
      </p:sp>
      <p:cxnSp>
        <p:nvCxnSpPr>
          <p:cNvPr id="167" name="Elbow Connector 166"/>
          <p:cNvCxnSpPr/>
          <p:nvPr/>
        </p:nvCxnSpPr>
        <p:spPr>
          <a:xfrm rot="16200000" flipH="1">
            <a:off x="2942067" y="3641779"/>
            <a:ext cx="1305247" cy="961386"/>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170" name="TextBox 169"/>
          <p:cNvSpPr txBox="1"/>
          <p:nvPr/>
        </p:nvSpPr>
        <p:spPr>
          <a:xfrm>
            <a:off x="2226554" y="3290473"/>
            <a:ext cx="1306222" cy="261610"/>
          </a:xfrm>
          <a:prstGeom prst="rect">
            <a:avLst/>
          </a:prstGeom>
          <a:noFill/>
        </p:spPr>
        <p:txBody>
          <a:bodyPr wrap="square" rtlCol="0">
            <a:spAutoFit/>
          </a:bodyPr>
          <a:lstStyle/>
          <a:p>
            <a:r>
              <a:rPr lang="en-US" sz="1050" dirty="0"/>
              <a:t>3 projects (1-400)</a:t>
            </a:r>
          </a:p>
        </p:txBody>
      </p:sp>
      <p:sp>
        <p:nvSpPr>
          <p:cNvPr id="171" name="Oval 170"/>
          <p:cNvSpPr/>
          <p:nvPr/>
        </p:nvSpPr>
        <p:spPr>
          <a:xfrm>
            <a:off x="4458134" y="4269522"/>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72" name="Elbow Connector 171"/>
          <p:cNvCxnSpPr/>
          <p:nvPr/>
        </p:nvCxnSpPr>
        <p:spPr>
          <a:xfrm rot="16200000" flipV="1">
            <a:off x="2777335" y="5406734"/>
            <a:ext cx="929133" cy="113424"/>
          </a:xfrm>
          <a:prstGeom prst="bentConnector3">
            <a:avLst>
              <a:gd name="adj1" fmla="val 50000"/>
            </a:avLst>
          </a:prstGeom>
          <a:ln>
            <a:tailEnd type="triangle"/>
          </a:ln>
        </p:spPr>
        <p:style>
          <a:lnRef idx="1">
            <a:schemeClr val="accent6"/>
          </a:lnRef>
          <a:fillRef idx="0">
            <a:schemeClr val="accent6"/>
          </a:fillRef>
          <a:effectRef idx="0">
            <a:schemeClr val="accent6"/>
          </a:effectRef>
          <a:fontRef idx="minor">
            <a:schemeClr val="tx1"/>
          </a:fontRef>
        </p:style>
      </p:cxnSp>
      <p:sp>
        <p:nvSpPr>
          <p:cNvPr id="178" name="TextBox 177"/>
          <p:cNvSpPr txBox="1"/>
          <p:nvPr/>
        </p:nvSpPr>
        <p:spPr>
          <a:xfrm>
            <a:off x="2800542" y="5853293"/>
            <a:ext cx="1306222" cy="261610"/>
          </a:xfrm>
          <a:prstGeom prst="rect">
            <a:avLst/>
          </a:prstGeom>
          <a:noFill/>
        </p:spPr>
        <p:txBody>
          <a:bodyPr wrap="square" rtlCol="0">
            <a:spAutoFit/>
          </a:bodyPr>
          <a:lstStyle/>
          <a:p>
            <a:r>
              <a:rPr lang="en-US" sz="1050" dirty="0"/>
              <a:t>2 projects (1-400)</a:t>
            </a:r>
          </a:p>
        </p:txBody>
      </p:sp>
      <p:sp>
        <p:nvSpPr>
          <p:cNvPr id="179" name="Oval 178"/>
          <p:cNvSpPr/>
          <p:nvPr/>
        </p:nvSpPr>
        <p:spPr>
          <a:xfrm>
            <a:off x="6299721" y="3879071"/>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0" name="Oval 179"/>
          <p:cNvSpPr/>
          <p:nvPr/>
        </p:nvSpPr>
        <p:spPr>
          <a:xfrm>
            <a:off x="7276908" y="4101135"/>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1" name="Oval 180"/>
          <p:cNvSpPr/>
          <p:nvPr/>
        </p:nvSpPr>
        <p:spPr>
          <a:xfrm>
            <a:off x="6485781" y="4447528"/>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4" name="Oval 183"/>
          <p:cNvSpPr/>
          <p:nvPr/>
        </p:nvSpPr>
        <p:spPr>
          <a:xfrm>
            <a:off x="7279719" y="5427291"/>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5" name="Oval 184"/>
          <p:cNvSpPr/>
          <p:nvPr/>
        </p:nvSpPr>
        <p:spPr>
          <a:xfrm>
            <a:off x="10315024" y="3700816"/>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6" name="Oval 185"/>
          <p:cNvSpPr/>
          <p:nvPr/>
        </p:nvSpPr>
        <p:spPr>
          <a:xfrm>
            <a:off x="6958236" y="2077387"/>
            <a:ext cx="209854" cy="205203"/>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7" name="Oval 186"/>
          <p:cNvSpPr/>
          <p:nvPr/>
        </p:nvSpPr>
        <p:spPr>
          <a:xfrm>
            <a:off x="7120134" y="3041843"/>
            <a:ext cx="170022" cy="166254"/>
          </a:xfrm>
          <a:prstGeom prst="ellipse">
            <a:avLst/>
          </a:prstGeom>
          <a:solidFill>
            <a:srgbClr val="008A5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91" name="Elbow Connector 190"/>
          <p:cNvCxnSpPr>
            <a:endCxn id="54" idx="3"/>
          </p:cNvCxnSpPr>
          <p:nvPr/>
        </p:nvCxnSpPr>
        <p:spPr>
          <a:xfrm>
            <a:off x="4103431" y="3397949"/>
            <a:ext cx="346377" cy="205191"/>
          </a:xfrm>
          <a:prstGeom prst="bentConnector4">
            <a:avLst>
              <a:gd name="adj1" fmla="val 46406"/>
              <a:gd name="adj2" fmla="val 211408"/>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93" name="Elbow Connector 192"/>
          <p:cNvCxnSpPr>
            <a:endCxn id="187" idx="2"/>
          </p:cNvCxnSpPr>
          <p:nvPr/>
        </p:nvCxnSpPr>
        <p:spPr>
          <a:xfrm>
            <a:off x="6154578" y="2612673"/>
            <a:ext cx="965556" cy="512297"/>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97" name="Elbow Connector 196"/>
          <p:cNvCxnSpPr/>
          <p:nvPr/>
        </p:nvCxnSpPr>
        <p:spPr>
          <a:xfrm rot="16200000" flipV="1">
            <a:off x="6096572" y="5748375"/>
            <a:ext cx="323243" cy="148202"/>
          </a:xfrm>
          <a:prstGeom prst="bentConnector3">
            <a:avLst>
              <a:gd name="adj1" fmla="val 97809"/>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201" name="Elbow Connector 200"/>
          <p:cNvCxnSpPr>
            <a:endCxn id="126" idx="1"/>
          </p:cNvCxnSpPr>
          <p:nvPr/>
        </p:nvCxnSpPr>
        <p:spPr>
          <a:xfrm flipV="1">
            <a:off x="5362531" y="4888872"/>
            <a:ext cx="1287147" cy="865673"/>
          </a:xfrm>
          <a:prstGeom prst="bentConnector4">
            <a:avLst>
              <a:gd name="adj1" fmla="val 48032"/>
              <a:gd name="adj2" fmla="val 117318"/>
            </a:avLst>
          </a:prstGeom>
          <a:ln>
            <a:tailEnd type="triangle"/>
          </a:ln>
        </p:spPr>
        <p:style>
          <a:lnRef idx="1">
            <a:schemeClr val="accent6"/>
          </a:lnRef>
          <a:fillRef idx="0">
            <a:schemeClr val="accent6"/>
          </a:fillRef>
          <a:effectRef idx="0">
            <a:schemeClr val="accent6"/>
          </a:effectRef>
          <a:fontRef idx="minor">
            <a:schemeClr val="tx1"/>
          </a:fontRef>
        </p:style>
      </p:cxnSp>
      <p:sp>
        <p:nvSpPr>
          <p:cNvPr id="207" name="TextBox 206"/>
          <p:cNvSpPr txBox="1"/>
          <p:nvPr/>
        </p:nvSpPr>
        <p:spPr>
          <a:xfrm>
            <a:off x="7842900" y="6123429"/>
            <a:ext cx="4114849" cy="584775"/>
          </a:xfrm>
          <a:prstGeom prst="rect">
            <a:avLst/>
          </a:prstGeom>
          <a:noFill/>
        </p:spPr>
        <p:txBody>
          <a:bodyPr wrap="square" rtlCol="0">
            <a:spAutoFit/>
          </a:bodyPr>
          <a:lstStyle/>
          <a:p>
            <a:pPr algn="r"/>
            <a:r>
              <a:rPr lang="en-US" sz="1600" b="1" dirty="0"/>
              <a:t>Total funds obligated: </a:t>
            </a:r>
          </a:p>
          <a:p>
            <a:pPr algn="r"/>
            <a:r>
              <a:rPr lang="en-US" sz="1600" b="1" dirty="0"/>
              <a:t>$</a:t>
            </a:r>
            <a:r>
              <a:rPr lang="en-US" sz="1600" b="1" dirty="0" smtClean="0"/>
              <a:t>17,605,352.67</a:t>
            </a:r>
            <a:endParaRPr lang="en-US" sz="1600" b="1" dirty="0"/>
          </a:p>
        </p:txBody>
      </p:sp>
    </p:spTree>
    <p:extLst>
      <p:ext uri="{BB962C8B-B14F-4D97-AF65-F5344CB8AC3E}">
        <p14:creationId xmlns:p14="http://schemas.microsoft.com/office/powerpoint/2010/main" val="29939103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7CD89CC-DDCF-4AA0-A295-AF52544B392F}" vid="{9DB07E85-8466-4702-955C-F47BAD91C9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KYTCtemplate</Template>
  <TotalTime>4781</TotalTime>
  <Words>1270</Words>
  <Application>Microsoft Office PowerPoint</Application>
  <PresentationFormat>Widescreen</PresentationFormat>
  <Paragraphs>259</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Wingdings</vt:lpstr>
      <vt:lpstr>Office Theme</vt:lpstr>
      <vt:lpstr>Kentucky Department of Aviation Interim Joint Committee on Transportation</vt:lpstr>
      <vt:lpstr>PowerPoint Presentation</vt:lpstr>
      <vt:lpstr>PowerPoint Presentation</vt:lpstr>
      <vt:lpstr>State Airport System </vt:lpstr>
      <vt:lpstr>Kentucky’s Public Airports</vt:lpstr>
      <vt:lpstr>Airport Funding Sources – State Funding</vt:lpstr>
      <vt:lpstr>Airport Funding Sources – Federal Funding</vt:lpstr>
      <vt:lpstr>Airport Project Selection – Standard Criteria</vt:lpstr>
      <vt:lpstr>Jet Fuel Tax Fund Projects FY 2021</vt:lpstr>
      <vt:lpstr>Airport Maintenance Fund Projects FY 2021</vt:lpstr>
      <vt:lpstr>Jet Fuel Tax Fund Projects FY 2022 </vt:lpstr>
      <vt:lpstr>Funding Breakdown By Fiscal Year </vt:lpstr>
      <vt:lpstr>PowerPoint Presentation</vt:lpstr>
      <vt:lpstr>Advancing Aviation in Kentucky - Priorities</vt:lpstr>
      <vt:lpstr>Moving Forward</vt:lpstr>
      <vt:lpstr>PowerPoint Presentation</vt:lpstr>
    </vt:vector>
  </TitlesOfParts>
  <Company>Commonwealth of Kentucky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Kentucky Aviation Economic Development Fund &amp;  Supplemental Maintenance Fund</dc:title>
  <dc:creator>Smith, Jordan R (KYTC)</dc:creator>
  <cp:lastModifiedBy>Peel, Shelby L (KYTC)</cp:lastModifiedBy>
  <cp:revision>210</cp:revision>
  <cp:lastPrinted>2021-09-30T18:26:33Z</cp:lastPrinted>
  <dcterms:created xsi:type="dcterms:W3CDTF">2019-07-18T13:21:40Z</dcterms:created>
  <dcterms:modified xsi:type="dcterms:W3CDTF">2021-10-04T13:03:56Z</dcterms:modified>
</cp:coreProperties>
</file>