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9" r:id="rId2"/>
    <p:sldId id="282" r:id="rId3"/>
    <p:sldId id="275" r:id="rId4"/>
    <p:sldId id="283" r:id="rId5"/>
    <p:sldId id="276" r:id="rId6"/>
    <p:sldId id="279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8EE11-C945-4739-A1C5-F7A7BE14D197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2EC5D-986E-4BF6-A8E3-457A672A2D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947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F478D6-F5A6-4483-9D6F-A3F9473912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28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25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015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58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99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2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507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03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81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627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ary.morris@ky.gov" TargetMode="External"/><Relationship Id="rId2" Type="http://schemas.openxmlformats.org/officeDocument/2006/relationships/hyperlink" Target="mailto:Tom.mcdaniel@ky.gov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wes.young@ky.gov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02" y="1523915"/>
            <a:ext cx="8051346" cy="21597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0" dirty="0"/>
              <a:t>Overweight Overdimensional Permits</a:t>
            </a:r>
            <a:br>
              <a:rPr lang="en-US" sz="5400" b="0" dirty="0"/>
            </a:b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2666" y="2986482"/>
            <a:ext cx="8051346" cy="1711353"/>
          </a:xfrm>
        </p:spPr>
        <p:txBody>
          <a:bodyPr anchor="t">
            <a:normAutofit/>
          </a:bodyPr>
          <a:lstStyle/>
          <a:p>
            <a:pPr algn="ctr"/>
            <a:r>
              <a:rPr lang="en-US" sz="3200" spc="300" dirty="0">
                <a:latin typeface="+mn-lt"/>
              </a:rPr>
              <a:t>Division of Motor Carriers</a:t>
            </a:r>
            <a:endParaRPr lang="en-US" sz="12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 rtl="0" fontAlgn="base"/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Interim Joint Committee on Transportation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Room 149 Capitol Annex, Frankfort, Kentucky | June 6, 2023</a:t>
            </a:r>
            <a:endParaRPr lang="en-US" sz="2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059E17-6A15-81C4-87C3-2190EE411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" y="1716966"/>
            <a:ext cx="11430000" cy="4788108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In Kentucky, the movement of any load operating on our Interstates or designated highways with a gross weight over 80,000 lbs, over 13’6” high, or over 8’6” wide requires an OWOD permit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Kentucky offers eight different OWOD Annual permits 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Unlimited moves for one year</a:t>
            </a:r>
          </a:p>
          <a:p>
            <a:pPr marL="457200" lvl="1" indent="0"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Two single trip permits 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One move allowed in a ten-day time frame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D675C2-EC5C-3099-72C1-845144126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Overweight Overdimensional (OWOD) Permits</a:t>
            </a:r>
          </a:p>
        </p:txBody>
      </p:sp>
    </p:spTree>
    <p:extLst>
      <p:ext uri="{BB962C8B-B14F-4D97-AF65-F5344CB8AC3E}">
        <p14:creationId xmlns:p14="http://schemas.microsoft.com/office/powerpoint/2010/main" val="4280211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7458A6-E637-B7C4-1471-7C8452FFC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Total Road Fund Revenue Collected and Permits Issued– FY22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39A363B-7AC1-358C-BD2A-B60E30F826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077057"/>
              </p:ext>
            </p:extLst>
          </p:nvPr>
        </p:nvGraphicFramePr>
        <p:xfrm>
          <a:off x="152400" y="2865764"/>
          <a:ext cx="11887200" cy="1412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0216">
                  <a:extLst>
                    <a:ext uri="{9D8B030D-6E8A-4147-A177-3AD203B41FA5}">
                      <a16:colId xmlns:a16="http://schemas.microsoft.com/office/drawing/2014/main" val="95486855"/>
                    </a:ext>
                  </a:extLst>
                </a:gridCol>
                <a:gridCol w="5986984">
                  <a:extLst>
                    <a:ext uri="{9D8B030D-6E8A-4147-A177-3AD203B41FA5}">
                      <a16:colId xmlns:a16="http://schemas.microsoft.com/office/drawing/2014/main" val="3352882598"/>
                    </a:ext>
                  </a:extLst>
                </a:gridCol>
              </a:tblGrid>
              <a:tr h="579624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Permits Issued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800560"/>
                  </a:ext>
                </a:extLst>
              </a:tr>
              <a:tr h="71130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$8,165,490.00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91,017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880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736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2D9151-3E74-3E26-16E7-5C6991DCF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6966"/>
            <a:ext cx="11348720" cy="4788108"/>
          </a:xfrm>
        </p:spPr>
        <p:txBody>
          <a:bodyPr/>
          <a:lstStyle/>
          <a:p>
            <a:r>
              <a:rPr lang="en-US" sz="2600" dirty="0"/>
              <a:t>The online system has made the OW OD permitting process more efficient</a:t>
            </a:r>
          </a:p>
          <a:p>
            <a:pPr lvl="1"/>
            <a:r>
              <a:rPr lang="en-US" dirty="0"/>
              <a:t>Customer</a:t>
            </a:r>
          </a:p>
          <a:p>
            <a:pPr lvl="2"/>
            <a:r>
              <a:rPr lang="en-US" dirty="0"/>
              <a:t>24/7 access</a:t>
            </a:r>
          </a:p>
          <a:p>
            <a:pPr lvl="2"/>
            <a:r>
              <a:rPr lang="en-US" dirty="0"/>
              <a:t>Auto-issuance</a:t>
            </a:r>
          </a:p>
          <a:p>
            <a:pPr lvl="2"/>
            <a:r>
              <a:rPr lang="en-US" dirty="0"/>
              <a:t>Limited to specific routes</a:t>
            </a:r>
          </a:p>
          <a:p>
            <a:pPr lvl="2"/>
            <a:r>
              <a:rPr lang="en-US" dirty="0"/>
              <a:t>Electronic permits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Staffing</a:t>
            </a:r>
          </a:p>
          <a:p>
            <a:pPr lvl="2"/>
            <a:r>
              <a:rPr lang="en-US" dirty="0"/>
              <a:t>Permit system houses all functionality under one platform</a:t>
            </a:r>
          </a:p>
          <a:p>
            <a:pPr lvl="3"/>
            <a:r>
              <a:rPr lang="en-US" dirty="0"/>
              <a:t>Routing</a:t>
            </a:r>
          </a:p>
          <a:p>
            <a:pPr lvl="3"/>
            <a:r>
              <a:rPr lang="en-US" dirty="0"/>
              <a:t>Restriction Manager</a:t>
            </a:r>
          </a:p>
          <a:p>
            <a:pPr lvl="3"/>
            <a:r>
              <a:rPr lang="en-US" dirty="0"/>
              <a:t>Payment engine</a:t>
            </a:r>
          </a:p>
          <a:p>
            <a:pPr lvl="3"/>
            <a:r>
              <a:rPr lang="en-US" dirty="0"/>
              <a:t>Reporting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9011609-2BA5-1449-28B8-3F4404B26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Kentucky’s OWOD Online System</a:t>
            </a:r>
          </a:p>
        </p:txBody>
      </p:sp>
    </p:spTree>
    <p:extLst>
      <p:ext uri="{BB962C8B-B14F-4D97-AF65-F5344CB8AC3E}">
        <p14:creationId xmlns:p14="http://schemas.microsoft.com/office/powerpoint/2010/main" val="170657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6411471-DC65-FF0F-F506-22DEC8730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Surrounding State’s Permits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025137D-7654-20D0-656C-F9FFF16E64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01149"/>
              </p:ext>
            </p:extLst>
          </p:nvPr>
        </p:nvGraphicFramePr>
        <p:xfrm>
          <a:off x="101600" y="1534159"/>
          <a:ext cx="11958319" cy="506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713">
                  <a:extLst>
                    <a:ext uri="{9D8B030D-6E8A-4147-A177-3AD203B41FA5}">
                      <a16:colId xmlns:a16="http://schemas.microsoft.com/office/drawing/2014/main" val="3472391962"/>
                    </a:ext>
                  </a:extLst>
                </a:gridCol>
                <a:gridCol w="5269388">
                  <a:extLst>
                    <a:ext uri="{9D8B030D-6E8A-4147-A177-3AD203B41FA5}">
                      <a16:colId xmlns:a16="http://schemas.microsoft.com/office/drawing/2014/main" val="473372510"/>
                    </a:ext>
                  </a:extLst>
                </a:gridCol>
                <a:gridCol w="5845218">
                  <a:extLst>
                    <a:ext uri="{9D8B030D-6E8A-4147-A177-3AD203B41FA5}">
                      <a16:colId xmlns:a16="http://schemas.microsoft.com/office/drawing/2014/main" val="482082812"/>
                    </a:ext>
                  </a:extLst>
                </a:gridCol>
              </a:tblGrid>
              <a:tr h="688317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Single Trip Permit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Annual Permit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112991"/>
                  </a:ext>
                </a:extLst>
              </a:tr>
              <a:tr h="54569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$60 - $100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$80 - $1,500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638390"/>
                  </a:ext>
                </a:extLst>
              </a:tr>
              <a:tr h="54569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Up to $200 + 0.35 cents per lb. + $50 app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GW + 0.35 cents per mile + $50 app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353310"/>
                  </a:ext>
                </a:extLst>
              </a:tr>
              <a:tr h="54569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$20 plus mileage up to $1.00 per mileage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$405 + $50 app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36210"/>
                  </a:ext>
                </a:extLst>
              </a:tr>
              <a:tr h="54569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$75 - $145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$980 - $2,980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643766"/>
                  </a:ext>
                </a:extLst>
              </a:tr>
              <a:tr h="54569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WV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$20 +0.4 cents per ton + bridge fee up to $750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$200 - $500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591949"/>
                  </a:ext>
                </a:extLst>
              </a:tr>
              <a:tr h="54569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$20 + 0.6 cents per 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$750 - $3,500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549868"/>
                  </a:ext>
                </a:extLst>
              </a:tr>
              <a:tr h="54569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$40 mileage fee + damage fee up to $360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$100 + mileage fee + $360 damage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084837"/>
                  </a:ext>
                </a:extLst>
              </a:tr>
              <a:tr h="54569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$15 - $75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673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646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3870D5D-9094-00E1-FAE3-EA968C53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DMC Contact Information	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8DB1C5E8-FC68-E9E5-71A2-0AAD42AEDD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120891"/>
              </p:ext>
            </p:extLst>
          </p:nvPr>
        </p:nvGraphicFramePr>
        <p:xfrm>
          <a:off x="111761" y="1554480"/>
          <a:ext cx="11978640" cy="5039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9156">
                  <a:extLst>
                    <a:ext uri="{9D8B030D-6E8A-4147-A177-3AD203B41FA5}">
                      <a16:colId xmlns:a16="http://schemas.microsoft.com/office/drawing/2014/main" val="1145926909"/>
                    </a:ext>
                  </a:extLst>
                </a:gridCol>
                <a:gridCol w="2949089">
                  <a:extLst>
                    <a:ext uri="{9D8B030D-6E8A-4147-A177-3AD203B41FA5}">
                      <a16:colId xmlns:a16="http://schemas.microsoft.com/office/drawing/2014/main" val="1646605856"/>
                    </a:ext>
                  </a:extLst>
                </a:gridCol>
                <a:gridCol w="2645506">
                  <a:extLst>
                    <a:ext uri="{9D8B030D-6E8A-4147-A177-3AD203B41FA5}">
                      <a16:colId xmlns:a16="http://schemas.microsoft.com/office/drawing/2014/main" val="2324874827"/>
                    </a:ext>
                  </a:extLst>
                </a:gridCol>
                <a:gridCol w="3924889">
                  <a:extLst>
                    <a:ext uri="{9D8B030D-6E8A-4147-A177-3AD203B41FA5}">
                      <a16:colId xmlns:a16="http://schemas.microsoft.com/office/drawing/2014/main" val="2542819556"/>
                    </a:ext>
                  </a:extLst>
                </a:gridCol>
              </a:tblGrid>
              <a:tr h="61620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Name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77809"/>
                  </a:ext>
                </a:extLst>
              </a:tr>
              <a:tr h="1063584">
                <a:tc>
                  <a:txBody>
                    <a:bodyPr/>
                    <a:lstStyle/>
                    <a:p>
                      <a:r>
                        <a:rPr lang="en-US" sz="2800" dirty="0"/>
                        <a:t>Tom McDaniel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Director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502-782-7845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hlinkClick r:id="rId2"/>
                        </a:rPr>
                        <a:t>tom.mcdaniel@ky.gov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71502"/>
                  </a:ext>
                </a:extLst>
              </a:tr>
              <a:tr h="616202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876490"/>
                  </a:ext>
                </a:extLst>
              </a:tr>
              <a:tr h="1063584">
                <a:tc>
                  <a:txBody>
                    <a:bodyPr/>
                    <a:lstStyle/>
                    <a:p>
                      <a:r>
                        <a:rPr lang="en-US" sz="2800" dirty="0"/>
                        <a:t>Mary Cook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Assistant Director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502-782-7846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hlinkClick r:id="rId3"/>
                        </a:rPr>
                        <a:t>mary.morris@ky.gov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251178"/>
                  </a:ext>
                </a:extLst>
              </a:tr>
              <a:tr h="616202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140462"/>
                  </a:ext>
                </a:extLst>
              </a:tr>
              <a:tr h="1063584">
                <a:tc>
                  <a:txBody>
                    <a:bodyPr/>
                    <a:lstStyle/>
                    <a:p>
                      <a:r>
                        <a:rPr lang="en-US" sz="2800" dirty="0"/>
                        <a:t>Wes Young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Branch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502-782-7865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hlinkClick r:id="rId4"/>
                        </a:rPr>
                        <a:t>wes.young@ky.gov</a:t>
                      </a:r>
                      <a:r>
                        <a:rPr lang="en-US" sz="28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900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848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Magnifying glass and question mark">
            <a:extLst>
              <a:ext uri="{FF2B5EF4-FFF2-40B4-BE49-F238E27FC236}">
                <a16:creationId xmlns:a16="http://schemas.microsoft.com/office/drawing/2014/main" id="{CD173513-D584-1B6E-25A4-BB4612131A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553" y="1653160"/>
            <a:ext cx="8300894" cy="4669033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68E32E7-EAC0-CEED-AF4C-CBAD12841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4281221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22726168-3B46-40B8-A768-46457C010A69}" vid="{A4A589BF-1008-4871-A046-32F5178A76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339</Words>
  <Application>Microsoft Office PowerPoint</Application>
  <PresentationFormat>Widescreen</PresentationFormat>
  <Paragraphs>80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Segoe UI</vt:lpstr>
      <vt:lpstr>1_Office Theme</vt:lpstr>
      <vt:lpstr>Overweight Overdimensional Permits </vt:lpstr>
      <vt:lpstr>Overweight Overdimensional (OWOD) Permits</vt:lpstr>
      <vt:lpstr>Total Road Fund Revenue Collected and Permits Issued– FY22</vt:lpstr>
      <vt:lpstr>Kentucky’s OWOD Online System</vt:lpstr>
      <vt:lpstr>Surrounding State’s Permits</vt:lpstr>
      <vt:lpstr>DMC Contact Information </vt:lpstr>
      <vt:lpstr>Questions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McDaniel, Tom T (KYTC)</dc:creator>
  <cp:lastModifiedBy>Bishop, Kenny S (KYTC)</cp:lastModifiedBy>
  <cp:revision>36</cp:revision>
  <dcterms:created xsi:type="dcterms:W3CDTF">2023-05-24T03:08:28Z</dcterms:created>
  <dcterms:modified xsi:type="dcterms:W3CDTF">2023-05-30T20:16:19Z</dcterms:modified>
</cp:coreProperties>
</file>