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2"/>
      <p:bold r:id="rId13"/>
      <p:italic r:id="rId14"/>
      <p:boldItalic r:id="rId15"/>
    </p:embeddedFont>
    <p:embeddedFont>
      <p:font typeface="Barlow Medium" panose="00000600000000000000" pitchFamily="2" charset="0"/>
      <p:regular r:id="rId16"/>
      <p:bold r:id="rId17"/>
      <p:italic r:id="rId18"/>
      <p:boldItalic r:id="rId19"/>
    </p:embeddedFont>
    <p:embeddedFont>
      <p:font typeface="Bebas Neue" panose="020B0606020202050201" pitchFamily="34" charset="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ExtraBold" panose="00000900000000000000" pitchFamily="2" charset="0"/>
      <p:bold r:id="rId25"/>
      <p:boldItalic r:id="rId26"/>
    </p:embeddedFont>
    <p:embeddedFont>
      <p:font typeface="Montserrat Medium" panose="00000600000000000000" pitchFamily="2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3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4" y="140"/>
      </p:cViewPr>
      <p:guideLst>
        <p:guide pos="5732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a1fb6308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a1fb6308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a1fb6308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a1fb6308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2a9473f88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2a9473f88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a9473f88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2a9473f88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a9473f88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a9473f88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a9473f88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a9473f88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58b1bf475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58b1bf475e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ef9709df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2ef9709df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107200" y="2911325"/>
            <a:ext cx="27996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Airport Presentation for CKRA Board of Directors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2463" y="-108912"/>
            <a:ext cx="9528922" cy="53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l="13169" t="2060" r="34091" b="-1119"/>
          <a:stretch/>
        </p:blipFill>
        <p:spPr>
          <a:xfrm>
            <a:off x="5154425" y="0"/>
            <a:ext cx="39895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>
            <a:off x="481200" y="285550"/>
            <a:ext cx="2037600" cy="1688387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481200" y="235588"/>
            <a:ext cx="2037600" cy="81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HISTORY OF</a:t>
            </a:r>
            <a:endParaRPr sz="1800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886047" y="816737"/>
            <a:ext cx="1757625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THE EKU</a:t>
            </a:r>
            <a:endParaRPr sz="34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FLIGHT</a:t>
            </a:r>
            <a:endParaRPr sz="34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4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PROGRAM</a:t>
            </a:r>
            <a:endParaRPr sz="34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536300" y="2007263"/>
            <a:ext cx="539100" cy="3027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514100" y="1973938"/>
            <a:ext cx="60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1982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64450" y="2287000"/>
            <a:ext cx="25299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 sz="900">
                <a:solidFill>
                  <a:srgbClr val="333333"/>
                </a:solidFill>
                <a:latin typeface="Barlow Medium"/>
                <a:ea typeface="Barlow Medium"/>
                <a:cs typeface="Barlow Medium"/>
                <a:sym typeface="Barlow Medium"/>
              </a:rPr>
              <a:t>EKU’s Aviation Program was born from a feasibility study that determined the Commonwealth needed a university-level aviation program to keep top candidates     from leaving the state to pursue degrees           in a rapidly growing field.</a:t>
            </a:r>
            <a:endParaRPr sz="60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536300" y="3480700"/>
            <a:ext cx="539100" cy="3027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514100" y="3447375"/>
            <a:ext cx="60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1983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64450" y="3760425"/>
            <a:ext cx="2466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 sz="900">
                <a:solidFill>
                  <a:srgbClr val="333333"/>
                </a:solidFill>
                <a:latin typeface="Barlow Medium"/>
                <a:ea typeface="Barlow Medium"/>
                <a:cs typeface="Barlow Medium"/>
                <a:sym typeface="Barlow Medium"/>
              </a:rPr>
              <a:t>EKU  offered first aviation courses to 10 students.</a:t>
            </a:r>
            <a:endParaRPr sz="90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148475" y="285550"/>
            <a:ext cx="194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sz="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3220325" y="533788"/>
            <a:ext cx="539100" cy="3027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3163475" y="492700"/>
            <a:ext cx="60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1991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3148475" y="816737"/>
            <a:ext cx="1942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 sz="900">
                <a:solidFill>
                  <a:srgbClr val="333333"/>
                </a:solidFill>
                <a:latin typeface="Barlow Medium"/>
                <a:ea typeface="Barlow Medium"/>
                <a:cs typeface="Barlow Medium"/>
                <a:sym typeface="Barlow Medium"/>
              </a:rPr>
              <a:t>EKU was approved to offer Kentucky’s first baccalaureate degree program in aviation</a:t>
            </a:r>
            <a:br>
              <a:rPr lang="en" sz="900">
                <a:solidFill>
                  <a:srgbClr val="333333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br>
              <a:rPr lang="en" sz="900">
                <a:solidFill>
                  <a:srgbClr val="333333"/>
                </a:solidFill>
                <a:latin typeface="Barlow Medium"/>
                <a:ea typeface="Barlow Medium"/>
                <a:cs typeface="Barlow Medium"/>
                <a:sym typeface="Barlow Medium"/>
              </a:rPr>
            </a:br>
            <a:endParaRPr sz="600">
              <a:solidFill>
                <a:srgbClr val="333333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3198125" y="2480988"/>
            <a:ext cx="539100" cy="3027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3163475" y="2821513"/>
            <a:ext cx="2037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 sz="900">
                <a:solidFill>
                  <a:srgbClr val="333333"/>
                </a:solidFill>
                <a:latin typeface="Barlow Medium"/>
                <a:ea typeface="Barlow Medium"/>
                <a:cs typeface="Barlow Medium"/>
                <a:sym typeface="Barlow Medium"/>
              </a:rPr>
              <a:t>$4.9M from  the General Assembly  for planning &amp;  site preparation for  classroom building and other    airport improvements.</a:t>
            </a:r>
            <a:endParaRPr sz="900">
              <a:solidFill>
                <a:srgbClr val="333333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-29550" y="4916850"/>
            <a:ext cx="9203100" cy="24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399800" y="463477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HISTORY OF THE EKU FLIGHT PROGRAM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00" y="4970850"/>
            <a:ext cx="346673" cy="1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3163475" y="2454050"/>
            <a:ext cx="66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3139475" y="1807775"/>
            <a:ext cx="20376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333333"/>
                </a:solidFill>
                <a:latin typeface="Barlow Medium"/>
                <a:ea typeface="Barlow Medium"/>
                <a:cs typeface="Barlow Medium"/>
                <a:sym typeface="Barlow Medium"/>
              </a:rPr>
              <a:t>Purchased  25 fixed-wing aircraft       for the  EKU fleet with assistance from state appropriations. </a:t>
            </a:r>
            <a:endParaRPr sz="90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3198125" y="1493950"/>
            <a:ext cx="539100" cy="3027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3163475" y="1452813"/>
            <a:ext cx="60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3198125" y="3622513"/>
            <a:ext cx="539100" cy="3027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 txBox="1"/>
          <p:nvPr/>
        </p:nvSpPr>
        <p:spPr>
          <a:xfrm>
            <a:off x="3085025" y="3940738"/>
            <a:ext cx="20694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 sz="9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KY’s only four-year, university-based flight program - enrollment more than doubled between 2018-2023. </a:t>
            </a:r>
            <a:r>
              <a:rPr lang="en" sz="900" b="1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Record enrollment of 425 students  drives the need  for facility improvements.</a:t>
            </a:r>
            <a:endParaRPr sz="900">
              <a:solidFill>
                <a:srgbClr val="333333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219575" y="487952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HISTORY OF THE PROGRAM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3139775" y="3585513"/>
            <a:ext cx="7167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2023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/>
        </p:nvSpPr>
        <p:spPr>
          <a:xfrm>
            <a:off x="771520" y="414750"/>
            <a:ext cx="1873800" cy="4698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5"/>
          <p:cNvSpPr txBox="1"/>
          <p:nvPr/>
        </p:nvSpPr>
        <p:spPr>
          <a:xfrm>
            <a:off x="856906" y="120289"/>
            <a:ext cx="1798369" cy="105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2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ENROLLMENT</a:t>
            </a:r>
            <a:endParaRPr sz="1600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-29550" y="4916850"/>
            <a:ext cx="9203100" cy="24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219575" y="487952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ENROLLMENT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00" y="4970850"/>
            <a:ext cx="346673" cy="1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675" y="1078725"/>
            <a:ext cx="7820016" cy="36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/>
        </p:nvSpPr>
        <p:spPr>
          <a:xfrm>
            <a:off x="2375250" y="1559275"/>
            <a:ext cx="3981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Aviation Students (1992-2023)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/>
        </p:nvSpPr>
        <p:spPr>
          <a:xfrm>
            <a:off x="197100" y="1648325"/>
            <a:ext cx="8749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Char char="●"/>
            </a:pPr>
            <a:r>
              <a:rPr lang="en" sz="1600">
                <a:latin typeface="Barlow Medium"/>
                <a:ea typeface="Barlow Medium"/>
                <a:cs typeface="Barlow Medium"/>
                <a:sym typeface="Barlow Medium"/>
              </a:rPr>
              <a:t>Kentucky’s only four-year, university-based flight program </a:t>
            </a: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Most affordable among competitors: EKU $56K vs. OSU $95K, MTSU $75K, Auburn $95K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Char char="●"/>
            </a:pPr>
            <a:r>
              <a:rPr lang="en" sz="1600">
                <a:latin typeface="Barlow Medium"/>
                <a:ea typeface="Barlow Medium"/>
                <a:cs typeface="Barlow Medium"/>
                <a:sym typeface="Barlow Medium"/>
              </a:rPr>
              <a:t>99% hire rate for EKU Professional Flight and Aerospace Management grads</a:t>
            </a: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Char char="●"/>
            </a:pPr>
            <a:r>
              <a:rPr lang="en" sz="1600">
                <a:latin typeface="Barlow Medium"/>
                <a:ea typeface="Barlow Medium"/>
                <a:cs typeface="Barlow Medium"/>
                <a:sym typeface="Barlow Medium"/>
              </a:rPr>
              <a:t>31 planes (25 EKU owned, 6 leased)</a:t>
            </a: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Char char="●"/>
            </a:pPr>
            <a:r>
              <a:rPr lang="en" sz="1600">
                <a:latin typeface="Barlow Medium"/>
                <a:ea typeface="Barlow Medium"/>
                <a:cs typeface="Barlow Medium"/>
                <a:sym typeface="Barlow Medium"/>
              </a:rPr>
              <a:t>Central KY Regional Airport (Madison County) is third busiest in KY - behind Louisville &amp; CVG</a:t>
            </a: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Char char="●"/>
            </a:pPr>
            <a:r>
              <a:rPr lang="en" sz="1600">
                <a:latin typeface="Barlow Medium"/>
                <a:ea typeface="Barlow Medium"/>
                <a:cs typeface="Barlow Medium"/>
                <a:sym typeface="Barlow Medium"/>
              </a:rPr>
              <a:t>Student Flight Hours per year increased from 3,500 in 2013 to 14,300 in 2022</a:t>
            </a: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Char char="●"/>
            </a:pPr>
            <a:r>
              <a:rPr lang="en" sz="1600">
                <a:latin typeface="Barlow Medium"/>
                <a:ea typeface="Barlow Medium"/>
                <a:cs typeface="Barlow Medium"/>
                <a:sym typeface="Barlow Medium"/>
              </a:rPr>
              <a:t>Students from 25 different states – could recruit more students with adequate classroom space</a:t>
            </a: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244475" algn="l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Char char="●"/>
            </a:pPr>
            <a:r>
              <a:rPr lang="en" sz="1600">
                <a:latin typeface="Barlow Medium"/>
                <a:ea typeface="Barlow Medium"/>
                <a:cs typeface="Barlow Medium"/>
                <a:sym typeface="Barlow Medium"/>
              </a:rPr>
              <a:t>Highly qualified aviation instructors, with 100% student success focus</a:t>
            </a: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431850" y="217725"/>
            <a:ext cx="8280300" cy="126270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-29550" y="4916850"/>
            <a:ext cx="9203100" cy="24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219575" y="487952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EKU’S DIFFERENTIATORS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00" y="4970850"/>
            <a:ext cx="346673" cy="1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697375" y="410675"/>
            <a:ext cx="7815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EKU’S DIFFERENTIATORS</a:t>
            </a:r>
            <a:endParaRPr sz="4300" b="1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/>
          <p:nvPr/>
        </p:nvSpPr>
        <p:spPr>
          <a:xfrm>
            <a:off x="422050" y="269358"/>
            <a:ext cx="2821500" cy="737567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422050" y="79209"/>
            <a:ext cx="3029987" cy="11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The Competition</a:t>
            </a:r>
            <a:endParaRPr sz="33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-29550" y="4916850"/>
            <a:ext cx="9203100" cy="24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219575" y="487952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DO WE STACK UP AGAINST OUR COMPETITOR UNIVERSITIES?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00" y="4970850"/>
            <a:ext cx="346673" cy="1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525" y="1244113"/>
            <a:ext cx="4874701" cy="2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6650" y="1080225"/>
            <a:ext cx="4706898" cy="306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>
            <a:off x="1730850" y="763475"/>
            <a:ext cx="3133500" cy="501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104900" y="2214750"/>
            <a:ext cx="4173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6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-131400" y="1279175"/>
            <a:ext cx="3133500" cy="3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Current training space doesn’t reflect the quality and professionalism  of our program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Current facilities give a negative first impression when recruiting students and their parents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Our students need a flight experience that reflects what they will see in the workforce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Compliance with FAA regulations - need private briefing spaces</a:t>
            </a: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150" y="4916850"/>
            <a:ext cx="9144000" cy="24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219575" y="487952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WHY DO WE NEED FACILITY UPGRADES? 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00" y="4970850"/>
            <a:ext cx="346673" cy="1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4">
            <a:alphaModFix/>
          </a:blip>
          <a:srcRect l="21859" r="2239"/>
          <a:stretch/>
        </p:blipFill>
        <p:spPr>
          <a:xfrm>
            <a:off x="3368012" y="0"/>
            <a:ext cx="5775990" cy="491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/>
          <p:nvPr/>
        </p:nvSpPr>
        <p:spPr>
          <a:xfrm>
            <a:off x="104900" y="154025"/>
            <a:ext cx="2554800" cy="10065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104850" y="205100"/>
            <a:ext cx="25548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6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WHY DO WE NEED Facility upgrades? </a:t>
            </a:r>
            <a:endParaRPr sz="3000" b="1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2350" y="2495550"/>
            <a:ext cx="3223850" cy="24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/>
          <p:nvPr/>
        </p:nvSpPr>
        <p:spPr>
          <a:xfrm>
            <a:off x="-29550" y="4916850"/>
            <a:ext cx="9203100" cy="24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219575" y="487952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FACILITY IMPROVEMENT PLANS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700" y="4970850"/>
            <a:ext cx="346673" cy="1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 rot="10800000" flipH="1">
            <a:off x="464600" y="595816"/>
            <a:ext cx="4626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94925" y="940200"/>
            <a:ext cx="51543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●"/>
            </a:pPr>
            <a:r>
              <a:rPr lang="en" sz="18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Current flight training space utilizes a decommissioned FEMA double wide trailer (cost $35,000) and a KY Air National Guard triple wide trailer (cost $130,000)</a:t>
            </a:r>
            <a:endParaRPr sz="18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" sz="1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THANK YOU – Step 1 </a:t>
            </a:r>
            <a:endParaRPr sz="18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○"/>
            </a:pPr>
            <a:r>
              <a:rPr lang="en" sz="18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HB 192 provided a big leap forward for the EKU Flight Program in 2021</a:t>
            </a:r>
            <a:endParaRPr sz="18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■"/>
            </a:pPr>
            <a:r>
              <a:rPr lang="en" sz="18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$3.2 Million-Pilot Equipment (Aircraft)</a:t>
            </a:r>
            <a:endParaRPr sz="18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 Medium"/>
              <a:buChar char="■"/>
            </a:pPr>
            <a:r>
              <a:rPr lang="en" sz="18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$4.9 Million-Architectural Planning and Site Preparation (Budget)</a:t>
            </a:r>
            <a:endParaRPr sz="120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43" name="Google Shape;143;p19"/>
          <p:cNvSpPr/>
          <p:nvPr/>
        </p:nvSpPr>
        <p:spPr>
          <a:xfrm>
            <a:off x="94925" y="144875"/>
            <a:ext cx="4972200" cy="767422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 txBox="1"/>
          <p:nvPr/>
        </p:nvSpPr>
        <p:spPr>
          <a:xfrm>
            <a:off x="118875" y="29525"/>
            <a:ext cx="4972200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8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FACILITY IMPROVEMENT PLANS</a:t>
            </a:r>
            <a:endParaRPr sz="38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350" y="0"/>
            <a:ext cx="3223849" cy="242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/>
          <p:nvPr/>
        </p:nvSpPr>
        <p:spPr>
          <a:xfrm>
            <a:off x="-29550" y="4916850"/>
            <a:ext cx="9203100" cy="246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219575" y="4879525"/>
            <a:ext cx="4871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EASTERN KENTUCKY UNIVERSITY: </a:t>
            </a: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FACILITY IMPROVEMENT PLANS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700" y="4970850"/>
            <a:ext cx="346673" cy="1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 rot="10800000" flipH="1">
            <a:off x="464600" y="595816"/>
            <a:ext cx="4626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-155250" y="1013350"/>
            <a:ext cx="4773000" cy="317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41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Medium"/>
              <a:buChar char="●"/>
            </a:pPr>
            <a:r>
              <a:rPr lang="en" sz="20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Step 2</a:t>
            </a:r>
            <a:r>
              <a:rPr lang="en" sz="2000" dirty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- 2024 EKU Request $25M- New Classroom/Training Building and Support Facilities</a:t>
            </a:r>
            <a:endParaRPr sz="2000" dirty="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n" sz="2000" dirty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Flight Education Building </a:t>
            </a:r>
            <a:endParaRPr sz="2000" dirty="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n" sz="2000" dirty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Maintenance and Aircraft Storage Hangars </a:t>
            </a:r>
            <a:endParaRPr sz="2000" dirty="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n" sz="2000" dirty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Flight simulators, classroom desks, chairs, etc.</a:t>
            </a:r>
            <a:endParaRPr sz="2000" dirty="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94925" y="144875"/>
            <a:ext cx="4401600" cy="859600"/>
          </a:xfrm>
          <a:prstGeom prst="rect">
            <a:avLst/>
          </a:prstGeom>
          <a:solidFill>
            <a:srgbClr val="861F4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 txBox="1"/>
          <p:nvPr/>
        </p:nvSpPr>
        <p:spPr>
          <a:xfrm>
            <a:off x="94925" y="29525"/>
            <a:ext cx="44016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FACILITY IMPROVEMENT PLANS</a:t>
            </a:r>
            <a:endParaRPr sz="3600" b="1" dirty="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450" y="144875"/>
            <a:ext cx="4267249" cy="46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2450" y="-108925"/>
            <a:ext cx="9528922" cy="53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2474263" y="2290525"/>
            <a:ext cx="4195500" cy="72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07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Questions?</a:t>
            </a:r>
            <a:endParaRPr sz="507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9288" y="4270825"/>
            <a:ext cx="1185425" cy="37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On-screen Show (16:9)</PresentationFormat>
  <Paragraphs>54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Roboto</vt:lpstr>
      <vt:lpstr>Montserrat ExtraBold</vt:lpstr>
      <vt:lpstr>Arial</vt:lpstr>
      <vt:lpstr>Bebas Neue</vt:lpstr>
      <vt:lpstr>Wingdings</vt:lpstr>
      <vt:lpstr>Barlow Medium</vt:lpstr>
      <vt:lpstr>Montserrat Medium</vt:lpstr>
      <vt:lpstr>Barlow</vt:lpstr>
      <vt:lpstr>Montserrat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Scarborough, Amy</dc:creator>
  <cp:lastModifiedBy>Scarborough, Amy</cp:lastModifiedBy>
  <cp:revision>1</cp:revision>
  <dcterms:modified xsi:type="dcterms:W3CDTF">2023-07-23T13:34:24Z</dcterms:modified>
</cp:coreProperties>
</file>