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9" r:id="rId5"/>
    <p:sldId id="270" r:id="rId6"/>
    <p:sldId id="277" r:id="rId7"/>
    <p:sldId id="27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BF26046-B9F8-444F-8C13-1CD4CBF73AB7}" v="2" dt="2023-07-28T11:43:07.5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bastian, Terry L (KYTC)" userId="028c9eae-1e53-4833-8b9e-8d52ca48e608" providerId="ADAL" clId="{9BF26046-B9F8-444F-8C13-1CD4CBF73AB7}"/>
    <pc:docChg chg="undo custSel addSld delSld modSld">
      <pc:chgData name="Sebastian, Terry L (KYTC)" userId="028c9eae-1e53-4833-8b9e-8d52ca48e608" providerId="ADAL" clId="{9BF26046-B9F8-444F-8C13-1CD4CBF73AB7}" dt="2023-07-28T11:43:22.573" v="287" actId="113"/>
      <pc:docMkLst>
        <pc:docMk/>
      </pc:docMkLst>
      <pc:sldChg chg="modSp mod">
        <pc:chgData name="Sebastian, Terry L (KYTC)" userId="028c9eae-1e53-4833-8b9e-8d52ca48e608" providerId="ADAL" clId="{9BF26046-B9F8-444F-8C13-1CD4CBF73AB7}" dt="2023-07-28T11:38:26.883" v="99" actId="20577"/>
        <pc:sldMkLst>
          <pc:docMk/>
          <pc:sldMk cId="4240271041" sldId="270"/>
        </pc:sldMkLst>
        <pc:spChg chg="mod">
          <ac:chgData name="Sebastian, Terry L (KYTC)" userId="028c9eae-1e53-4833-8b9e-8d52ca48e608" providerId="ADAL" clId="{9BF26046-B9F8-444F-8C13-1CD4CBF73AB7}" dt="2023-07-28T11:38:26.883" v="99" actId="20577"/>
          <ac:spMkLst>
            <pc:docMk/>
            <pc:sldMk cId="4240271041" sldId="270"/>
            <ac:spMk id="2" creationId="{00000000-0000-0000-0000-000000000000}"/>
          </ac:spMkLst>
        </pc:spChg>
      </pc:sldChg>
      <pc:sldChg chg="del">
        <pc:chgData name="Sebastian, Terry L (KYTC)" userId="028c9eae-1e53-4833-8b9e-8d52ca48e608" providerId="ADAL" clId="{9BF26046-B9F8-444F-8C13-1CD4CBF73AB7}" dt="2023-07-28T11:38:40.886" v="101" actId="2696"/>
        <pc:sldMkLst>
          <pc:docMk/>
          <pc:sldMk cId="3106658352" sldId="271"/>
        </pc:sldMkLst>
      </pc:sldChg>
      <pc:sldChg chg="del">
        <pc:chgData name="Sebastian, Terry L (KYTC)" userId="028c9eae-1e53-4833-8b9e-8d52ca48e608" providerId="ADAL" clId="{9BF26046-B9F8-444F-8C13-1CD4CBF73AB7}" dt="2023-07-28T11:38:38.327" v="100" actId="2696"/>
        <pc:sldMkLst>
          <pc:docMk/>
          <pc:sldMk cId="69684710" sldId="272"/>
        </pc:sldMkLst>
      </pc:sldChg>
      <pc:sldChg chg="modSp mod">
        <pc:chgData name="Sebastian, Terry L (KYTC)" userId="028c9eae-1e53-4833-8b9e-8d52ca48e608" providerId="ADAL" clId="{9BF26046-B9F8-444F-8C13-1CD4CBF73AB7}" dt="2023-07-28T11:43:22.573" v="287" actId="113"/>
        <pc:sldMkLst>
          <pc:docMk/>
          <pc:sldMk cId="937322528" sldId="276"/>
        </pc:sldMkLst>
        <pc:spChg chg="mod">
          <ac:chgData name="Sebastian, Terry L (KYTC)" userId="028c9eae-1e53-4833-8b9e-8d52ca48e608" providerId="ADAL" clId="{9BF26046-B9F8-444F-8C13-1CD4CBF73AB7}" dt="2023-07-28T11:43:22.573" v="287" actId="113"/>
          <ac:spMkLst>
            <pc:docMk/>
            <pc:sldMk cId="937322528" sldId="276"/>
            <ac:spMk id="3" creationId="{00000000-0000-0000-0000-000000000000}"/>
          </ac:spMkLst>
        </pc:spChg>
      </pc:sldChg>
      <pc:sldChg chg="modSp add mod">
        <pc:chgData name="Sebastian, Terry L (KYTC)" userId="028c9eae-1e53-4833-8b9e-8d52ca48e608" providerId="ADAL" clId="{9BF26046-B9F8-444F-8C13-1CD4CBF73AB7}" dt="2023-07-28T11:42:05.344" v="278" actId="12"/>
        <pc:sldMkLst>
          <pc:docMk/>
          <pc:sldMk cId="601918149" sldId="277"/>
        </pc:sldMkLst>
        <pc:spChg chg="mod">
          <ac:chgData name="Sebastian, Terry L (KYTC)" userId="028c9eae-1e53-4833-8b9e-8d52ca48e608" providerId="ADAL" clId="{9BF26046-B9F8-444F-8C13-1CD4CBF73AB7}" dt="2023-07-28T11:42:05.344" v="278" actId="12"/>
          <ac:spMkLst>
            <pc:docMk/>
            <pc:sldMk cId="601918149" sldId="277"/>
            <ac:spMk id="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086224" y="1447481"/>
            <a:ext cx="7191375" cy="1042987"/>
          </a:xfrm>
        </p:spPr>
        <p:txBody>
          <a:bodyPr tIns="0" anchor="t">
            <a:normAutofit/>
          </a:bodyPr>
          <a:lstStyle>
            <a:lvl1pPr algn="l">
              <a:defRPr sz="5400" b="1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TITLE SLIDE: NAME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092575" y="2490468"/>
            <a:ext cx="7185025" cy="2043432"/>
          </a:xfrm>
        </p:spPr>
        <p:txBody>
          <a:bodyPr anchor="b"/>
          <a:lstStyle>
            <a:lvl1pPr marL="0" indent="0">
              <a:buNone/>
              <a:defRPr sz="24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Speaker information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3667125" y="1604961"/>
            <a:ext cx="85725" cy="28273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00" y="2247313"/>
            <a:ext cx="2465097" cy="1398942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1" y="6362700"/>
            <a:ext cx="12192000" cy="495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26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ssion Statem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667126" y="1004341"/>
            <a:ext cx="107706" cy="44418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00" y="2247313"/>
            <a:ext cx="2465097" cy="1398942"/>
          </a:xfrm>
          <a:prstGeom prst="rect">
            <a:avLst/>
          </a:prstGeom>
        </p:spPr>
      </p:pic>
      <p:sp>
        <p:nvSpPr>
          <p:cNvPr id="13" name="Rectangle 12"/>
          <p:cNvSpPr/>
          <p:nvPr userDrawn="1"/>
        </p:nvSpPr>
        <p:spPr>
          <a:xfrm>
            <a:off x="1" y="6362700"/>
            <a:ext cx="12192000" cy="495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134779" y="1004341"/>
            <a:ext cx="6729533" cy="4598790"/>
          </a:xfrm>
        </p:spPr>
        <p:txBody>
          <a:bodyPr>
            <a:noAutofit/>
          </a:bodyPr>
          <a:lstStyle>
            <a:lvl1pPr marL="0" indent="0">
              <a:buNone/>
              <a:defRPr sz="18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2400"/>
              <a:t>Content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632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ntered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128336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1283368"/>
            <a:ext cx="12192000" cy="157373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33650" y="1716966"/>
            <a:ext cx="73152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24400" y="6356350"/>
            <a:ext cx="2743200" cy="365125"/>
          </a:xfrm>
        </p:spPr>
        <p:txBody>
          <a:bodyPr/>
          <a:lstStyle>
            <a:lvl1pPr algn="ctr">
              <a:defRPr/>
            </a:lvl1pPr>
          </a:lstStyle>
          <a:p>
            <a:fld id="{8C7C9E5F-8B91-4FE5-96C2-A2C328B502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546100" y="6632575"/>
            <a:ext cx="11099800" cy="889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10135897" y="5816600"/>
            <a:ext cx="1752600" cy="10826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9397" y="5942679"/>
            <a:ext cx="1612900" cy="915321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0" y="352926"/>
            <a:ext cx="12192000" cy="108781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62699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Title with tw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546100" y="6632575"/>
            <a:ext cx="11099800" cy="889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84300"/>
          </a:xfrm>
          <a:solidFill>
            <a:schemeClr val="accent2"/>
          </a:solidFill>
        </p:spPr>
        <p:txBody>
          <a:bodyPr lIns="548640" anchor="b" anchorCtr="0"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10135897" y="5816600"/>
            <a:ext cx="1752600" cy="10826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9397" y="5942679"/>
            <a:ext cx="1612900" cy="915321"/>
          </a:xfrm>
          <a:prstGeom prst="rect">
            <a:avLst/>
          </a:prstGeom>
        </p:spPr>
      </p:pic>
      <p:sp>
        <p:nvSpPr>
          <p:cNvPr id="12" name="Rectangle 11"/>
          <p:cNvSpPr/>
          <p:nvPr userDrawn="1"/>
        </p:nvSpPr>
        <p:spPr>
          <a:xfrm>
            <a:off x="-17754" y="1354492"/>
            <a:ext cx="12209753" cy="155888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87221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ntered - 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12192000" cy="128336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 userDrawn="1"/>
        </p:nvSpPr>
        <p:spPr>
          <a:xfrm>
            <a:off x="0" y="1283368"/>
            <a:ext cx="12192000" cy="157373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ontent Placeholder 2"/>
          <p:cNvSpPr>
            <a:spLocks noGrp="1"/>
          </p:cNvSpPr>
          <p:nvPr>
            <p:ph idx="1"/>
          </p:nvPr>
        </p:nvSpPr>
        <p:spPr>
          <a:xfrm>
            <a:off x="2533650" y="1716966"/>
            <a:ext cx="73152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24400" y="6356350"/>
            <a:ext cx="2743200" cy="365125"/>
          </a:xfrm>
        </p:spPr>
        <p:txBody>
          <a:bodyPr/>
          <a:lstStyle>
            <a:lvl1pPr algn="ctr">
              <a:defRPr/>
            </a:lvl1pPr>
          </a:lstStyle>
          <a:p>
            <a:fld id="{8C7C9E5F-8B91-4FE5-96C2-A2C328B502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>
            <a:off x="546100" y="6632575"/>
            <a:ext cx="11099800" cy="889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0" y="352926"/>
            <a:ext cx="12192000" cy="108781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03989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4562475" y="0"/>
            <a:ext cx="76295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875" y="390525"/>
            <a:ext cx="3467101" cy="1114425"/>
          </a:xfrm>
        </p:spPr>
        <p:txBody>
          <a:bodyPr anchor="b"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60758" y="390525"/>
            <a:ext cx="7007392" cy="615315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3876" y="1990726"/>
            <a:ext cx="3467100" cy="3811588"/>
          </a:xfrm>
        </p:spPr>
        <p:txBody>
          <a:bodyPr/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479925" y="1"/>
            <a:ext cx="125414" cy="68580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100000">
                <a:schemeClr val="accent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 userDrawn="1"/>
        </p:nvSpPr>
        <p:spPr>
          <a:xfrm>
            <a:off x="7550150" y="6331506"/>
            <a:ext cx="4479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>
                <a:solidFill>
                  <a:schemeClr val="bg1"/>
                </a:solidFill>
              </a:rPr>
              <a:t>KENTUCKY</a:t>
            </a:r>
            <a:r>
              <a:rPr lang="en-US" b="1" baseline="0">
                <a:solidFill>
                  <a:schemeClr val="bg1"/>
                </a:solidFill>
              </a:rPr>
              <a:t> TRANSPORTATION CABINET</a:t>
            </a:r>
            <a:endParaRPr lang="en-US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0814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9931399" y="0"/>
            <a:ext cx="2120900" cy="6189663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8723312" cy="1325563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4227511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4227511" cy="368458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32400" y="1681163"/>
            <a:ext cx="4330700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32400" y="2505075"/>
            <a:ext cx="4330700" cy="368458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066BC-843C-419F-9977-D35BD11A7620}" type="datetimeFigureOut">
              <a:rPr lang="en-US" smtClean="0"/>
              <a:t>7/28/2023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C9E5F-8B91-4FE5-96C2-A2C328B5021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9931399" y="1"/>
            <a:ext cx="2120900" cy="16906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idx="13"/>
          </p:nvPr>
        </p:nvSpPr>
        <p:spPr>
          <a:xfrm>
            <a:off x="9931399" y="1690688"/>
            <a:ext cx="2120900" cy="5176836"/>
          </a:xfrm>
          <a:solidFill>
            <a:schemeClr val="accent2"/>
          </a:solidFill>
        </p:spPr>
        <p:txBody>
          <a:bodyPr anchor="ctr"/>
          <a:lstStyle>
            <a:lvl1pPr marL="0" indent="0" algn="ctr">
              <a:buNone/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5" name="Rectangle 14"/>
          <p:cNvSpPr/>
          <p:nvPr userDrawn="1"/>
        </p:nvSpPr>
        <p:spPr>
          <a:xfrm>
            <a:off x="101600" y="1604168"/>
            <a:ext cx="11825802" cy="86519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 userDrawn="1"/>
        </p:nvSpPr>
        <p:spPr>
          <a:xfrm>
            <a:off x="10135897" y="5816600"/>
            <a:ext cx="1752600" cy="10826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5897" y="365125"/>
            <a:ext cx="1850456" cy="1050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471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3860596" y="2323306"/>
            <a:ext cx="5826035" cy="2899623"/>
          </a:xfrm>
        </p:spPr>
        <p:txBody>
          <a:bodyPr>
            <a:normAutofit/>
          </a:bodyPr>
          <a:lstStyle>
            <a:lvl1pPr marL="0" indent="0" algn="l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Information</a:t>
            </a:r>
          </a:p>
          <a:p>
            <a:pPr lvl="0"/>
            <a:endParaRPr lang="en-US"/>
          </a:p>
          <a:p>
            <a:pPr lvl="0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270" y="3371680"/>
            <a:ext cx="380063" cy="380063"/>
          </a:xfrm>
          <a:prstGeom prst="rect">
            <a:avLst/>
          </a:prstGeom>
        </p:spPr>
      </p:pic>
      <p:sp>
        <p:nvSpPr>
          <p:cNvPr id="2" name="Rectangle 1"/>
          <p:cNvSpPr/>
          <p:nvPr userDrawn="1"/>
        </p:nvSpPr>
        <p:spPr>
          <a:xfrm>
            <a:off x="1089708" y="2840199"/>
            <a:ext cx="131036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800">
                <a:latin typeface="Arial" panose="020B0604020202020204" pitchFamily="34" charset="0"/>
                <a:cs typeface="Arial" panose="020B0604020202020204" pitchFamily="34" charset="0"/>
              </a:rPr>
              <a:t>KYTC</a:t>
            </a:r>
          </a:p>
        </p:txBody>
      </p:sp>
      <p:sp>
        <p:nvSpPr>
          <p:cNvPr id="10" name="Rectangle 9"/>
          <p:cNvSpPr/>
          <p:nvPr userDrawn="1"/>
        </p:nvSpPr>
        <p:spPr>
          <a:xfrm flipH="1">
            <a:off x="3525396" y="1257300"/>
            <a:ext cx="96390" cy="396562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280" y="1257300"/>
            <a:ext cx="2465097" cy="1398942"/>
          </a:xfrm>
          <a:prstGeom prst="rect">
            <a:avLst/>
          </a:prstGeom>
        </p:spPr>
      </p:pic>
      <p:sp>
        <p:nvSpPr>
          <p:cNvPr id="3" name="Rectangle 2"/>
          <p:cNvSpPr/>
          <p:nvPr userDrawn="1"/>
        </p:nvSpPr>
        <p:spPr>
          <a:xfrm>
            <a:off x="522789" y="4853595"/>
            <a:ext cx="2593559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100"/>
              <a:t>transportation.ky.gov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1" y="6362700"/>
            <a:ext cx="12192000" cy="495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3854870" y="1257300"/>
            <a:ext cx="7191375" cy="1042987"/>
          </a:xfrm>
        </p:spPr>
        <p:txBody>
          <a:bodyPr tIns="0" anchor="t">
            <a:noAutofit/>
          </a:bodyPr>
          <a:lstStyle>
            <a:lvl1pPr algn="l">
              <a:defRPr sz="4400" b="1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QUESTIONS?</a:t>
            </a:r>
          </a:p>
        </p:txBody>
      </p:sp>
      <p:sp>
        <p:nvSpPr>
          <p:cNvPr id="14" name="Rectangle 13"/>
          <p:cNvSpPr/>
          <p:nvPr userDrawn="1"/>
        </p:nvSpPr>
        <p:spPr>
          <a:xfrm>
            <a:off x="1089708" y="3350046"/>
            <a:ext cx="14264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800">
                <a:latin typeface="Arial" panose="020B0604020202020204" pitchFamily="34" charset="0"/>
                <a:cs typeface="Arial" panose="020B0604020202020204" pitchFamily="34" charset="0"/>
              </a:rPr>
              <a:t>@kytc120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1089708" y="3859893"/>
            <a:ext cx="19575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@</a:t>
            </a:r>
            <a:r>
              <a:rPr lang="en-US" sz="1800" kern="120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KYtransportation</a:t>
            </a:r>
            <a:endParaRPr lang="en-US"/>
          </a:p>
        </p:txBody>
      </p:sp>
      <p:sp>
        <p:nvSpPr>
          <p:cNvPr id="16" name="TextBox 15"/>
          <p:cNvSpPr txBox="1"/>
          <p:nvPr userDrawn="1"/>
        </p:nvSpPr>
        <p:spPr>
          <a:xfrm>
            <a:off x="1089708" y="4342163"/>
            <a:ext cx="19575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@</a:t>
            </a:r>
            <a:r>
              <a:rPr lang="en-US" sz="1800" kern="120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KYtransportation</a:t>
            </a:r>
            <a:endParaRPr lang="en-US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493" y="4375341"/>
            <a:ext cx="375616" cy="26352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727" y="2873887"/>
            <a:ext cx="375148" cy="37514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935" y="3857035"/>
            <a:ext cx="368733" cy="368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6913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066BC-843C-419F-9977-D35BD11A7620}" type="datetimeFigureOut">
              <a:rPr lang="en-US" smtClean="0"/>
              <a:t>7/28/2023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C9E5F-8B91-4FE5-96C2-A2C328B50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513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4" r:id="rId4"/>
    <p:sldLayoutId id="2147483652" r:id="rId5"/>
    <p:sldLayoutId id="2147483657" r:id="rId6"/>
    <p:sldLayoutId id="2147483653" r:id="rId7"/>
    <p:sldLayoutId id="2147483655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Terry.Sebastian@ky.gov" TargetMode="External"/><Relationship Id="rId2" Type="http://schemas.openxmlformats.org/officeDocument/2006/relationships/hyperlink" Target="mailto:SarahM.Jackson@ky.gov" TargetMode="Externa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86223" y="926621"/>
            <a:ext cx="8105777" cy="1351645"/>
          </a:xfrm>
        </p:spPr>
        <p:txBody>
          <a:bodyPr>
            <a:normAutofit fontScale="90000"/>
          </a:bodyPr>
          <a:lstStyle/>
          <a:p>
            <a:r>
              <a:rPr lang="en-US" dirty="0"/>
              <a:t>Driver License Regional Office System Update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92575" y="2835029"/>
            <a:ext cx="7185025" cy="2824722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latin typeface="Arial"/>
                <a:cs typeface="Arial"/>
              </a:rPr>
              <a:t>Interim Joint Committee on Transportation</a:t>
            </a:r>
          </a:p>
          <a:p>
            <a:endParaRPr lang="en-US" dirty="0"/>
          </a:p>
          <a:p>
            <a:r>
              <a:rPr lang="en-US" dirty="0">
                <a:latin typeface="Arial"/>
                <a:cs typeface="Arial"/>
              </a:rPr>
              <a:t>Presentation by:</a:t>
            </a:r>
          </a:p>
          <a:p>
            <a:r>
              <a:rPr lang="en-US" dirty="0">
                <a:latin typeface="Arial"/>
                <a:cs typeface="Arial"/>
              </a:rPr>
              <a:t>REAL ID Project Manager Sarah Jackson</a:t>
            </a:r>
          </a:p>
          <a:p>
            <a:r>
              <a:rPr lang="en-US" dirty="0"/>
              <a:t>Popup Program Manager Terry Sebastian </a:t>
            </a:r>
          </a:p>
          <a:p>
            <a:endParaRPr lang="en-US" dirty="0"/>
          </a:p>
          <a:p>
            <a:r>
              <a:rPr lang="en-US" dirty="0">
                <a:latin typeface="Arial"/>
                <a:cs typeface="Arial"/>
              </a:rPr>
              <a:t>Room 149 Capitol Annex, Frankfort, Kentucky | Aug.1, 2023</a:t>
            </a:r>
          </a:p>
        </p:txBody>
      </p:sp>
    </p:spTree>
    <p:extLst>
      <p:ext uri="{BB962C8B-B14F-4D97-AF65-F5344CB8AC3E}">
        <p14:creationId xmlns:p14="http://schemas.microsoft.com/office/powerpoint/2010/main" val="1511550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4134779" y="253217"/>
            <a:ext cx="7732672" cy="558487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800" b="1" u="sng" dirty="0"/>
              <a:t>Ongoing Customer Service Initiatives</a:t>
            </a:r>
          </a:p>
          <a:p>
            <a:endParaRPr lang="en-US" sz="2400" b="1" dirty="0"/>
          </a:p>
          <a:p>
            <a:pPr marL="285750" marR="0" indent="-285750" algn="l">
              <a:lnSpc>
                <a:spcPct val="125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400" b="1" kern="1400" dirty="0">
                <a:ln>
                  <a:noFill/>
                </a:ln>
                <a:solidFill>
                  <a:srgbClr val="000000"/>
                </a:solidFill>
                <a:effectLst/>
              </a:rPr>
              <a:t>Additional cash stations</a:t>
            </a:r>
            <a:endParaRPr lang="en-US" sz="2400" kern="1400" dirty="0">
              <a:ln>
                <a:noFill/>
              </a:ln>
              <a:solidFill>
                <a:srgbClr val="4D4D4D"/>
              </a:solidFill>
              <a:effectLst/>
            </a:endParaRPr>
          </a:p>
          <a:p>
            <a:pPr marL="285750" marR="0" indent="-285750" algn="l">
              <a:lnSpc>
                <a:spcPct val="125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400" b="1" kern="1400" dirty="0">
                <a:ln>
                  <a:noFill/>
                </a:ln>
                <a:solidFill>
                  <a:srgbClr val="000000"/>
                </a:solidFill>
                <a:effectLst/>
              </a:rPr>
              <a:t>Customer-friendly kiosks</a:t>
            </a:r>
            <a:endParaRPr lang="en-US" sz="2400" kern="1400" dirty="0">
              <a:ln>
                <a:noFill/>
              </a:ln>
              <a:solidFill>
                <a:srgbClr val="4D4D4D"/>
              </a:solidFill>
              <a:effectLst/>
            </a:endParaRPr>
          </a:p>
          <a:p>
            <a:pPr marL="285750" marR="0" indent="-285750" algn="l">
              <a:lnSpc>
                <a:spcPct val="125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400" b="1" kern="1400" dirty="0">
                <a:ln>
                  <a:noFill/>
                </a:ln>
                <a:solidFill>
                  <a:srgbClr val="000000"/>
                </a:solidFill>
                <a:effectLst/>
              </a:rPr>
              <a:t>Statewide Saturday hours</a:t>
            </a:r>
            <a:endParaRPr lang="en-US" sz="2400" kern="1400" dirty="0">
              <a:ln>
                <a:noFill/>
              </a:ln>
              <a:solidFill>
                <a:srgbClr val="4D4D4D"/>
              </a:solidFill>
              <a:effectLst/>
            </a:endParaRPr>
          </a:p>
          <a:p>
            <a:pPr marL="285750" marR="0" indent="-285750" algn="l">
              <a:lnSpc>
                <a:spcPct val="125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400" b="1" kern="1400" dirty="0">
                <a:ln>
                  <a:noFill/>
                </a:ln>
                <a:solidFill>
                  <a:srgbClr val="000000"/>
                </a:solidFill>
                <a:effectLst/>
              </a:rPr>
              <a:t>Customer service feedback</a:t>
            </a:r>
            <a:endParaRPr lang="en-US" sz="2400" kern="1400" dirty="0">
              <a:ln>
                <a:noFill/>
              </a:ln>
              <a:solidFill>
                <a:srgbClr val="4D4D4D"/>
              </a:solidFill>
              <a:effectLst/>
            </a:endParaRPr>
          </a:p>
          <a:p>
            <a:pPr marL="285750" marR="0" indent="-285750" algn="l">
              <a:lnSpc>
                <a:spcPct val="125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400" b="1" kern="1400" dirty="0">
                <a:ln>
                  <a:noFill/>
                </a:ln>
                <a:solidFill>
                  <a:srgbClr val="000000"/>
                </a:solidFill>
                <a:effectLst/>
              </a:rPr>
              <a:t>Increased public outreach</a:t>
            </a:r>
          </a:p>
          <a:p>
            <a:pPr marL="285750" marR="0" indent="-285750" algn="l">
              <a:lnSpc>
                <a:spcPct val="125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400" b="1" kern="1400" dirty="0">
                <a:ln>
                  <a:noFill/>
                </a:ln>
                <a:solidFill>
                  <a:srgbClr val="000000"/>
                </a:solidFill>
                <a:effectLst/>
              </a:rPr>
              <a:t>Dispatched specialized training teams</a:t>
            </a:r>
            <a:endParaRPr lang="en-US" sz="2400" kern="1400" dirty="0">
              <a:ln>
                <a:noFill/>
              </a:ln>
              <a:solidFill>
                <a:srgbClr val="4D4D4D"/>
              </a:solidFill>
              <a:effectLst/>
            </a:endParaRPr>
          </a:p>
          <a:p>
            <a:pPr marL="285750" marR="0" indent="-285750" algn="l">
              <a:lnSpc>
                <a:spcPct val="125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400" b="1" kern="1400" dirty="0">
                <a:ln>
                  <a:noFill/>
                </a:ln>
                <a:solidFill>
                  <a:srgbClr val="000000"/>
                </a:solidFill>
                <a:effectLst/>
              </a:rPr>
              <a:t>Appointment/Walk-in oversight</a:t>
            </a:r>
            <a:endParaRPr lang="en-US" sz="2400" kern="1400" dirty="0">
              <a:ln>
                <a:noFill/>
              </a:ln>
              <a:solidFill>
                <a:srgbClr val="4D4D4D"/>
              </a:solidFill>
              <a:effectLst/>
            </a:endParaRPr>
          </a:p>
          <a:p>
            <a:pPr marL="285750" marR="0" indent="-285750" algn="l">
              <a:lnSpc>
                <a:spcPct val="125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400" b="1" kern="1400" dirty="0">
                <a:ln>
                  <a:noFill/>
                </a:ln>
                <a:solidFill>
                  <a:srgbClr val="000000"/>
                </a:solidFill>
                <a:effectLst/>
              </a:rPr>
              <a:t>Customer credential delivery </a:t>
            </a:r>
            <a:endParaRPr lang="en-US" sz="2400" kern="1400" dirty="0">
              <a:ln>
                <a:noFill/>
              </a:ln>
              <a:solidFill>
                <a:srgbClr val="4D4D4D"/>
              </a:solidFill>
              <a:effectLst/>
            </a:endParaRPr>
          </a:p>
          <a:p>
            <a:pPr marL="285750" marR="0" indent="-285750" algn="l">
              <a:lnSpc>
                <a:spcPct val="125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400" b="1" kern="1400" dirty="0">
                <a:ln>
                  <a:noFill/>
                </a:ln>
                <a:solidFill>
                  <a:srgbClr val="000000"/>
                </a:solidFill>
                <a:effectLst/>
              </a:rPr>
              <a:t>Mail-in renewal expansion</a:t>
            </a:r>
            <a:endParaRPr lang="en-US" sz="2400" kern="1400" dirty="0">
              <a:ln>
                <a:noFill/>
              </a:ln>
              <a:solidFill>
                <a:srgbClr val="4D4D4D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240271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4134779" y="253217"/>
            <a:ext cx="7732672" cy="558487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800" b="1" u="sng" dirty="0"/>
              <a:t>Popup Driver Licensing Update</a:t>
            </a:r>
          </a:p>
          <a:p>
            <a:endParaRPr lang="en-US" sz="2400" b="1" dirty="0"/>
          </a:p>
          <a:p>
            <a:pPr marL="342900" marR="0" indent="-342900" algn="l">
              <a:lnSpc>
                <a:spcPct val="125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4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2022 — 93 counties; 215 visits; 7,000+ credentials issued</a:t>
            </a:r>
            <a:endParaRPr lang="en-US" sz="2400" kern="1400" dirty="0">
              <a:ln>
                <a:noFill/>
              </a:ln>
              <a:solidFill>
                <a:srgbClr val="4D4D4D"/>
              </a:solidFill>
              <a:effectLst/>
              <a:latin typeface="Arial" panose="020B0604020202020204" pitchFamily="34" charset="0"/>
            </a:endParaRPr>
          </a:p>
          <a:p>
            <a:pPr marL="342900" marR="0" indent="-342900" algn="l">
              <a:lnSpc>
                <a:spcPct val="125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4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2023: 8th month, on track</a:t>
            </a:r>
            <a:endParaRPr lang="en-US" sz="2400" kern="1400" dirty="0">
              <a:ln>
                <a:noFill/>
              </a:ln>
              <a:solidFill>
                <a:srgbClr val="4D4D4D"/>
              </a:solidFill>
              <a:effectLst/>
              <a:latin typeface="Arial" panose="020B0604020202020204" pitchFamily="34" charset="0"/>
            </a:endParaRPr>
          </a:p>
          <a:p>
            <a:pPr marL="342900" marR="0" indent="-342900" algn="l">
              <a:lnSpc>
                <a:spcPct val="125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4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14 regional office Popup hubs</a:t>
            </a:r>
            <a:endParaRPr lang="en-US" sz="2400" kern="1400" dirty="0">
              <a:ln>
                <a:noFill/>
              </a:ln>
              <a:solidFill>
                <a:srgbClr val="4D4D4D"/>
              </a:solidFill>
              <a:effectLst/>
              <a:latin typeface="Arial" panose="020B0604020202020204" pitchFamily="34" charset="0"/>
            </a:endParaRPr>
          </a:p>
          <a:p>
            <a:pPr marL="342900" marR="0" indent="-342900" algn="l">
              <a:lnSpc>
                <a:spcPct val="125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4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REAL ID is the “best seller”</a:t>
            </a:r>
            <a:endParaRPr lang="en-US" sz="2400" kern="1400" dirty="0">
              <a:ln>
                <a:noFill/>
              </a:ln>
              <a:solidFill>
                <a:srgbClr val="4D4D4D"/>
              </a:solidFill>
              <a:effectLst/>
              <a:latin typeface="Arial" panose="020B0604020202020204" pitchFamily="34" charset="0"/>
            </a:endParaRPr>
          </a:p>
          <a:p>
            <a:pPr marL="342900" marR="0" indent="-342900" algn="l">
              <a:lnSpc>
                <a:spcPct val="125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4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Servicing a vast population</a:t>
            </a:r>
            <a:endParaRPr lang="en-US" sz="2400" kern="1400" dirty="0">
              <a:ln>
                <a:noFill/>
              </a:ln>
              <a:solidFill>
                <a:srgbClr val="4D4D4D"/>
              </a:solidFill>
              <a:effectLst/>
              <a:latin typeface="Arial" panose="020B0604020202020204" pitchFamily="34" charset="0"/>
            </a:endParaRPr>
          </a:p>
          <a:p>
            <a:pPr marL="342900" marR="0" indent="-342900" algn="l">
              <a:lnSpc>
                <a:spcPct val="125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4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Diverse partnerships</a:t>
            </a:r>
            <a:endParaRPr lang="en-US" sz="2400" kern="1400" dirty="0">
              <a:ln>
                <a:noFill/>
              </a:ln>
              <a:solidFill>
                <a:srgbClr val="4D4D4D"/>
              </a:solidFill>
              <a:effectLst/>
              <a:latin typeface="Arial" panose="020B0604020202020204" pitchFamily="34" charset="0"/>
            </a:endParaRPr>
          </a:p>
          <a:p>
            <a:pPr marL="342900" marR="0" indent="-342900" algn="l">
              <a:lnSpc>
                <a:spcPct val="125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4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2024 Popup schedule online</a:t>
            </a:r>
            <a:endParaRPr lang="en-US" sz="2400" kern="1400" dirty="0">
              <a:ln>
                <a:noFill/>
              </a:ln>
              <a:solidFill>
                <a:srgbClr val="4D4D4D"/>
              </a:solidFill>
              <a:effectLst/>
              <a:latin typeface="Arial" panose="020B0604020202020204" pitchFamily="34" charset="0"/>
            </a:endParaRPr>
          </a:p>
          <a:p>
            <a:pPr marL="0" marR="0" indent="0" algn="l">
              <a:lnSpc>
                <a:spcPct val="12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kern="1400" dirty="0">
                <a:ln>
                  <a:noFill/>
                </a:ln>
                <a:solidFill>
                  <a:srgbClr val="4D4D4D"/>
                </a:solidFill>
                <a:effectLst/>
                <a:latin typeface="Arial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6019181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0596" y="1257300"/>
            <a:ext cx="7204453" cy="8890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3860596" y="2323306"/>
            <a:ext cx="7204453" cy="2899623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1" dirty="0"/>
              <a:t>REAL ID Project Manager: </a:t>
            </a:r>
            <a:r>
              <a:rPr lang="en-US" dirty="0">
                <a:hlinkClick r:id="rId2"/>
              </a:rPr>
              <a:t>SarahM.Jackson@ky.gov</a:t>
            </a: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1" dirty="0"/>
              <a:t>Popup Program Manager: </a:t>
            </a:r>
            <a:r>
              <a:rPr lang="en-US" dirty="0">
                <a:hlinkClick r:id="rId3"/>
              </a:rPr>
              <a:t>Terry.Sebastian@ky.gov</a:t>
            </a:r>
            <a:endParaRPr lang="en-US" dirty="0"/>
          </a:p>
          <a:p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3225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C600"/>
      </a:accent1>
      <a:accent2>
        <a:srgbClr val="003764"/>
      </a:accent2>
      <a:accent3>
        <a:srgbClr val="5EB3E4"/>
      </a:accent3>
      <a:accent4>
        <a:srgbClr val="7F7F7F"/>
      </a:accent4>
      <a:accent5>
        <a:srgbClr val="3A3838"/>
      </a:accent5>
      <a:accent6>
        <a:srgbClr val="D8D9D7"/>
      </a:accent6>
      <a:hlink>
        <a:srgbClr val="2F5496"/>
      </a:hlink>
      <a:folHlink>
        <a:srgbClr val="833C0B"/>
      </a:folHlink>
    </a:clrScheme>
    <a:fontScheme name="KYTC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YTCtemplate-TK-Main" id="{22726168-3B46-40B8-A768-46457C010A69}" vid="{A4A589BF-1008-4871-A046-32F5178A7633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2b6d3238-1fc4-4137-a433-c733dd3cc5f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CD6C082CD25854F9EEFC79E4139F517" ma:contentTypeVersion="13" ma:contentTypeDescription="Create a new document." ma:contentTypeScope="" ma:versionID="0c1eba5d1216009849e2bb54e91b3173">
  <xsd:schema xmlns:xsd="http://www.w3.org/2001/XMLSchema" xmlns:xs="http://www.w3.org/2001/XMLSchema" xmlns:p="http://schemas.microsoft.com/office/2006/metadata/properties" xmlns:ns3="2b6d3238-1fc4-4137-a433-c733dd3cc5fc" xmlns:ns4="eff6ecf9-7bd7-4647-a43e-46142059cb2f" targetNamespace="http://schemas.microsoft.com/office/2006/metadata/properties" ma:root="true" ma:fieldsID="d71e11f6ef7e025fbd6e2465e21f969f" ns3:_="" ns4:_="">
    <xsd:import namespace="2b6d3238-1fc4-4137-a433-c733dd3cc5fc"/>
    <xsd:import namespace="eff6ecf9-7bd7-4647-a43e-46142059cb2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_activity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6d3238-1fc4-4137-a433-c733dd3cc5f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f6ecf9-7bd7-4647-a43e-46142059cb2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F426708-9BF1-44E3-979E-82F59981BDC5}">
  <ds:schemaRefs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eff6ecf9-7bd7-4647-a43e-46142059cb2f"/>
    <ds:schemaRef ds:uri="http://www.w3.org/XML/1998/namespace"/>
    <ds:schemaRef ds:uri="http://purl.org/dc/terms/"/>
    <ds:schemaRef ds:uri="2b6d3238-1fc4-4137-a433-c733dd3cc5fc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B90EC3D7-E756-4517-9312-3AEC41EE581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D2E2B2A-FB70-47EB-A529-85306434FC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b6d3238-1fc4-4137-a433-c733dd3cc5fc"/>
    <ds:schemaRef ds:uri="eff6ecf9-7bd7-4647-a43e-46142059cb2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KYTCtemplate-TK-Main</Template>
  <TotalTime>7</TotalTime>
  <Words>141</Words>
  <Application>Microsoft Office PowerPoint</Application>
  <PresentationFormat>Widescreen</PresentationFormat>
  <Paragraphs>33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Driver License Regional Office System Update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Sebastian, Terry L (KYTC)</dc:creator>
  <cp:lastModifiedBy>Sebastian, Terry L (KYTC)</cp:lastModifiedBy>
  <cp:revision>65</cp:revision>
  <dcterms:created xsi:type="dcterms:W3CDTF">2023-05-26T14:18:43Z</dcterms:created>
  <dcterms:modified xsi:type="dcterms:W3CDTF">2023-07-28T11:43:28Z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0x0101002CD6C082CD25854F9EEFC79E4139F517</vt:lpwstr>
  </property>
</Properties>
</file>