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9" r:id="rId5"/>
    <p:sldId id="286" r:id="rId6"/>
    <p:sldId id="283" r:id="rId7"/>
    <p:sldId id="271" r:id="rId8"/>
    <p:sldId id="285" r:id="rId9"/>
    <p:sldId id="284" r:id="rId10"/>
    <p:sldId id="277" r:id="rId11"/>
    <p:sldId id="282" r:id="rId12"/>
    <p:sldId id="276" r:id="rId1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C520AA-D9DD-434A-ACFD-B47209F5D5B9}" v="1" dt="2023-10-11T16:19:24.0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086224" y="1447481"/>
            <a:ext cx="7191375" cy="1042987"/>
          </a:xfrm>
        </p:spPr>
        <p:txBody>
          <a:bodyPr tIns="0" anchor="t">
            <a:normAutofit/>
          </a:bodyPr>
          <a:lstStyle>
            <a:lvl1pPr algn="l">
              <a:defRPr sz="5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SLIDE: NAME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092575" y="2490468"/>
            <a:ext cx="7185025" cy="2043432"/>
          </a:xfrm>
        </p:spPr>
        <p:txBody>
          <a:bodyPr anchor="b"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Speaker information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67125" y="1604961"/>
            <a:ext cx="85725" cy="28273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6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sion Statem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67126" y="1004341"/>
            <a:ext cx="107706" cy="44418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34779" y="1004341"/>
            <a:ext cx="6729533" cy="4598790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 dirty="0"/>
              <a:t>Content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63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69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with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84300"/>
          </a:xfrm>
          <a:solidFill>
            <a:schemeClr val="accent2"/>
          </a:solidFill>
        </p:spPr>
        <p:txBody>
          <a:bodyPr lIns="548640" anchor="b" anchorCtr="0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-17754" y="1354492"/>
            <a:ext cx="12209753" cy="155888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22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98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562475" y="0"/>
            <a:ext cx="76295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390525"/>
            <a:ext cx="3467101" cy="1114425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0758" y="390525"/>
            <a:ext cx="7007392" cy="615315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3876" y="1990726"/>
            <a:ext cx="3467100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479925" y="1"/>
            <a:ext cx="125414" cy="6858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7550150" y="6331506"/>
            <a:ext cx="4479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</a:rPr>
              <a:t>KENTUCKY</a:t>
            </a:r>
            <a:r>
              <a:rPr lang="en-US" b="1" baseline="0" dirty="0">
                <a:solidFill>
                  <a:schemeClr val="bg1"/>
                </a:solidFill>
              </a:rPr>
              <a:t> TRANSPORTATION CABINET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81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9931399" y="0"/>
            <a:ext cx="2120900" cy="618966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8723312" cy="13255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22751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227511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32400" y="1681163"/>
            <a:ext cx="433070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32400" y="2505075"/>
            <a:ext cx="4330700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66BC-843C-419F-9977-D35BD11A7620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9931399" y="1"/>
            <a:ext cx="2120900" cy="169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9931399" y="1690688"/>
            <a:ext cx="2120900" cy="5176836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01600" y="1604168"/>
            <a:ext cx="11825802" cy="86519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5897" y="365125"/>
            <a:ext cx="1850456" cy="105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7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860596" y="2323306"/>
            <a:ext cx="5826035" cy="2899623"/>
          </a:xfrm>
        </p:spPr>
        <p:txBody>
          <a:bodyPr>
            <a:normAutofit/>
          </a:bodyPr>
          <a:lstStyle>
            <a:lvl1pPr marL="0" indent="0" algn="l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Information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70" y="3371680"/>
            <a:ext cx="380063" cy="380063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1089708" y="2840199"/>
            <a:ext cx="13103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KYTC</a:t>
            </a:r>
          </a:p>
        </p:txBody>
      </p:sp>
      <p:sp>
        <p:nvSpPr>
          <p:cNvPr id="10" name="Rectangle 9"/>
          <p:cNvSpPr/>
          <p:nvPr userDrawn="1"/>
        </p:nvSpPr>
        <p:spPr>
          <a:xfrm flipH="1">
            <a:off x="3525396" y="1257300"/>
            <a:ext cx="96390" cy="39656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80" y="1257300"/>
            <a:ext cx="2465097" cy="1398942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522789" y="4853595"/>
            <a:ext cx="259355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100" dirty="0"/>
              <a:t>transportation.ky.gov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54870" y="1257300"/>
            <a:ext cx="7191375" cy="1042987"/>
          </a:xfrm>
        </p:spPr>
        <p:txBody>
          <a:bodyPr tIns="0" anchor="t">
            <a:noAutofit/>
          </a:bodyPr>
          <a:lstStyle>
            <a:lvl1pPr algn="l">
              <a:defRPr sz="4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1089708" y="3350046"/>
            <a:ext cx="14264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@kytc120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089708" y="385989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089708" y="434216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93" y="4375341"/>
            <a:ext cx="375616" cy="2635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727" y="2873887"/>
            <a:ext cx="375148" cy="3751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935" y="3857035"/>
            <a:ext cx="368733" cy="36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913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3950208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/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66BC-843C-419F-9977-D35BD11A7620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841248" y="1825625"/>
            <a:ext cx="5184648" cy="395020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838200" y="1024128"/>
            <a:ext cx="10515600" cy="557784"/>
          </a:xfrm>
        </p:spPr>
        <p:txBody>
          <a:bodyPr>
            <a:noAutofit/>
          </a:bodyPr>
          <a:lstStyle>
            <a:lvl1pPr>
              <a:defRPr sz="4000">
                <a:latin typeface="+mj-lt"/>
              </a:defRPr>
            </a:lvl1pPr>
          </a:lstStyle>
          <a:p>
            <a:r>
              <a:rPr lang="en-US" dirty="0"/>
              <a:t>This is a Section Page slide</a:t>
            </a:r>
          </a:p>
        </p:txBody>
      </p:sp>
    </p:spTree>
    <p:extLst>
      <p:ext uri="{BB962C8B-B14F-4D97-AF65-F5344CB8AC3E}">
        <p14:creationId xmlns:p14="http://schemas.microsoft.com/office/powerpoint/2010/main" val="2594498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066BC-843C-419F-9977-D35BD11A7620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1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4" r:id="rId4"/>
    <p:sldLayoutId id="2147483652" r:id="rId5"/>
    <p:sldLayoutId id="2147483657" r:id="rId6"/>
    <p:sldLayoutId id="2147483653" r:id="rId7"/>
    <p:sldLayoutId id="2147483655" r:id="rId8"/>
    <p:sldLayoutId id="2147483658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KAVIS Program Update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Interim Joint Transportation Committee</a:t>
            </a:r>
          </a:p>
          <a:p>
            <a:r>
              <a:rPr lang="en-US" dirty="0"/>
              <a:t>Presentation by Heather Stout and John Eiler</a:t>
            </a:r>
          </a:p>
          <a:p>
            <a:endParaRPr lang="en-US" dirty="0"/>
          </a:p>
          <a:p>
            <a:r>
              <a:rPr lang="en-US" dirty="0"/>
              <a:t>Frankfort, Kentucky </a:t>
            </a:r>
            <a:r>
              <a:rPr lang="en-US"/>
              <a:t>| October 17, 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550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7A4628-9341-E8DB-A0B4-F2BB419A5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561" y="1716966"/>
            <a:ext cx="10771465" cy="4788108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Kentucky Automated Vehicle Information System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KAVIS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vehicle registration and titling systems modernization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Replaces legacy mainframe system (AVIS) implemented in 1978.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4</a:t>
            </a:r>
            <a:r>
              <a:rPr lang="en-US" sz="18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attempt at modernizing AVIS.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KAVIS is a custom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Microsoft .NET solution developed in-house at KYTC.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AVIS was an extremely complex system.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KAVIS is being developed to produce a consistent experience for the customers and users.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final implementation of KAVIS will replace all AVIS functionality.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325B2CF-714D-BDA5-C5F5-5A904D9BE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6757"/>
            <a:ext cx="12192000" cy="1087815"/>
          </a:xfrm>
        </p:spPr>
        <p:txBody>
          <a:bodyPr/>
          <a:lstStyle/>
          <a:p>
            <a:r>
              <a:rPr lang="en-US" dirty="0"/>
              <a:t>History</a:t>
            </a:r>
          </a:p>
        </p:txBody>
      </p:sp>
    </p:spTree>
    <p:extLst>
      <p:ext uri="{BB962C8B-B14F-4D97-AF65-F5344CB8AC3E}">
        <p14:creationId xmlns:p14="http://schemas.microsoft.com/office/powerpoint/2010/main" val="3764455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EF667F-6568-51E4-00C2-3CFC89291E45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868E20-C5CA-FD7D-E42B-B171004D9D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54"/>
          <a:stretch/>
        </p:blipFill>
        <p:spPr>
          <a:xfrm>
            <a:off x="832952" y="79310"/>
            <a:ext cx="10526096" cy="66993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2023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76757"/>
            <a:ext cx="12192000" cy="1087815"/>
          </a:xfrm>
        </p:spPr>
        <p:txBody>
          <a:bodyPr/>
          <a:lstStyle/>
          <a:p>
            <a:r>
              <a:rPr lang="en-US" dirty="0"/>
              <a:t>Stakeholders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425A0105-6A0B-BDE4-E56A-53872F693A10}"/>
              </a:ext>
            </a:extLst>
          </p:cNvPr>
          <p:cNvSpPr txBox="1">
            <a:spLocks/>
          </p:cNvSpPr>
          <p:nvPr/>
        </p:nvSpPr>
        <p:spPr>
          <a:xfrm>
            <a:off x="595619" y="1761687"/>
            <a:ext cx="4958244" cy="439441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1800" dirty="0"/>
              <a:t>County Clerks </a:t>
            </a:r>
            <a:r>
              <a:rPr lang="en-US" sz="1600" dirty="0"/>
              <a:t>(146+ Offices/1200+ Deputy Clerks)</a:t>
            </a:r>
          </a:p>
          <a:p>
            <a:pPr lvl="1">
              <a:lnSpc>
                <a:spcPct val="100000"/>
              </a:lnSpc>
            </a:pPr>
            <a:r>
              <a:rPr lang="en-US" sz="1800" dirty="0"/>
              <a:t>Public Facing</a:t>
            </a:r>
          </a:p>
          <a:p>
            <a:pPr lvl="1">
              <a:lnSpc>
                <a:spcPct val="100000"/>
              </a:lnSpc>
            </a:pPr>
            <a:r>
              <a:rPr lang="en-US" sz="1800" dirty="0"/>
              <a:t>Initial process of all title and registration related transactions</a:t>
            </a:r>
          </a:p>
          <a:p>
            <a:pPr lvl="1">
              <a:lnSpc>
                <a:spcPct val="100000"/>
              </a:lnSpc>
            </a:pPr>
            <a:r>
              <a:rPr lang="en-US" sz="1800" dirty="0"/>
              <a:t>Tax Collection and Disbursement</a:t>
            </a:r>
          </a:p>
          <a:p>
            <a:pPr lvl="1">
              <a:lnSpc>
                <a:spcPct val="100000"/>
              </a:lnSpc>
            </a:pPr>
            <a:r>
              <a:rPr lang="en-US" sz="1800" dirty="0"/>
              <a:t>Fee Collection and Disbursement</a:t>
            </a:r>
          </a:p>
          <a:p>
            <a:pPr>
              <a:lnSpc>
                <a:spcPct val="100000"/>
              </a:lnSpc>
            </a:pPr>
            <a:r>
              <a:rPr lang="en-US" sz="1800" dirty="0"/>
              <a:t>Central Agency – Motor Vehicle Licensing</a:t>
            </a:r>
          </a:p>
          <a:p>
            <a:pPr lvl="1">
              <a:lnSpc>
                <a:spcPct val="100000"/>
              </a:lnSpc>
            </a:pPr>
            <a:r>
              <a:rPr lang="en-US" sz="1800" dirty="0"/>
              <a:t>Title Approval</a:t>
            </a:r>
          </a:p>
          <a:p>
            <a:pPr lvl="1">
              <a:lnSpc>
                <a:spcPct val="100000"/>
              </a:lnSpc>
            </a:pPr>
            <a:r>
              <a:rPr lang="en-US" sz="1800" dirty="0"/>
              <a:t>Inventory Management</a:t>
            </a:r>
          </a:p>
          <a:p>
            <a:pPr lvl="1">
              <a:lnSpc>
                <a:spcPct val="100000"/>
              </a:lnSpc>
            </a:pPr>
            <a:r>
              <a:rPr lang="en-US" sz="1800" dirty="0"/>
              <a:t>Service Center</a:t>
            </a:r>
          </a:p>
          <a:p>
            <a:pPr lvl="1">
              <a:lnSpc>
                <a:spcPct val="100000"/>
              </a:lnSpc>
            </a:pPr>
            <a:r>
              <a:rPr lang="en-US" sz="1800" dirty="0"/>
              <a:t>User Administration</a:t>
            </a:r>
          </a:p>
          <a:p>
            <a:pPr>
              <a:lnSpc>
                <a:spcPct val="100000"/>
              </a:lnSpc>
            </a:pPr>
            <a:r>
              <a:rPr lang="en-US" sz="1800" dirty="0"/>
              <a:t>Department of Revenue</a:t>
            </a:r>
          </a:p>
          <a:p>
            <a:pPr>
              <a:lnSpc>
                <a:spcPct val="100000"/>
              </a:lnSpc>
            </a:pPr>
            <a:r>
              <a:rPr lang="en-US" sz="1800" dirty="0"/>
              <a:t>Property Valuation Administrators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FD637A45-55A2-BB76-4F31-B70A6D089622}"/>
              </a:ext>
            </a:extLst>
          </p:cNvPr>
          <p:cNvSpPr txBox="1">
            <a:spLocks/>
          </p:cNvSpPr>
          <p:nvPr/>
        </p:nvSpPr>
        <p:spPr>
          <a:xfrm>
            <a:off x="6507526" y="1761687"/>
            <a:ext cx="5211893" cy="439441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1800" dirty="0"/>
              <a:t>Department for Natural Resources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1800" dirty="0"/>
              <a:t>County Sheriffs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1800" dirty="0"/>
              <a:t>Kentucky Motor Vehicle Commission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1800" dirty="0"/>
              <a:t>Justice &amp; Public Safety Cabinet/KSP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1800" dirty="0"/>
              <a:t>Cabinet for Health and Family Services 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1800" dirty="0"/>
              <a:t>Higher Education Assistance Authority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1800" dirty="0"/>
              <a:t>Internal Revenue Service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1800" dirty="0"/>
              <a:t>Department for Library and Archives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1800" dirty="0"/>
              <a:t>Attorney General</a:t>
            </a:r>
          </a:p>
        </p:txBody>
      </p:sp>
    </p:spTree>
    <p:extLst>
      <p:ext uri="{BB962C8B-B14F-4D97-AF65-F5344CB8AC3E}">
        <p14:creationId xmlns:p14="http://schemas.microsoft.com/office/powerpoint/2010/main" val="3106658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38400" y="1884746"/>
            <a:ext cx="7315200" cy="4351338"/>
          </a:xfrm>
        </p:spPr>
        <p:txBody>
          <a:bodyPr>
            <a:normAutofit/>
          </a:bodyPr>
          <a:lstStyle/>
          <a:p>
            <a:pPr marL="0" indent="0">
              <a:spcBef>
                <a:spcPts val="300"/>
              </a:spcBef>
              <a:spcAft>
                <a:spcPts val="300"/>
              </a:spcAft>
              <a:buClrTx/>
              <a:buNone/>
            </a:pPr>
            <a:r>
              <a:rPr lang="en-US" sz="2000" dirty="0">
                <a:solidFill>
                  <a:schemeClr val="tx1"/>
                </a:solidFill>
              </a:rPr>
              <a:t>Already Implemented</a:t>
            </a:r>
          </a:p>
          <a:p>
            <a:pPr>
              <a:spcBef>
                <a:spcPts val="30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1"/>
                </a:solidFill>
              </a:rPr>
              <a:t>Print on Demand Decal &amp; Real Time Scanning - May 2015 </a:t>
            </a:r>
          </a:p>
          <a:p>
            <a:pPr>
              <a:spcBef>
                <a:spcPts val="30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1"/>
                </a:solidFill>
              </a:rPr>
              <a:t>Web Renewal Enhancement Phases  (2015 and 2016)</a:t>
            </a:r>
          </a:p>
          <a:p>
            <a:pPr>
              <a:spcBef>
                <a:spcPts val="30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1"/>
                </a:solidFill>
              </a:rPr>
              <a:t>Disabled Placard-Complete January 2016</a:t>
            </a:r>
          </a:p>
          <a:p>
            <a:pPr>
              <a:spcBef>
                <a:spcPts val="30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1"/>
                </a:solidFill>
              </a:rPr>
              <a:t>State-Wide Point of Sale Solution-Complete March 2018</a:t>
            </a:r>
          </a:p>
          <a:p>
            <a:pPr>
              <a:spcBef>
                <a:spcPts val="30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1"/>
                </a:solidFill>
              </a:rPr>
              <a:t>Vehicle Foundation – Boats July 2019</a:t>
            </a:r>
          </a:p>
          <a:p>
            <a:pPr>
              <a:spcBef>
                <a:spcPts val="30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1"/>
                </a:solidFill>
              </a:rPr>
              <a:t>Decommission and Implement Inventory Solution-July 2021</a:t>
            </a:r>
          </a:p>
          <a:p>
            <a:pPr>
              <a:spcBef>
                <a:spcPts val="30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1"/>
                </a:solidFill>
              </a:rPr>
              <a:t>Implement Flat Plate Solution-July 2021</a:t>
            </a:r>
          </a:p>
          <a:p>
            <a:pPr marL="0" indent="0">
              <a:spcBef>
                <a:spcPts val="300"/>
              </a:spcBef>
              <a:spcAft>
                <a:spcPts val="300"/>
              </a:spcAft>
              <a:buClrTx/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spcBef>
                <a:spcPts val="300"/>
              </a:spcBef>
              <a:spcAft>
                <a:spcPts val="300"/>
              </a:spcAft>
              <a:buClrTx/>
              <a:buNone/>
            </a:pPr>
            <a:r>
              <a:rPr lang="en-US" sz="2000" dirty="0">
                <a:solidFill>
                  <a:schemeClr val="tx1"/>
                </a:solidFill>
              </a:rPr>
              <a:t>Implementing Soon</a:t>
            </a:r>
          </a:p>
          <a:p>
            <a:pPr>
              <a:spcBef>
                <a:spcPts val="30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1"/>
                </a:solidFill>
              </a:rPr>
              <a:t>Module – All Vehicles-January 2024</a:t>
            </a:r>
          </a:p>
          <a:p>
            <a:endParaRPr lang="en-US" sz="2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76757"/>
            <a:ext cx="12192000" cy="1087815"/>
          </a:xfrm>
        </p:spPr>
        <p:txBody>
          <a:bodyPr/>
          <a:lstStyle/>
          <a:p>
            <a:r>
              <a:rPr lang="en-US" dirty="0"/>
              <a:t>Project Roadmap</a:t>
            </a:r>
          </a:p>
        </p:txBody>
      </p:sp>
    </p:spTree>
    <p:extLst>
      <p:ext uri="{BB962C8B-B14F-4D97-AF65-F5344CB8AC3E}">
        <p14:creationId xmlns:p14="http://schemas.microsoft.com/office/powerpoint/2010/main" val="191487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76757"/>
            <a:ext cx="12192000" cy="1087815"/>
          </a:xfrm>
        </p:spPr>
        <p:txBody>
          <a:bodyPr/>
          <a:lstStyle/>
          <a:p>
            <a:r>
              <a:rPr lang="en-US" dirty="0"/>
              <a:t>Implementation Date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E77E6FB-B5F3-B341-FBE5-8EE6BF5969BD}"/>
              </a:ext>
            </a:extLst>
          </p:cNvPr>
          <p:cNvSpPr txBox="1">
            <a:spLocks/>
          </p:cNvSpPr>
          <p:nvPr/>
        </p:nvSpPr>
        <p:spPr>
          <a:xfrm>
            <a:off x="3505200" y="2102461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i="1" dirty="0"/>
              <a:t>January 2024 (consensus decision)</a:t>
            </a:r>
          </a:p>
          <a:p>
            <a:r>
              <a:rPr lang="en-US" sz="2400" dirty="0"/>
              <a:t>Clean 2024 Reporting</a:t>
            </a:r>
          </a:p>
          <a:p>
            <a:r>
              <a:rPr lang="en-US" sz="2400" dirty="0"/>
              <a:t>Valuation performed in AVIS</a:t>
            </a:r>
          </a:p>
          <a:p>
            <a:r>
              <a:rPr lang="en-US" sz="2400" dirty="0"/>
              <a:t>Clerk Workload in December</a:t>
            </a:r>
          </a:p>
          <a:p>
            <a:r>
              <a:rPr lang="en-US" sz="2400" dirty="0"/>
              <a:t>Key Cutover Tasks</a:t>
            </a:r>
          </a:p>
          <a:p>
            <a:pPr lvl="1"/>
            <a:r>
              <a:rPr lang="en-US" sz="1800" dirty="0"/>
              <a:t>Data Migration</a:t>
            </a:r>
          </a:p>
          <a:p>
            <a:pPr lvl="1"/>
            <a:r>
              <a:rPr lang="en-US" sz="1800" dirty="0"/>
              <a:t>Data Cleansing</a:t>
            </a:r>
          </a:p>
          <a:p>
            <a:pPr lvl="1"/>
            <a:r>
              <a:rPr lang="en-US" sz="1800" dirty="0"/>
              <a:t>AVIS Decommission</a:t>
            </a:r>
          </a:p>
          <a:p>
            <a:pPr lvl="1"/>
            <a:r>
              <a:rPr lang="en-US" sz="1800" dirty="0"/>
              <a:t>KAVIS Cutover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290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 descr="Year 2">
            <a:extLst>
              <a:ext uri="{FF2B5EF4-FFF2-40B4-BE49-F238E27FC236}">
                <a16:creationId xmlns:a16="http://schemas.microsoft.com/office/drawing/2014/main" id="{E7D167B5-0BFC-262E-0171-271CC9DBCF68}"/>
              </a:ext>
            </a:extLst>
          </p:cNvPr>
          <p:cNvGrpSpPr/>
          <p:nvPr/>
        </p:nvGrpSpPr>
        <p:grpSpPr>
          <a:xfrm>
            <a:off x="529413" y="4026236"/>
            <a:ext cx="8312874" cy="2867572"/>
            <a:chOff x="3487676" y="5831318"/>
            <a:chExt cx="2181563" cy="762789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4FEA6D2D-9C43-78E0-73A6-68C8BC6F6E76}"/>
                </a:ext>
              </a:extLst>
            </p:cNvPr>
            <p:cNvSpPr/>
            <p:nvPr/>
          </p:nvSpPr>
          <p:spPr>
            <a:xfrm>
              <a:off x="5413225" y="6037620"/>
              <a:ext cx="256014" cy="25601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90F59E5-80B2-793D-3D94-13A57FE11E93}"/>
                </a:ext>
              </a:extLst>
            </p:cNvPr>
            <p:cNvSpPr/>
            <p:nvPr/>
          </p:nvSpPr>
          <p:spPr>
            <a:xfrm>
              <a:off x="4869187" y="6037620"/>
              <a:ext cx="256014" cy="25601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61D589B4-C596-2AAA-1A7D-532483293105}"/>
                </a:ext>
              </a:extLst>
            </p:cNvPr>
            <p:cNvSpPr/>
            <p:nvPr/>
          </p:nvSpPr>
          <p:spPr>
            <a:xfrm>
              <a:off x="4300157" y="6037620"/>
              <a:ext cx="256014" cy="25601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838349B-9A6C-0EE2-40E4-29AD2685B5E9}"/>
                </a:ext>
              </a:extLst>
            </p:cNvPr>
            <p:cNvSpPr/>
            <p:nvPr/>
          </p:nvSpPr>
          <p:spPr>
            <a:xfrm>
              <a:off x="3728956" y="6037620"/>
              <a:ext cx="256014" cy="25601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8" name="Straight Connector 17" title="q lines">
              <a:extLst>
                <a:ext uri="{FF2B5EF4-FFF2-40B4-BE49-F238E27FC236}">
                  <a16:creationId xmlns:a16="http://schemas.microsoft.com/office/drawing/2014/main" id="{A89CF230-7092-A325-1EAC-45DB0B4028B7}"/>
                </a:ext>
              </a:extLst>
            </p:cNvPr>
            <p:cNvCxnSpPr>
              <a:cxnSpLocks/>
            </p:cNvCxnSpPr>
            <p:nvPr/>
          </p:nvCxnSpPr>
          <p:spPr>
            <a:xfrm>
              <a:off x="4416902" y="5846204"/>
              <a:ext cx="0" cy="165471"/>
            </a:xfrm>
            <a:prstGeom prst="line">
              <a:avLst/>
            </a:prstGeom>
            <a:ln cmpd="sng">
              <a:solidFill>
                <a:schemeClr val="tx1">
                  <a:lumMod val="65000"/>
                  <a:lumOff val="3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 title="q lines">
              <a:extLst>
                <a:ext uri="{FF2B5EF4-FFF2-40B4-BE49-F238E27FC236}">
                  <a16:creationId xmlns:a16="http://schemas.microsoft.com/office/drawing/2014/main" id="{943885BE-C4AE-7153-7F32-1C21E4B83014}"/>
                </a:ext>
              </a:extLst>
            </p:cNvPr>
            <p:cNvCxnSpPr>
              <a:cxnSpLocks/>
            </p:cNvCxnSpPr>
            <p:nvPr/>
          </p:nvCxnSpPr>
          <p:spPr>
            <a:xfrm>
              <a:off x="4995497" y="5831318"/>
              <a:ext cx="1194" cy="180357"/>
            </a:xfrm>
            <a:prstGeom prst="line">
              <a:avLst/>
            </a:prstGeom>
            <a:ln cmpd="sng">
              <a:solidFill>
                <a:schemeClr val="tx1">
                  <a:lumMod val="65000"/>
                  <a:lumOff val="3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 title="q lines">
              <a:extLst>
                <a:ext uri="{FF2B5EF4-FFF2-40B4-BE49-F238E27FC236}">
                  <a16:creationId xmlns:a16="http://schemas.microsoft.com/office/drawing/2014/main" id="{742A870C-D59B-3D72-027C-64B48A677D29}"/>
                </a:ext>
              </a:extLst>
            </p:cNvPr>
            <p:cNvCxnSpPr>
              <a:cxnSpLocks/>
            </p:cNvCxnSpPr>
            <p:nvPr/>
          </p:nvCxnSpPr>
          <p:spPr>
            <a:xfrm>
              <a:off x="5538986" y="5846203"/>
              <a:ext cx="0" cy="165471"/>
            </a:xfrm>
            <a:prstGeom prst="line">
              <a:avLst/>
            </a:prstGeom>
            <a:ln cmpd="sng">
              <a:solidFill>
                <a:schemeClr val="tx1">
                  <a:lumMod val="65000"/>
                  <a:lumOff val="3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6C1FD47-9480-B28A-B47F-471F408718CD}"/>
                </a:ext>
              </a:extLst>
            </p:cNvPr>
            <p:cNvSpPr txBox="1"/>
            <p:nvPr/>
          </p:nvSpPr>
          <p:spPr>
            <a:xfrm>
              <a:off x="3487676" y="6358370"/>
              <a:ext cx="569010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US" sz="1600" b="1" dirty="0">
                  <a:solidFill>
                    <a:schemeClr val="bg1">
                      <a:lumMod val="75000"/>
                    </a:schemeClr>
                  </a:solidFill>
                </a:rPr>
                <a:t>2023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AFCEF80-4722-C510-5C47-379C3BBBB853}"/>
                </a:ext>
              </a:extLst>
            </p:cNvPr>
            <p:cNvSpPr txBox="1"/>
            <p:nvPr/>
          </p:nvSpPr>
          <p:spPr>
            <a:xfrm>
              <a:off x="3750171" y="6102356"/>
              <a:ext cx="216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October</a:t>
              </a:r>
              <a:endParaRPr lang="en-US" sz="1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E97CA62-1AD7-38BE-76B6-09D7E95A3116}"/>
                </a:ext>
              </a:extLst>
            </p:cNvPr>
            <p:cNvSpPr txBox="1"/>
            <p:nvPr/>
          </p:nvSpPr>
          <p:spPr>
            <a:xfrm>
              <a:off x="4311631" y="6102356"/>
              <a:ext cx="216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November</a:t>
              </a:r>
              <a:endParaRPr lang="en-US" sz="1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34EC65A-DFB3-7060-BB5B-D76A35A02DF9}"/>
                </a:ext>
              </a:extLst>
            </p:cNvPr>
            <p:cNvSpPr txBox="1"/>
            <p:nvPr/>
          </p:nvSpPr>
          <p:spPr>
            <a:xfrm>
              <a:off x="4891589" y="6102356"/>
              <a:ext cx="216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December</a:t>
              </a:r>
              <a:endParaRPr lang="en-US" sz="1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840D561-CF5D-31D3-DB6D-311758A25D92}"/>
                </a:ext>
              </a:extLst>
            </p:cNvPr>
            <p:cNvSpPr txBox="1"/>
            <p:nvPr/>
          </p:nvSpPr>
          <p:spPr>
            <a:xfrm>
              <a:off x="5436405" y="6101196"/>
              <a:ext cx="216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January</a:t>
              </a:r>
              <a:endParaRPr lang="en-US" sz="1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cxnSp>
          <p:nvCxnSpPr>
            <p:cNvPr id="26" name="Straight Connector 25" title="q lines">
              <a:extLst>
                <a:ext uri="{FF2B5EF4-FFF2-40B4-BE49-F238E27FC236}">
                  <a16:creationId xmlns:a16="http://schemas.microsoft.com/office/drawing/2014/main" id="{E04AB283-F0F7-EA44-0ADD-153FC3FF25F1}"/>
                </a:ext>
              </a:extLst>
            </p:cNvPr>
            <p:cNvCxnSpPr>
              <a:cxnSpLocks/>
            </p:cNvCxnSpPr>
            <p:nvPr/>
          </p:nvCxnSpPr>
          <p:spPr>
            <a:xfrm>
              <a:off x="3855611" y="5846204"/>
              <a:ext cx="0" cy="165471"/>
            </a:xfrm>
            <a:prstGeom prst="line">
              <a:avLst/>
            </a:prstGeom>
            <a:ln cmpd="sng">
              <a:solidFill>
                <a:schemeClr val="tx1">
                  <a:lumMod val="65000"/>
                  <a:lumOff val="3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 title="Milestone">
            <a:extLst>
              <a:ext uri="{FF2B5EF4-FFF2-40B4-BE49-F238E27FC236}">
                <a16:creationId xmlns:a16="http://schemas.microsoft.com/office/drawing/2014/main" id="{0259EA08-F8EF-3A34-6A12-BD84D27D36D4}"/>
              </a:ext>
            </a:extLst>
          </p:cNvPr>
          <p:cNvGrpSpPr/>
          <p:nvPr/>
        </p:nvGrpSpPr>
        <p:grpSpPr>
          <a:xfrm>
            <a:off x="1552782" y="3008777"/>
            <a:ext cx="4132838" cy="941430"/>
            <a:chOff x="11167288" y="1483616"/>
            <a:chExt cx="3962190" cy="941430"/>
          </a:xfrm>
        </p:grpSpPr>
        <p:grpSp>
          <p:nvGrpSpPr>
            <p:cNvPr id="28" name="Group 27" title="Milestone Text">
              <a:extLst>
                <a:ext uri="{FF2B5EF4-FFF2-40B4-BE49-F238E27FC236}">
                  <a16:creationId xmlns:a16="http://schemas.microsoft.com/office/drawing/2014/main" id="{E9DB4009-9A58-C9B0-F082-27D559FF1F73}"/>
                </a:ext>
              </a:extLst>
            </p:cNvPr>
            <p:cNvGrpSpPr/>
            <p:nvPr/>
          </p:nvGrpSpPr>
          <p:grpSpPr>
            <a:xfrm>
              <a:off x="11206088" y="1483616"/>
              <a:ext cx="3923390" cy="722274"/>
              <a:chOff x="11538646" y="3216677"/>
              <a:chExt cx="3923390" cy="722274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C4ACF63-8F00-90D1-4118-D0D6D1456487}"/>
                  </a:ext>
                </a:extLst>
              </p:cNvPr>
              <p:cNvSpPr txBox="1"/>
              <p:nvPr/>
            </p:nvSpPr>
            <p:spPr>
              <a:xfrm>
                <a:off x="11550715" y="3216677"/>
                <a:ext cx="2782253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dirty="0"/>
                  <a:t>Development Effort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E0CCEEDE-ED66-7D5E-B0B6-B00733E2F42A}"/>
                  </a:ext>
                </a:extLst>
              </p:cNvPr>
              <p:cNvSpPr txBox="1"/>
              <p:nvPr/>
            </p:nvSpPr>
            <p:spPr>
              <a:xfrm>
                <a:off x="11538646" y="3530865"/>
                <a:ext cx="3923390" cy="15388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000" dirty="0"/>
                  <a:t>Analysis, Design, Develop, Deliver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DEE6A3D-0A65-E497-5C2E-C9A0C31E64A7}"/>
                  </a:ext>
                </a:extLst>
              </p:cNvPr>
              <p:cNvSpPr txBox="1"/>
              <p:nvPr/>
            </p:nvSpPr>
            <p:spPr>
              <a:xfrm>
                <a:off x="11550715" y="3705372"/>
                <a:ext cx="3651257" cy="23357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r>
                  <a:rPr lang="en-US" sz="1000" dirty="0"/>
                  <a:t>Incremental delivery for user acceptance and testing</a:t>
                </a:r>
              </a:p>
            </p:txBody>
          </p:sp>
        </p:grpSp>
        <p:sp>
          <p:nvSpPr>
            <p:cNvPr id="30" name="Rectangle: Rounded Corners 29" title="Milestone Graphic">
              <a:extLst>
                <a:ext uri="{FF2B5EF4-FFF2-40B4-BE49-F238E27FC236}">
                  <a16:creationId xmlns:a16="http://schemas.microsoft.com/office/drawing/2014/main" id="{DBC6C76E-DC47-374F-481C-0227F6A9041E}"/>
                </a:ext>
              </a:extLst>
            </p:cNvPr>
            <p:cNvSpPr/>
            <p:nvPr/>
          </p:nvSpPr>
          <p:spPr>
            <a:xfrm>
              <a:off x="11167288" y="2260492"/>
              <a:ext cx="2710400" cy="164554"/>
            </a:xfrm>
            <a:prstGeom prst="roundRect">
              <a:avLst>
                <a:gd name="adj" fmla="val 50000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4" name="Group 33" title="Milestone">
            <a:extLst>
              <a:ext uri="{FF2B5EF4-FFF2-40B4-BE49-F238E27FC236}">
                <a16:creationId xmlns:a16="http://schemas.microsoft.com/office/drawing/2014/main" id="{0AAE46C6-C444-15B5-E006-CA2399D53530}"/>
              </a:ext>
            </a:extLst>
          </p:cNvPr>
          <p:cNvGrpSpPr/>
          <p:nvPr/>
        </p:nvGrpSpPr>
        <p:grpSpPr>
          <a:xfrm>
            <a:off x="988474" y="1140226"/>
            <a:ext cx="2950698" cy="2986819"/>
            <a:chOff x="764700" y="1344640"/>
            <a:chExt cx="2950698" cy="2986819"/>
          </a:xfrm>
        </p:grpSpPr>
        <p:grpSp>
          <p:nvGrpSpPr>
            <p:cNvPr id="35" name="Group 34" title="Milestone Text">
              <a:extLst>
                <a:ext uri="{FF2B5EF4-FFF2-40B4-BE49-F238E27FC236}">
                  <a16:creationId xmlns:a16="http://schemas.microsoft.com/office/drawing/2014/main" id="{722E3634-241B-A060-DDCA-75DC45E8C0CB}"/>
                </a:ext>
              </a:extLst>
            </p:cNvPr>
            <p:cNvGrpSpPr/>
            <p:nvPr/>
          </p:nvGrpSpPr>
          <p:grpSpPr>
            <a:xfrm>
              <a:off x="2391104" y="1344640"/>
              <a:ext cx="1324294" cy="437146"/>
              <a:chOff x="2823197" y="1057984"/>
              <a:chExt cx="1324294" cy="437146"/>
            </a:xfrm>
          </p:grpSpPr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E2A70B1E-CDDC-B2ED-D62C-4EF569A80E93}"/>
                  </a:ext>
                </a:extLst>
              </p:cNvPr>
              <p:cNvSpPr txBox="1"/>
              <p:nvPr/>
            </p:nvSpPr>
            <p:spPr>
              <a:xfrm>
                <a:off x="2823197" y="1057984"/>
                <a:ext cx="129478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dirty="0"/>
                  <a:t>Training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708FC115-AC58-9BB1-6BC0-33511F284034}"/>
                  </a:ext>
                </a:extLst>
              </p:cNvPr>
              <p:cNvSpPr txBox="1"/>
              <p:nvPr/>
            </p:nvSpPr>
            <p:spPr>
              <a:xfrm>
                <a:off x="2852709" y="1341242"/>
                <a:ext cx="1294782" cy="15388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000" dirty="0"/>
                  <a:t>Clerk/User Training</a:t>
                </a:r>
              </a:p>
            </p:txBody>
          </p:sp>
        </p:grp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7282D2D-436E-962A-1010-BE0DFEFD34BB}"/>
                </a:ext>
              </a:extLst>
            </p:cNvPr>
            <p:cNvSpPr/>
            <p:nvPr/>
          </p:nvSpPr>
          <p:spPr>
            <a:xfrm>
              <a:off x="764700" y="4054460"/>
              <a:ext cx="184731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endParaRPr lang="en-US" sz="1200" dirty="0"/>
            </a:p>
          </p:txBody>
        </p:sp>
      </p:grpSp>
      <p:grpSp>
        <p:nvGrpSpPr>
          <p:cNvPr id="39" name="Group 38" title="Milestone">
            <a:extLst>
              <a:ext uri="{FF2B5EF4-FFF2-40B4-BE49-F238E27FC236}">
                <a16:creationId xmlns:a16="http://schemas.microsoft.com/office/drawing/2014/main" id="{384DDE77-14A4-3387-E264-36FCC3501A38}"/>
              </a:ext>
            </a:extLst>
          </p:cNvPr>
          <p:cNvGrpSpPr/>
          <p:nvPr/>
        </p:nvGrpSpPr>
        <p:grpSpPr>
          <a:xfrm>
            <a:off x="4647250" y="2329214"/>
            <a:ext cx="2751770" cy="796702"/>
            <a:chOff x="5448528" y="3254979"/>
            <a:chExt cx="1681775" cy="796702"/>
          </a:xfrm>
        </p:grpSpPr>
        <p:grpSp>
          <p:nvGrpSpPr>
            <p:cNvPr id="40" name="Group 39" title="Milestone Text">
              <a:extLst>
                <a:ext uri="{FF2B5EF4-FFF2-40B4-BE49-F238E27FC236}">
                  <a16:creationId xmlns:a16="http://schemas.microsoft.com/office/drawing/2014/main" id="{47129A1D-E162-7CCE-E5FB-5AEE67FD9382}"/>
                </a:ext>
              </a:extLst>
            </p:cNvPr>
            <p:cNvGrpSpPr/>
            <p:nvPr/>
          </p:nvGrpSpPr>
          <p:grpSpPr>
            <a:xfrm>
              <a:off x="5463106" y="3254979"/>
              <a:ext cx="1600588" cy="681791"/>
              <a:chOff x="1293034" y="2308160"/>
              <a:chExt cx="1600588" cy="681791"/>
            </a:xfrm>
          </p:grpSpPr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76389FC1-CD9D-6898-0BBC-80D0D4C3E0D8}"/>
                  </a:ext>
                </a:extLst>
              </p:cNvPr>
              <p:cNvSpPr txBox="1"/>
              <p:nvPr/>
            </p:nvSpPr>
            <p:spPr>
              <a:xfrm>
                <a:off x="1293034" y="2308160"/>
                <a:ext cx="160058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dirty="0"/>
                  <a:t>User Acceptance Testing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F1C54B6E-FBA0-98A6-20AE-CE2C271FA848}"/>
                  </a:ext>
                </a:extLst>
              </p:cNvPr>
              <p:cNvSpPr txBox="1"/>
              <p:nvPr/>
            </p:nvSpPr>
            <p:spPr>
              <a:xfrm>
                <a:off x="1293034" y="2588040"/>
                <a:ext cx="1294782" cy="15388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000" dirty="0"/>
                  <a:t>Solution testing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8EA37B5-804F-FD16-0A5F-787F652327C7}"/>
                  </a:ext>
                </a:extLst>
              </p:cNvPr>
              <p:cNvSpPr txBox="1"/>
              <p:nvPr/>
            </p:nvSpPr>
            <p:spPr>
              <a:xfrm>
                <a:off x="1293035" y="2754214"/>
                <a:ext cx="1294781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r>
                  <a:rPr lang="en-US" sz="1000" dirty="0"/>
                  <a:t>November 2023</a:t>
                </a:r>
              </a:p>
            </p:txBody>
          </p:sp>
        </p:grpSp>
        <p:sp>
          <p:nvSpPr>
            <p:cNvPr id="41" name="Rectangle: Rounded Corners 40" title="Milestone Graphic">
              <a:extLst>
                <a:ext uri="{FF2B5EF4-FFF2-40B4-BE49-F238E27FC236}">
                  <a16:creationId xmlns:a16="http://schemas.microsoft.com/office/drawing/2014/main" id="{F9BEA11D-D3AB-1E82-2E17-ACFD50665488}"/>
                </a:ext>
              </a:extLst>
            </p:cNvPr>
            <p:cNvSpPr/>
            <p:nvPr/>
          </p:nvSpPr>
          <p:spPr>
            <a:xfrm>
              <a:off x="5448528" y="3904062"/>
              <a:ext cx="1681775" cy="147619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5" name="Group 44" title="Milestone">
            <a:extLst>
              <a:ext uri="{FF2B5EF4-FFF2-40B4-BE49-F238E27FC236}">
                <a16:creationId xmlns:a16="http://schemas.microsoft.com/office/drawing/2014/main" id="{5039FF53-4BDE-99F3-583C-656BA910FC3C}"/>
              </a:ext>
            </a:extLst>
          </p:cNvPr>
          <p:cNvGrpSpPr/>
          <p:nvPr/>
        </p:nvGrpSpPr>
        <p:grpSpPr>
          <a:xfrm>
            <a:off x="7415462" y="3261449"/>
            <a:ext cx="1746215" cy="727511"/>
            <a:chOff x="7177910" y="2582981"/>
            <a:chExt cx="1306180" cy="727511"/>
          </a:xfrm>
        </p:grpSpPr>
        <p:grpSp>
          <p:nvGrpSpPr>
            <p:cNvPr id="46" name="Group 45" title="Milestone Text">
              <a:extLst>
                <a:ext uri="{FF2B5EF4-FFF2-40B4-BE49-F238E27FC236}">
                  <a16:creationId xmlns:a16="http://schemas.microsoft.com/office/drawing/2014/main" id="{46467098-1FCE-31D0-C682-9548AADD2797}"/>
                </a:ext>
              </a:extLst>
            </p:cNvPr>
            <p:cNvGrpSpPr/>
            <p:nvPr/>
          </p:nvGrpSpPr>
          <p:grpSpPr>
            <a:xfrm>
              <a:off x="7177910" y="2582981"/>
              <a:ext cx="1306180" cy="727511"/>
              <a:chOff x="1699107" y="2162177"/>
              <a:chExt cx="1306180" cy="727511"/>
            </a:xfrm>
          </p:grpSpPr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B8DF2E74-0543-612C-90DF-0263D8060A82}"/>
                  </a:ext>
                </a:extLst>
              </p:cNvPr>
              <p:cNvSpPr txBox="1"/>
              <p:nvPr/>
            </p:nvSpPr>
            <p:spPr>
              <a:xfrm>
                <a:off x="1699107" y="2162177"/>
                <a:ext cx="129478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dirty="0"/>
                  <a:t>Cutover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27A07437-D246-2E2E-3A9B-F44932678AB1}"/>
                  </a:ext>
                </a:extLst>
              </p:cNvPr>
              <p:cNvSpPr txBox="1"/>
              <p:nvPr/>
            </p:nvSpPr>
            <p:spPr>
              <a:xfrm>
                <a:off x="1710505" y="2470633"/>
                <a:ext cx="1294782" cy="15388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000" dirty="0"/>
                  <a:t>Turn off AVIS</a:t>
                </a: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A36D742-AD90-CCA3-38D0-C28BA2934930}"/>
                  </a:ext>
                </a:extLst>
              </p:cNvPr>
              <p:cNvSpPr txBox="1"/>
              <p:nvPr/>
            </p:nvSpPr>
            <p:spPr>
              <a:xfrm>
                <a:off x="1710506" y="2653951"/>
                <a:ext cx="1294781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r>
                  <a:rPr lang="en-US" sz="1000" dirty="0"/>
                  <a:t>January 2024</a:t>
                </a:r>
              </a:p>
            </p:txBody>
          </p:sp>
        </p:grpSp>
        <p:sp>
          <p:nvSpPr>
            <p:cNvPr id="47" name="Rectangle: Rounded Corners 46" title="Milestone Graphic">
              <a:extLst>
                <a:ext uri="{FF2B5EF4-FFF2-40B4-BE49-F238E27FC236}">
                  <a16:creationId xmlns:a16="http://schemas.microsoft.com/office/drawing/2014/main" id="{C38642BF-305B-47AA-92AA-946BB01D9EE2}"/>
                </a:ext>
              </a:extLst>
            </p:cNvPr>
            <p:cNvSpPr/>
            <p:nvPr/>
          </p:nvSpPr>
          <p:spPr>
            <a:xfrm>
              <a:off x="7769103" y="3045225"/>
              <a:ext cx="172122" cy="199160"/>
            </a:xfrm>
            <a:prstGeom prst="roundRect">
              <a:avLst>
                <a:gd name="adj" fmla="val 50000"/>
              </a:avLst>
            </a:prstGeom>
            <a:solidFill>
              <a:srgbClr val="9A0000"/>
            </a:solidFill>
            <a:ln w="95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BE9AC9F-9070-C7F5-1CE9-ED1F75951D55}"/>
                </a:ext>
              </a:extLst>
            </p:cNvPr>
            <p:cNvSpPr/>
            <p:nvPr/>
          </p:nvSpPr>
          <p:spPr>
            <a:xfrm>
              <a:off x="7192813" y="2614590"/>
              <a:ext cx="34496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US" sz="1200" dirty="0"/>
            </a:p>
          </p:txBody>
        </p:sp>
      </p:grpSp>
      <p:grpSp>
        <p:nvGrpSpPr>
          <p:cNvPr id="52" name="Group 51" title="Milestone">
            <a:extLst>
              <a:ext uri="{FF2B5EF4-FFF2-40B4-BE49-F238E27FC236}">
                <a16:creationId xmlns:a16="http://schemas.microsoft.com/office/drawing/2014/main" id="{60B51A76-9810-E89D-781B-B40EDB4B57CD}"/>
              </a:ext>
            </a:extLst>
          </p:cNvPr>
          <p:cNvGrpSpPr/>
          <p:nvPr/>
        </p:nvGrpSpPr>
        <p:grpSpPr>
          <a:xfrm>
            <a:off x="4671838" y="3305837"/>
            <a:ext cx="5585880" cy="1108358"/>
            <a:chOff x="5357857" y="4140607"/>
            <a:chExt cx="5585880" cy="1108358"/>
          </a:xfrm>
        </p:grpSpPr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D329E4B-C2C8-2D82-2F1E-CBB9E1522F49}"/>
                </a:ext>
              </a:extLst>
            </p:cNvPr>
            <p:cNvSpPr txBox="1"/>
            <p:nvPr/>
          </p:nvSpPr>
          <p:spPr>
            <a:xfrm>
              <a:off x="5357857" y="4140607"/>
              <a:ext cx="2683625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/>
                <a:t>Performance Testing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02487887-A48A-8116-F279-649A0C90B432}"/>
                </a:ext>
              </a:extLst>
            </p:cNvPr>
            <p:cNvSpPr txBox="1"/>
            <p:nvPr/>
          </p:nvSpPr>
          <p:spPr>
            <a:xfrm>
              <a:off x="5371045" y="4376451"/>
              <a:ext cx="1294781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1000" dirty="0"/>
                <a:t>Load/Performance</a:t>
              </a:r>
            </a:p>
          </p:txBody>
        </p:sp>
        <p:sp>
          <p:nvSpPr>
            <p:cNvPr id="55" name="Rectangle: Rounded Corners 54" title="Milestone Graphic">
              <a:extLst>
                <a:ext uri="{FF2B5EF4-FFF2-40B4-BE49-F238E27FC236}">
                  <a16:creationId xmlns:a16="http://schemas.microsoft.com/office/drawing/2014/main" id="{2D51E415-6B91-EE79-D072-1086DA8E8C1E}"/>
                </a:ext>
              </a:extLst>
            </p:cNvPr>
            <p:cNvSpPr/>
            <p:nvPr/>
          </p:nvSpPr>
          <p:spPr>
            <a:xfrm>
              <a:off x="5383127" y="4614121"/>
              <a:ext cx="1805651" cy="170855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7A58EAB8-5C58-DAEF-7704-4EA634B79F8C}"/>
                </a:ext>
              </a:extLst>
            </p:cNvPr>
            <p:cNvSpPr/>
            <p:nvPr/>
          </p:nvSpPr>
          <p:spPr>
            <a:xfrm>
              <a:off x="10598771" y="4971966"/>
              <a:ext cx="34496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US" sz="1200" dirty="0"/>
            </a:p>
          </p:txBody>
        </p:sp>
      </p:grpSp>
      <p:sp>
        <p:nvSpPr>
          <p:cNvPr id="58" name="Rectangle: Rounded Corners 57" title="Milestone Graphic">
            <a:extLst>
              <a:ext uri="{FF2B5EF4-FFF2-40B4-BE49-F238E27FC236}">
                <a16:creationId xmlns:a16="http://schemas.microsoft.com/office/drawing/2014/main" id="{BCA0C3EC-AECC-1851-314C-FB6408A182F4}"/>
              </a:ext>
            </a:extLst>
          </p:cNvPr>
          <p:cNvSpPr/>
          <p:nvPr/>
        </p:nvSpPr>
        <p:spPr>
          <a:xfrm>
            <a:off x="1588524" y="1712839"/>
            <a:ext cx="4866924" cy="107898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Rectangle: Rounded Corners 58" title="Milestone Graphic">
            <a:extLst>
              <a:ext uri="{FF2B5EF4-FFF2-40B4-BE49-F238E27FC236}">
                <a16:creationId xmlns:a16="http://schemas.microsoft.com/office/drawing/2014/main" id="{9CA521CA-2738-446D-8C71-BC75AD841CF6}"/>
              </a:ext>
            </a:extLst>
          </p:cNvPr>
          <p:cNvSpPr/>
          <p:nvPr/>
        </p:nvSpPr>
        <p:spPr>
          <a:xfrm>
            <a:off x="6470076" y="1712316"/>
            <a:ext cx="4777441" cy="111705"/>
          </a:xfrm>
          <a:prstGeom prst="roundRect">
            <a:avLst>
              <a:gd name="adj" fmla="val 50000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16E56FC-946D-EC20-6BA9-74F62618EA11}"/>
              </a:ext>
            </a:extLst>
          </p:cNvPr>
          <p:cNvSpPr txBox="1"/>
          <p:nvPr/>
        </p:nvSpPr>
        <p:spPr>
          <a:xfrm>
            <a:off x="6470076" y="1206800"/>
            <a:ext cx="3840569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/>
              <a:t>Continuous Education/Training</a:t>
            </a:r>
          </a:p>
        </p:txBody>
      </p:sp>
      <p:sp>
        <p:nvSpPr>
          <p:cNvPr id="2" name="Rectangle: Rounded Corners 1" title="Milestone Graphic">
            <a:extLst>
              <a:ext uri="{FF2B5EF4-FFF2-40B4-BE49-F238E27FC236}">
                <a16:creationId xmlns:a16="http://schemas.microsoft.com/office/drawing/2014/main" id="{BDDA9684-13C7-592C-F30C-10A7294ACF90}"/>
              </a:ext>
            </a:extLst>
          </p:cNvPr>
          <p:cNvSpPr/>
          <p:nvPr/>
        </p:nvSpPr>
        <p:spPr>
          <a:xfrm>
            <a:off x="8494035" y="3746947"/>
            <a:ext cx="2631562" cy="169927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3" name="Group 2" title="Milestone">
            <a:extLst>
              <a:ext uri="{FF2B5EF4-FFF2-40B4-BE49-F238E27FC236}">
                <a16:creationId xmlns:a16="http://schemas.microsoft.com/office/drawing/2014/main" id="{53A28CD8-AA6C-F942-9872-03548623B238}"/>
              </a:ext>
            </a:extLst>
          </p:cNvPr>
          <p:cNvGrpSpPr/>
          <p:nvPr/>
        </p:nvGrpSpPr>
        <p:grpSpPr>
          <a:xfrm>
            <a:off x="8483189" y="3261449"/>
            <a:ext cx="2269108" cy="764787"/>
            <a:chOff x="7177910" y="2582981"/>
            <a:chExt cx="2384396" cy="727511"/>
          </a:xfrm>
        </p:grpSpPr>
        <p:grpSp>
          <p:nvGrpSpPr>
            <p:cNvPr id="5" name="Group 4" title="Milestone Text">
              <a:extLst>
                <a:ext uri="{FF2B5EF4-FFF2-40B4-BE49-F238E27FC236}">
                  <a16:creationId xmlns:a16="http://schemas.microsoft.com/office/drawing/2014/main" id="{A492F0C4-6675-3341-8D8F-A436BDFA5952}"/>
                </a:ext>
              </a:extLst>
            </p:cNvPr>
            <p:cNvGrpSpPr/>
            <p:nvPr/>
          </p:nvGrpSpPr>
          <p:grpSpPr>
            <a:xfrm>
              <a:off x="7177910" y="2582981"/>
              <a:ext cx="2384396" cy="727511"/>
              <a:chOff x="1699107" y="2162177"/>
              <a:chExt cx="2384396" cy="727511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B516054-89D7-E279-CD96-D9C814C89F8B}"/>
                  </a:ext>
                </a:extLst>
              </p:cNvPr>
              <p:cNvSpPr txBox="1"/>
              <p:nvPr/>
            </p:nvSpPr>
            <p:spPr>
              <a:xfrm>
                <a:off x="1699107" y="2162177"/>
                <a:ext cx="129478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dirty="0"/>
                  <a:t>Stabilization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0B79A1A-D1D0-157C-8F4F-132C036ECCA3}"/>
                  </a:ext>
                </a:extLst>
              </p:cNvPr>
              <p:cNvSpPr txBox="1"/>
              <p:nvPr/>
            </p:nvSpPr>
            <p:spPr>
              <a:xfrm>
                <a:off x="1710504" y="2470633"/>
                <a:ext cx="2372999" cy="15388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000" dirty="0"/>
                  <a:t>Stabilization and Acclimation</a:t>
                </a: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98F38A1D-40D7-A216-511E-BC56616BA4D4}"/>
                  </a:ext>
                </a:extLst>
              </p:cNvPr>
              <p:cNvSpPr txBox="1"/>
              <p:nvPr/>
            </p:nvSpPr>
            <p:spPr>
              <a:xfrm>
                <a:off x="1710506" y="2653951"/>
                <a:ext cx="1294781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endParaRPr lang="en-US" sz="1000" dirty="0"/>
              </a:p>
            </p:txBody>
          </p:sp>
        </p:grp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C7A109A-E237-2A0A-D062-8716ADD83574}"/>
                </a:ext>
              </a:extLst>
            </p:cNvPr>
            <p:cNvSpPr/>
            <p:nvPr/>
          </p:nvSpPr>
          <p:spPr>
            <a:xfrm>
              <a:off x="7192813" y="2614590"/>
              <a:ext cx="34496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US" sz="1200" dirty="0"/>
            </a:p>
          </p:txBody>
        </p:sp>
      </p:grpSp>
      <p:sp>
        <p:nvSpPr>
          <p:cNvPr id="62" name="Oval 61">
            <a:extLst>
              <a:ext uri="{FF2B5EF4-FFF2-40B4-BE49-F238E27FC236}">
                <a16:creationId xmlns:a16="http://schemas.microsoft.com/office/drawing/2014/main" id="{BB915902-2FA3-0AD2-B6BA-986F78CDA23C}"/>
              </a:ext>
            </a:extLst>
          </p:cNvPr>
          <p:cNvSpPr/>
          <p:nvPr/>
        </p:nvSpPr>
        <p:spPr>
          <a:xfrm>
            <a:off x="9909233" y="4773118"/>
            <a:ext cx="975544" cy="96244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3" name="Straight Connector 62" title="q lines">
            <a:extLst>
              <a:ext uri="{FF2B5EF4-FFF2-40B4-BE49-F238E27FC236}">
                <a16:creationId xmlns:a16="http://schemas.microsoft.com/office/drawing/2014/main" id="{CEABF567-8FDB-2D92-59F6-194C32556FCB}"/>
              </a:ext>
            </a:extLst>
          </p:cNvPr>
          <p:cNvCxnSpPr>
            <a:cxnSpLocks/>
          </p:cNvCxnSpPr>
          <p:nvPr/>
        </p:nvCxnSpPr>
        <p:spPr>
          <a:xfrm>
            <a:off x="10388450" y="4070611"/>
            <a:ext cx="0" cy="622060"/>
          </a:xfrm>
          <a:prstGeom prst="line">
            <a:avLst/>
          </a:prstGeom>
          <a:ln cmpd="sng">
            <a:solidFill>
              <a:schemeClr val="tx1">
                <a:lumMod val="65000"/>
                <a:lumOff val="35000"/>
              </a:schemeClr>
            </a:solidFill>
            <a:prstDash val="sysDash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60DEACBA-2367-50CC-12A8-F6A5E329C104}"/>
              </a:ext>
            </a:extLst>
          </p:cNvPr>
          <p:cNvSpPr txBox="1"/>
          <p:nvPr/>
        </p:nvSpPr>
        <p:spPr>
          <a:xfrm>
            <a:off x="9976914" y="4990760"/>
            <a:ext cx="823071" cy="54134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February</a:t>
            </a:r>
            <a:endParaRPr lang="en-US" sz="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F0D766C-06A3-E998-98C8-4927DE5EE291}"/>
              </a:ext>
            </a:extLst>
          </p:cNvPr>
          <p:cNvSpPr txBox="1"/>
          <p:nvPr/>
        </p:nvSpPr>
        <p:spPr>
          <a:xfrm>
            <a:off x="10234012" y="6007596"/>
            <a:ext cx="2168220" cy="88621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600" b="1" dirty="0">
                <a:solidFill>
                  <a:schemeClr val="bg1">
                    <a:lumMod val="75000"/>
                  </a:schemeClr>
                </a:solidFill>
              </a:rPr>
              <a:t>2024</a:t>
            </a:r>
          </a:p>
        </p:txBody>
      </p:sp>
      <p:grpSp>
        <p:nvGrpSpPr>
          <p:cNvPr id="6" name="Group 5" title="Milestone">
            <a:extLst>
              <a:ext uri="{FF2B5EF4-FFF2-40B4-BE49-F238E27FC236}">
                <a16:creationId xmlns:a16="http://schemas.microsoft.com/office/drawing/2014/main" id="{96D76C17-D838-5F85-133A-93EF615E6C29}"/>
              </a:ext>
            </a:extLst>
          </p:cNvPr>
          <p:cNvGrpSpPr/>
          <p:nvPr/>
        </p:nvGrpSpPr>
        <p:grpSpPr>
          <a:xfrm>
            <a:off x="7407637" y="2580270"/>
            <a:ext cx="2171542" cy="559051"/>
            <a:chOff x="5448528" y="3520891"/>
            <a:chExt cx="1327162" cy="559051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33DBD84-1828-9C09-38B5-93F0A11FD14B}"/>
                </a:ext>
              </a:extLst>
            </p:cNvPr>
            <p:cNvSpPr txBox="1"/>
            <p:nvPr/>
          </p:nvSpPr>
          <p:spPr>
            <a:xfrm>
              <a:off x="5480908" y="3520891"/>
              <a:ext cx="1294782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/>
                <a:t>Production Readiness</a:t>
              </a:r>
            </a:p>
          </p:txBody>
        </p:sp>
        <p:sp>
          <p:nvSpPr>
            <p:cNvPr id="8" name="Rectangle: Rounded Corners 7" title="Milestone Graphic">
              <a:extLst>
                <a:ext uri="{FF2B5EF4-FFF2-40B4-BE49-F238E27FC236}">
                  <a16:creationId xmlns:a16="http://schemas.microsoft.com/office/drawing/2014/main" id="{C40A0537-F402-FB25-385E-27932498AA45}"/>
                </a:ext>
              </a:extLst>
            </p:cNvPr>
            <p:cNvSpPr/>
            <p:nvPr/>
          </p:nvSpPr>
          <p:spPr>
            <a:xfrm>
              <a:off x="5448528" y="3913033"/>
              <a:ext cx="487818" cy="166909"/>
            </a:xfrm>
            <a:prstGeom prst="roundRect">
              <a:avLst>
                <a:gd name="adj" fmla="val 50000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5" name="Group 64" title="Milestone">
            <a:extLst>
              <a:ext uri="{FF2B5EF4-FFF2-40B4-BE49-F238E27FC236}">
                <a16:creationId xmlns:a16="http://schemas.microsoft.com/office/drawing/2014/main" id="{21BFFA7D-52A1-6490-9594-99F18F2B7808}"/>
              </a:ext>
            </a:extLst>
          </p:cNvPr>
          <p:cNvGrpSpPr/>
          <p:nvPr/>
        </p:nvGrpSpPr>
        <p:grpSpPr>
          <a:xfrm>
            <a:off x="4639027" y="1825092"/>
            <a:ext cx="2133442" cy="459991"/>
            <a:chOff x="5471813" y="3520891"/>
            <a:chExt cx="1303877" cy="459991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97CC119D-BBA2-35CD-012E-DE6D95060EA9}"/>
                </a:ext>
              </a:extLst>
            </p:cNvPr>
            <p:cNvSpPr txBox="1"/>
            <p:nvPr/>
          </p:nvSpPr>
          <p:spPr>
            <a:xfrm>
              <a:off x="5480908" y="3520891"/>
              <a:ext cx="1294782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/>
                <a:t>Public Awareness</a:t>
              </a:r>
            </a:p>
          </p:txBody>
        </p:sp>
        <p:sp>
          <p:nvSpPr>
            <p:cNvPr id="67" name="Rectangle: Rounded Corners 66" title="Milestone Graphic">
              <a:extLst>
                <a:ext uri="{FF2B5EF4-FFF2-40B4-BE49-F238E27FC236}">
                  <a16:creationId xmlns:a16="http://schemas.microsoft.com/office/drawing/2014/main" id="{3CC18333-F1FD-3582-5CCE-9C961C1C0ADF}"/>
                </a:ext>
              </a:extLst>
            </p:cNvPr>
            <p:cNvSpPr/>
            <p:nvPr/>
          </p:nvSpPr>
          <p:spPr>
            <a:xfrm>
              <a:off x="5471813" y="3813973"/>
              <a:ext cx="487818" cy="166909"/>
            </a:xfrm>
            <a:prstGeom prst="roundRect">
              <a:avLst>
                <a:gd name="adj" fmla="val 50000"/>
              </a:avLst>
            </a:prstGeom>
            <a:solidFill>
              <a:srgbClr val="FF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3845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DE0AD4-F76D-E806-2989-6404F47E1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1111" y="1859579"/>
            <a:ext cx="9789777" cy="4351338"/>
          </a:xfrm>
        </p:spPr>
        <p:txBody>
          <a:bodyPr>
            <a:noAutofit/>
          </a:bodyPr>
          <a:lstStyle/>
          <a:p>
            <a:r>
              <a:rPr lang="en-US" sz="2000" dirty="0"/>
              <a:t>Clerk offices closed to public</a:t>
            </a:r>
          </a:p>
          <a:p>
            <a:pPr lvl="1"/>
            <a:r>
              <a:rPr lang="en-US" sz="2000" dirty="0"/>
              <a:t>Dates still being finalized</a:t>
            </a:r>
          </a:p>
          <a:p>
            <a:pPr lvl="1"/>
            <a:r>
              <a:rPr lang="en-US" sz="2000" dirty="0"/>
              <a:t>System Training and acceptance of dealer and customer work will continue</a:t>
            </a:r>
          </a:p>
          <a:p>
            <a:pPr lvl="1"/>
            <a:r>
              <a:rPr lang="en-US" sz="2000" dirty="0"/>
              <a:t>Opening incrementally across the state</a:t>
            </a:r>
          </a:p>
          <a:p>
            <a:r>
              <a:rPr lang="en-US" sz="2000" dirty="0"/>
              <a:t>Long lines</a:t>
            </a:r>
          </a:p>
          <a:p>
            <a:pPr lvl="1"/>
            <a:r>
              <a:rPr lang="en-US" sz="2000" dirty="0"/>
              <a:t>Backlog of work from closure</a:t>
            </a:r>
          </a:p>
          <a:p>
            <a:r>
              <a:rPr lang="en-US" sz="2000" dirty="0"/>
              <a:t>Learning curve</a:t>
            </a:r>
          </a:p>
          <a:p>
            <a:pPr lvl="1"/>
            <a:r>
              <a:rPr lang="en-US" sz="2000" dirty="0"/>
              <a:t>Process and procedure changes</a:t>
            </a:r>
          </a:p>
          <a:p>
            <a:pPr lvl="1"/>
            <a:r>
              <a:rPr lang="en-US" sz="2000" dirty="0"/>
              <a:t>Engagement from all offices is not the same</a:t>
            </a:r>
          </a:p>
          <a:p>
            <a:r>
              <a:rPr lang="en-US" sz="2000" dirty="0"/>
              <a:t>System issues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47541A-2650-D423-D8BF-E8FB8B172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6757"/>
            <a:ext cx="12192000" cy="1087815"/>
          </a:xfrm>
        </p:spPr>
        <p:txBody>
          <a:bodyPr/>
          <a:lstStyle/>
          <a:p>
            <a:r>
              <a:rPr lang="en-US" dirty="0"/>
              <a:t>Expectations during and after cutover</a:t>
            </a:r>
          </a:p>
        </p:txBody>
      </p:sp>
    </p:spTree>
    <p:extLst>
      <p:ext uri="{BB962C8B-B14F-4D97-AF65-F5344CB8AC3E}">
        <p14:creationId xmlns:p14="http://schemas.microsoft.com/office/powerpoint/2010/main" val="3255779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2CDD29A-FA85-432D-A666-500B0B39F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660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C600"/>
      </a:accent1>
      <a:accent2>
        <a:srgbClr val="003764"/>
      </a:accent2>
      <a:accent3>
        <a:srgbClr val="5EB3E4"/>
      </a:accent3>
      <a:accent4>
        <a:srgbClr val="7F7F7F"/>
      </a:accent4>
      <a:accent5>
        <a:srgbClr val="3A3838"/>
      </a:accent5>
      <a:accent6>
        <a:srgbClr val="D8D9D7"/>
      </a:accent6>
      <a:hlink>
        <a:srgbClr val="2F5496"/>
      </a:hlink>
      <a:folHlink>
        <a:srgbClr val="833C0B"/>
      </a:folHlink>
    </a:clrScheme>
    <a:fontScheme name="KYTC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YTCtemplate-TK-Main" id="{22726168-3B46-40B8-A768-46457C010A69}" vid="{A4A589BF-1008-4871-A046-32F5178A763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ab2f6f1-0821-4b71-8c0e-6b042c9ddd4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A77229A91BE640963C7E500CC3FB7D" ma:contentTypeVersion="14" ma:contentTypeDescription="Create a new document." ma:contentTypeScope="" ma:versionID="acae73532a35fcfa014bd9efa4f5ea83">
  <xsd:schema xmlns:xsd="http://www.w3.org/2001/XMLSchema" xmlns:xs="http://www.w3.org/2001/XMLSchema" xmlns:p="http://schemas.microsoft.com/office/2006/metadata/properties" xmlns:ns3="fab2f6f1-0821-4b71-8c0e-6b042c9ddd41" xmlns:ns4="8a9cb5dc-ad0b-4f4d-b7a4-05b6221d4e38" targetNamespace="http://schemas.microsoft.com/office/2006/metadata/properties" ma:root="true" ma:fieldsID="6c3a1cedef2793420f731092fe13ee50" ns3:_="" ns4:_="">
    <xsd:import namespace="fab2f6f1-0821-4b71-8c0e-6b042c9ddd41"/>
    <xsd:import namespace="8a9cb5dc-ad0b-4f4d-b7a4-05b6221d4e3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b2f6f1-0821-4b71-8c0e-6b042c9ddd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9cb5dc-ad0b-4f4d-b7a4-05b6221d4e3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426708-9BF1-44E3-979E-82F59981BDC5}">
  <ds:schemaRefs>
    <ds:schemaRef ds:uri="fab2f6f1-0821-4b71-8c0e-6b042c9ddd41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8a9cb5dc-ad0b-4f4d-b7a4-05b6221d4e38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90EC3D7-E756-4517-9312-3AEC41EE58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193435-C47C-4457-BC11-75D2D35360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b2f6f1-0821-4b71-8c0e-6b042c9ddd41"/>
    <ds:schemaRef ds:uri="8a9cb5dc-ad0b-4f4d-b7a4-05b6221d4e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KYTCtemplate-TK-Main</Template>
  <TotalTime>1512</TotalTime>
  <Words>391</Words>
  <Application>Microsoft Office PowerPoint</Application>
  <PresentationFormat>Widescreen</PresentationFormat>
  <Paragraphs>99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Symbol</vt:lpstr>
      <vt:lpstr>Wingdings</vt:lpstr>
      <vt:lpstr>Office Theme</vt:lpstr>
      <vt:lpstr>KAVIS Program Update</vt:lpstr>
      <vt:lpstr>History</vt:lpstr>
      <vt:lpstr>PowerPoint Presentation</vt:lpstr>
      <vt:lpstr>Stakeholders</vt:lpstr>
      <vt:lpstr>Project Roadmap</vt:lpstr>
      <vt:lpstr>Implementation Date</vt:lpstr>
      <vt:lpstr>PowerPoint Presentation</vt:lpstr>
      <vt:lpstr>Expectations during and after cutover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KAVIS Program Update</dc:title>
  <dc:creator>Stout, Heather L (KYTC)</dc:creator>
  <cp:lastModifiedBy>Bishop, Kenny S (KYTC)</cp:lastModifiedBy>
  <cp:revision>7</cp:revision>
  <cp:lastPrinted>2023-10-11T16:29:58Z</cp:lastPrinted>
  <dcterms:created xsi:type="dcterms:W3CDTF">2022-10-27T12:13:39Z</dcterms:created>
  <dcterms:modified xsi:type="dcterms:W3CDTF">2023-10-13T16:24:19Z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0x0101004EA77229A91BE640963C7E500CC3FB7D</vt:lpwstr>
  </property>
</Properties>
</file>