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oppins Semi-Bol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Poppins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228" y="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8828" y="446279"/>
            <a:ext cx="7400336" cy="4162689"/>
          </a:xfrm>
          <a:custGeom>
            <a:avLst/>
            <a:gdLst/>
            <a:ahLst/>
            <a:cxnLst/>
            <a:rect l="l" t="t" r="r" b="b"/>
            <a:pathLst>
              <a:path w="7400336" h="4162689">
                <a:moveTo>
                  <a:pt x="0" y="0"/>
                </a:moveTo>
                <a:lnTo>
                  <a:pt x="7400336" y="0"/>
                </a:lnTo>
                <a:lnTo>
                  <a:pt x="7400336" y="4162690"/>
                </a:lnTo>
                <a:lnTo>
                  <a:pt x="0" y="4162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88347" y="0"/>
            <a:ext cx="1889937" cy="10287000"/>
            <a:chOff x="0" y="0"/>
            <a:chExt cx="497761" cy="27198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7761" cy="2719835"/>
            </a:xfrm>
            <a:custGeom>
              <a:avLst/>
              <a:gdLst/>
              <a:ahLst/>
              <a:cxnLst/>
              <a:rect l="l" t="t" r="r" b="b"/>
              <a:pathLst>
                <a:path w="497761" h="2719835">
                  <a:moveTo>
                    <a:pt x="0" y="0"/>
                  </a:moveTo>
                  <a:lnTo>
                    <a:pt x="497761" y="0"/>
                  </a:lnTo>
                  <a:lnTo>
                    <a:pt x="497761" y="2719835"/>
                  </a:lnTo>
                  <a:lnTo>
                    <a:pt x="0" y="2719835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351268" y="0"/>
            <a:ext cx="8936732" cy="10287000"/>
          </a:xfrm>
          <a:custGeom>
            <a:avLst/>
            <a:gdLst/>
            <a:ahLst/>
            <a:cxnLst/>
            <a:rect l="l" t="t" r="r" b="b"/>
            <a:pathLst>
              <a:path w="8936732" h="10287000">
                <a:moveTo>
                  <a:pt x="0" y="0"/>
                </a:moveTo>
                <a:lnTo>
                  <a:pt x="8936732" y="0"/>
                </a:lnTo>
                <a:lnTo>
                  <a:pt x="89367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774" b="-1737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92416" y="6303993"/>
            <a:ext cx="4795154" cy="3033915"/>
          </a:xfrm>
          <a:custGeom>
            <a:avLst/>
            <a:gdLst/>
            <a:ahLst/>
            <a:cxnLst/>
            <a:rect l="l" t="t" r="r" b="b"/>
            <a:pathLst>
              <a:path w="4795154" h="3033915">
                <a:moveTo>
                  <a:pt x="0" y="0"/>
                </a:moveTo>
                <a:lnTo>
                  <a:pt x="4795154" y="0"/>
                </a:lnTo>
                <a:lnTo>
                  <a:pt x="4795154" y="3033915"/>
                </a:lnTo>
                <a:lnTo>
                  <a:pt x="0" y="3033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61306" y="4646402"/>
            <a:ext cx="7651414" cy="31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19"/>
              </a:lnSpc>
            </a:pPr>
            <a:r>
              <a:rPr lang="en-US" sz="10455">
                <a:solidFill>
                  <a:srgbClr val="195398"/>
                </a:solidFill>
                <a:latin typeface="Poppins Bold"/>
              </a:rPr>
              <a:t>DRIVER’S</a:t>
            </a:r>
          </a:p>
          <a:p>
            <a:pPr>
              <a:lnSpc>
                <a:spcPts val="11919"/>
              </a:lnSpc>
            </a:pPr>
            <a:r>
              <a:rPr lang="en-US" sz="10455">
                <a:solidFill>
                  <a:srgbClr val="195398"/>
                </a:solidFill>
                <a:latin typeface="Poppins Bold"/>
              </a:rPr>
              <a:t>LICENSE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1306" y="7801900"/>
            <a:ext cx="7493893" cy="86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8"/>
              </a:lnSpc>
            </a:pPr>
            <a:r>
              <a:rPr lang="en-US" sz="5551" spc="1265">
                <a:solidFill>
                  <a:srgbClr val="195398"/>
                </a:solidFill>
                <a:latin typeface="Poppins Semi-Bold"/>
              </a:rPr>
              <a:t>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4140" y="0"/>
            <a:ext cx="8115300" cy="9861498"/>
            <a:chOff x="0" y="0"/>
            <a:chExt cx="1030248" cy="14730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0248" cy="1473056"/>
            </a:xfrm>
            <a:custGeom>
              <a:avLst/>
              <a:gdLst/>
              <a:ahLst/>
              <a:cxnLst/>
              <a:rect l="l" t="t" r="r" b="b"/>
              <a:pathLst>
                <a:path w="1030248" h="1473056">
                  <a:moveTo>
                    <a:pt x="515124" y="0"/>
                  </a:moveTo>
                  <a:lnTo>
                    <a:pt x="1030248" y="203200"/>
                  </a:lnTo>
                  <a:lnTo>
                    <a:pt x="1030248" y="1269856"/>
                  </a:lnTo>
                  <a:lnTo>
                    <a:pt x="515124" y="1473056"/>
                  </a:lnTo>
                  <a:lnTo>
                    <a:pt x="0" y="1269856"/>
                  </a:lnTo>
                  <a:lnTo>
                    <a:pt x="0" y="203200"/>
                  </a:lnTo>
                  <a:lnTo>
                    <a:pt x="515124" y="0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99503" y="218378"/>
            <a:ext cx="8115300" cy="9643119"/>
            <a:chOff x="0" y="0"/>
            <a:chExt cx="1030248" cy="14730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0248" cy="1473056"/>
            </a:xfrm>
            <a:custGeom>
              <a:avLst/>
              <a:gdLst/>
              <a:ahLst/>
              <a:cxnLst/>
              <a:rect l="l" t="t" r="r" b="b"/>
              <a:pathLst>
                <a:path w="1030248" h="1473056">
                  <a:moveTo>
                    <a:pt x="515124" y="0"/>
                  </a:moveTo>
                  <a:lnTo>
                    <a:pt x="1030248" y="203200"/>
                  </a:lnTo>
                  <a:lnTo>
                    <a:pt x="1030248" y="1269856"/>
                  </a:lnTo>
                  <a:lnTo>
                    <a:pt x="515124" y="1473056"/>
                  </a:lnTo>
                  <a:lnTo>
                    <a:pt x="0" y="1269856"/>
                  </a:lnTo>
                  <a:lnTo>
                    <a:pt x="0" y="203200"/>
                  </a:lnTo>
                  <a:lnTo>
                    <a:pt x="515124" y="0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7998" cy="2357997"/>
            <a:chOff x="0" y="0"/>
            <a:chExt cx="4832220" cy="5727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2220" cy="572774"/>
            </a:xfrm>
            <a:custGeom>
              <a:avLst/>
              <a:gdLst/>
              <a:ahLst/>
              <a:cxnLst/>
              <a:rect l="l" t="t" r="r" b="b"/>
              <a:pathLst>
                <a:path w="4832220" h="572774">
                  <a:moveTo>
                    <a:pt x="0" y="0"/>
                  </a:moveTo>
                  <a:lnTo>
                    <a:pt x="4832220" y="0"/>
                  </a:lnTo>
                  <a:lnTo>
                    <a:pt x="4832220" y="572774"/>
                  </a:lnTo>
                  <a:lnTo>
                    <a:pt x="0" y="572774"/>
                  </a:lnTo>
                  <a:close/>
                </a:path>
              </a:pathLst>
            </a:custGeom>
            <a:solidFill>
              <a:srgbClr val="19539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336820">
            <a:off x="-381018" y="325553"/>
            <a:ext cx="2383330" cy="1676302"/>
            <a:chOff x="0" y="0"/>
            <a:chExt cx="1001639" cy="711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1639" cy="711200"/>
            </a:xfrm>
            <a:custGeom>
              <a:avLst/>
              <a:gdLst/>
              <a:ahLst/>
              <a:cxnLst/>
              <a:rect l="l" t="t" r="r" b="b"/>
              <a:pathLst>
                <a:path w="1001639" h="711200">
                  <a:moveTo>
                    <a:pt x="500819" y="711200"/>
                  </a:moveTo>
                  <a:lnTo>
                    <a:pt x="1001639" y="0"/>
                  </a:lnTo>
                  <a:lnTo>
                    <a:pt x="0" y="0"/>
                  </a:lnTo>
                  <a:lnTo>
                    <a:pt x="500819" y="711200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640836" y="8648700"/>
            <a:ext cx="2730403" cy="1535852"/>
          </a:xfrm>
          <a:custGeom>
            <a:avLst/>
            <a:gdLst/>
            <a:ahLst/>
            <a:cxnLst/>
            <a:rect l="l" t="t" r="r" b="b"/>
            <a:pathLst>
              <a:path w="2730403" h="1535852">
                <a:moveTo>
                  <a:pt x="0" y="0"/>
                </a:moveTo>
                <a:lnTo>
                  <a:pt x="2730404" y="0"/>
                </a:lnTo>
                <a:lnTo>
                  <a:pt x="2730404" y="1535852"/>
                </a:lnTo>
                <a:lnTo>
                  <a:pt x="0" y="1535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2715" y="4823772"/>
            <a:ext cx="7539706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4045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7.3M </a:t>
            </a:r>
            <a:r>
              <a:rPr lang="en-US" sz="3399" dirty="0" smtClean="0">
                <a:solidFill>
                  <a:srgbClr val="FFFFFF"/>
                </a:solidFill>
                <a:latin typeface="Poppins Bold"/>
              </a:rPr>
              <a:t>members </a:t>
            </a:r>
            <a:r>
              <a:rPr lang="en-US" sz="3399" dirty="0">
                <a:solidFill>
                  <a:srgbClr val="FFFFFF"/>
                </a:solidFill>
                <a:latin typeface="Poppins Bold"/>
              </a:rPr>
              <a:t>in 13 states plus Washington, D.C. including 230,000 members in Kentucky</a:t>
            </a:r>
          </a:p>
          <a:p>
            <a:pPr>
              <a:lnSpc>
                <a:spcPts val="4045"/>
              </a:lnSpc>
            </a:pPr>
            <a:endParaRPr lang="en-US" sz="3399" dirty="0">
              <a:solidFill>
                <a:srgbClr val="FFFFFF"/>
              </a:solidFill>
              <a:latin typeface="Poppins Bold"/>
            </a:endParaRPr>
          </a:p>
          <a:p>
            <a:pPr marL="734055" lvl="1" indent="-367027">
              <a:lnSpc>
                <a:spcPts val="4045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Locations in Lexington, Florence, Walton and Newport</a:t>
            </a:r>
            <a:r>
              <a:rPr lang="en-US" sz="3399" dirty="0">
                <a:solidFill>
                  <a:srgbClr val="FFFFFF"/>
                </a:solidFill>
                <a:latin typeface="Poppins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2704" y="2461972"/>
            <a:ext cx="5403862" cy="214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8"/>
              </a:lnSpc>
            </a:pPr>
            <a:r>
              <a:rPr lang="en-US" sz="4848" spc="-145" dirty="0">
                <a:solidFill>
                  <a:srgbClr val="FFFFFF"/>
                </a:solidFill>
                <a:latin typeface="Poppins Bold"/>
              </a:rPr>
              <a:t>AAA </a:t>
            </a:r>
          </a:p>
          <a:p>
            <a:pPr algn="ctr">
              <a:lnSpc>
                <a:spcPts val="5478"/>
              </a:lnSpc>
            </a:pPr>
            <a:r>
              <a:rPr lang="en-US" sz="4848" spc="-145" dirty="0">
                <a:solidFill>
                  <a:srgbClr val="FFFFFF"/>
                </a:solidFill>
                <a:latin typeface="Poppins Bold"/>
              </a:rPr>
              <a:t>Club Alliance (ACA)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46694" y="2461972"/>
            <a:ext cx="5820917" cy="2148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8"/>
              </a:lnSpc>
            </a:pPr>
            <a:r>
              <a:rPr lang="en-US" sz="4848" spc="-145" dirty="0">
                <a:solidFill>
                  <a:srgbClr val="FFFFFF"/>
                </a:solidFill>
                <a:latin typeface="Poppins Bold"/>
              </a:rPr>
              <a:t>Auto Club Enterprises </a:t>
            </a:r>
          </a:p>
          <a:p>
            <a:pPr algn="ctr">
              <a:lnSpc>
                <a:spcPts val="5478"/>
              </a:lnSpc>
            </a:pPr>
            <a:r>
              <a:rPr lang="en-US" sz="4848" spc="-145" dirty="0">
                <a:solidFill>
                  <a:srgbClr val="FFFFFF"/>
                </a:solidFill>
                <a:latin typeface="Poppins Bold"/>
              </a:rPr>
              <a:t>(ACE)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2742" y="284802"/>
            <a:ext cx="4788098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latin typeface="Canva Sans Bold"/>
              </a:rPr>
              <a:t>One State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01213" y="284802"/>
            <a:ext cx="10386787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FFFFFF"/>
                </a:solidFill>
                <a:latin typeface="Canva Sans Bold"/>
              </a:rPr>
              <a:t> Two AAA Clubs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91019" y="4823772"/>
            <a:ext cx="7568281" cy="35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5" lvl="1" indent="-367027">
              <a:lnSpc>
                <a:spcPts val="4045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17.5M+ </a:t>
            </a:r>
            <a:r>
              <a:rPr lang="en-US" sz="3399" dirty="0" smtClean="0">
                <a:solidFill>
                  <a:srgbClr val="FFFFFF"/>
                </a:solidFill>
                <a:latin typeface="Poppins Bold"/>
              </a:rPr>
              <a:t>members </a:t>
            </a:r>
            <a:r>
              <a:rPr lang="en-US" sz="3399" dirty="0">
                <a:solidFill>
                  <a:srgbClr val="FFFFFF"/>
                </a:solidFill>
                <a:latin typeface="Poppins Bold"/>
              </a:rPr>
              <a:t>in 21 states  including 412,000 members in Kentucky</a:t>
            </a:r>
          </a:p>
          <a:p>
            <a:pPr>
              <a:lnSpc>
                <a:spcPts val="4045"/>
              </a:lnSpc>
            </a:pPr>
            <a:endParaRPr lang="en-US" sz="3399" dirty="0">
              <a:solidFill>
                <a:srgbClr val="FFFFFF"/>
              </a:solidFill>
              <a:latin typeface="Poppins Bold"/>
            </a:endParaRPr>
          </a:p>
          <a:p>
            <a:pPr marL="734055" lvl="1" indent="-367027">
              <a:lnSpc>
                <a:spcPts val="4045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Locations in Louisville, Owensboro, Elizabethtown and Bowling Green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69285" y="218379"/>
            <a:ext cx="45015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92485" y="2655378"/>
            <a:ext cx="854107" cy="854107"/>
          </a:xfrm>
          <a:custGeom>
            <a:avLst/>
            <a:gdLst/>
            <a:ahLst/>
            <a:cxnLst/>
            <a:rect l="l" t="t" r="r" b="b"/>
            <a:pathLst>
              <a:path w="854107" h="854107">
                <a:moveTo>
                  <a:pt x="0" y="0"/>
                </a:moveTo>
                <a:lnTo>
                  <a:pt x="854108" y="0"/>
                </a:lnTo>
                <a:lnTo>
                  <a:pt x="854108" y="854108"/>
                </a:lnTo>
                <a:lnTo>
                  <a:pt x="0" y="854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12694" y="4023677"/>
            <a:ext cx="854107" cy="854107"/>
          </a:xfrm>
          <a:custGeom>
            <a:avLst/>
            <a:gdLst/>
            <a:ahLst/>
            <a:cxnLst/>
            <a:rect l="l" t="t" r="r" b="b"/>
            <a:pathLst>
              <a:path w="854107" h="854107">
                <a:moveTo>
                  <a:pt x="0" y="0"/>
                </a:moveTo>
                <a:lnTo>
                  <a:pt x="854107" y="0"/>
                </a:lnTo>
                <a:lnTo>
                  <a:pt x="854107" y="854107"/>
                </a:lnTo>
                <a:lnTo>
                  <a:pt x="0" y="854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812694" y="5279655"/>
            <a:ext cx="854107" cy="854107"/>
          </a:xfrm>
          <a:custGeom>
            <a:avLst/>
            <a:gdLst/>
            <a:ahLst/>
            <a:cxnLst/>
            <a:rect l="l" t="t" r="r" b="b"/>
            <a:pathLst>
              <a:path w="854107" h="854107">
                <a:moveTo>
                  <a:pt x="0" y="0"/>
                </a:moveTo>
                <a:lnTo>
                  <a:pt x="854107" y="0"/>
                </a:lnTo>
                <a:lnTo>
                  <a:pt x="854107" y="854108"/>
                </a:lnTo>
                <a:lnTo>
                  <a:pt x="0" y="854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12694" y="7232334"/>
            <a:ext cx="854107" cy="854107"/>
          </a:xfrm>
          <a:custGeom>
            <a:avLst/>
            <a:gdLst/>
            <a:ahLst/>
            <a:cxnLst/>
            <a:rect l="l" t="t" r="r" b="b"/>
            <a:pathLst>
              <a:path w="854107" h="854107">
                <a:moveTo>
                  <a:pt x="0" y="0"/>
                </a:moveTo>
                <a:lnTo>
                  <a:pt x="854107" y="0"/>
                </a:lnTo>
                <a:lnTo>
                  <a:pt x="854107" y="854107"/>
                </a:lnTo>
                <a:lnTo>
                  <a:pt x="0" y="854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7815" y="3443572"/>
            <a:ext cx="1856585" cy="1434212"/>
          </a:xfrm>
          <a:custGeom>
            <a:avLst/>
            <a:gdLst/>
            <a:ahLst/>
            <a:cxnLst/>
            <a:rect l="l" t="t" r="r" b="b"/>
            <a:pathLst>
              <a:path w="1856585" h="1434212">
                <a:moveTo>
                  <a:pt x="0" y="0"/>
                </a:moveTo>
                <a:lnTo>
                  <a:pt x="1856585" y="0"/>
                </a:lnTo>
                <a:lnTo>
                  <a:pt x="1856585" y="1434212"/>
                </a:lnTo>
                <a:lnTo>
                  <a:pt x="0" y="143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08582" y="3239736"/>
            <a:ext cx="1687022" cy="1816443"/>
          </a:xfrm>
          <a:custGeom>
            <a:avLst/>
            <a:gdLst/>
            <a:ahLst/>
            <a:cxnLst/>
            <a:rect l="l" t="t" r="r" b="b"/>
            <a:pathLst>
              <a:path w="1687022" h="1816443">
                <a:moveTo>
                  <a:pt x="0" y="0"/>
                </a:moveTo>
                <a:lnTo>
                  <a:pt x="1687022" y="0"/>
                </a:lnTo>
                <a:lnTo>
                  <a:pt x="1687022" y="1816443"/>
                </a:lnTo>
                <a:lnTo>
                  <a:pt x="0" y="1816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45197" y="4093843"/>
            <a:ext cx="3764141" cy="37641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8004" y="7232334"/>
            <a:ext cx="1516207" cy="1324786"/>
          </a:xfrm>
          <a:custGeom>
            <a:avLst/>
            <a:gdLst/>
            <a:ahLst/>
            <a:cxnLst/>
            <a:rect l="l" t="t" r="r" b="b"/>
            <a:pathLst>
              <a:path w="1516207" h="1324786">
                <a:moveTo>
                  <a:pt x="0" y="0"/>
                </a:moveTo>
                <a:lnTo>
                  <a:pt x="1516207" y="0"/>
                </a:lnTo>
                <a:lnTo>
                  <a:pt x="1516207" y="1324786"/>
                </a:lnTo>
                <a:lnTo>
                  <a:pt x="0" y="1324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359796" y="7040080"/>
            <a:ext cx="1635808" cy="1635808"/>
          </a:xfrm>
          <a:custGeom>
            <a:avLst/>
            <a:gdLst/>
            <a:ahLst/>
            <a:cxnLst/>
            <a:rect l="l" t="t" r="r" b="b"/>
            <a:pathLst>
              <a:path w="1635808" h="1635808">
                <a:moveTo>
                  <a:pt x="0" y="0"/>
                </a:moveTo>
                <a:lnTo>
                  <a:pt x="1635808" y="0"/>
                </a:lnTo>
                <a:lnTo>
                  <a:pt x="1635808" y="1635808"/>
                </a:lnTo>
                <a:lnTo>
                  <a:pt x="0" y="1635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8420" y="2655378"/>
            <a:ext cx="6652692" cy="6210443"/>
          </a:xfrm>
          <a:custGeom>
            <a:avLst/>
            <a:gdLst/>
            <a:ahLst/>
            <a:cxnLst/>
            <a:rect l="l" t="t" r="r" b="b"/>
            <a:pathLst>
              <a:path w="6652692" h="6210443">
                <a:moveTo>
                  <a:pt x="0" y="0"/>
                </a:moveTo>
                <a:lnTo>
                  <a:pt x="6652692" y="0"/>
                </a:lnTo>
                <a:lnTo>
                  <a:pt x="6652692" y="6210444"/>
                </a:lnTo>
                <a:lnTo>
                  <a:pt x="0" y="6210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9785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0" y="9569769"/>
            <a:ext cx="18288000" cy="717231"/>
            <a:chOff x="0" y="0"/>
            <a:chExt cx="4816593" cy="1889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6592" cy="188900"/>
            </a:xfrm>
            <a:custGeom>
              <a:avLst/>
              <a:gdLst/>
              <a:ahLst/>
              <a:cxnLst/>
              <a:rect l="l" t="t" r="r" b="b"/>
              <a:pathLst>
                <a:path w="4816592" h="188900">
                  <a:moveTo>
                    <a:pt x="0" y="0"/>
                  </a:moveTo>
                  <a:lnTo>
                    <a:pt x="4816592" y="0"/>
                  </a:lnTo>
                  <a:lnTo>
                    <a:pt x="4816592" y="188900"/>
                  </a:lnTo>
                  <a:lnTo>
                    <a:pt x="0" y="188900"/>
                  </a:lnTo>
                  <a:close/>
                </a:path>
              </a:pathLst>
            </a:custGeom>
            <a:solidFill>
              <a:srgbClr val="19539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569769"/>
            <a:ext cx="7531112" cy="717231"/>
            <a:chOff x="0" y="0"/>
            <a:chExt cx="2035295" cy="188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35295" cy="188900"/>
            </a:xfrm>
            <a:custGeom>
              <a:avLst/>
              <a:gdLst/>
              <a:ahLst/>
              <a:cxnLst/>
              <a:rect l="l" t="t" r="r" b="b"/>
              <a:pathLst>
                <a:path w="2035295" h="188900">
                  <a:moveTo>
                    <a:pt x="0" y="0"/>
                  </a:moveTo>
                  <a:lnTo>
                    <a:pt x="2035295" y="0"/>
                  </a:lnTo>
                  <a:lnTo>
                    <a:pt x="2035295" y="188900"/>
                  </a:lnTo>
                  <a:lnTo>
                    <a:pt x="0" y="188900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8420" y="250716"/>
            <a:ext cx="15337598" cy="207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34"/>
              </a:lnSpc>
            </a:pPr>
            <a:r>
              <a:rPr lang="en-US" sz="6899" dirty="0">
                <a:solidFill>
                  <a:srgbClr val="195398"/>
                </a:solidFill>
                <a:latin typeface="Poppins Bold"/>
              </a:rPr>
              <a:t>AAA: Peace of Mind for </a:t>
            </a:r>
            <a:r>
              <a:rPr lang="en-US" sz="6899" dirty="0" smtClean="0">
                <a:solidFill>
                  <a:srgbClr val="195398"/>
                </a:solidFill>
                <a:latin typeface="Poppins Bold"/>
              </a:rPr>
              <a:t/>
            </a:r>
            <a:br>
              <a:rPr lang="en-US" sz="6899" dirty="0" smtClean="0">
                <a:solidFill>
                  <a:srgbClr val="195398"/>
                </a:solidFill>
                <a:latin typeface="Poppins Bold"/>
              </a:rPr>
            </a:br>
            <a:r>
              <a:rPr lang="en-US" sz="6899" dirty="0" smtClean="0">
                <a:solidFill>
                  <a:srgbClr val="195398"/>
                </a:solidFill>
                <a:latin typeface="Poppins Bold"/>
              </a:rPr>
              <a:t>Over </a:t>
            </a:r>
            <a:r>
              <a:rPr lang="en-US" sz="6899" dirty="0">
                <a:solidFill>
                  <a:srgbClr val="195398"/>
                </a:solidFill>
                <a:latin typeface="Poppins Bold"/>
              </a:rPr>
              <a:t>100 Years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67799" y="2528077"/>
            <a:ext cx="7191501" cy="10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>
                <a:solidFill>
                  <a:srgbClr val="195398"/>
                </a:solidFill>
                <a:latin typeface="Poppins Bold"/>
              </a:rPr>
              <a:t>Traffic safety and mobility advocacy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06109" y="4166126"/>
            <a:ext cx="7164313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>
                <a:solidFill>
                  <a:srgbClr val="195398"/>
                </a:solidFill>
                <a:latin typeface="Poppins Bold"/>
              </a:rPr>
              <a:t>Emergency roadside services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67799" y="5260605"/>
            <a:ext cx="7466444" cy="161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>
                <a:solidFill>
                  <a:srgbClr val="195398"/>
                </a:solidFill>
                <a:latin typeface="Poppins Bold"/>
              </a:rPr>
              <a:t>Non-stock membership corporation working on behalf of motorist members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50596" y="7213284"/>
            <a:ext cx="7483648" cy="213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9"/>
              </a:lnSpc>
            </a:pPr>
            <a:r>
              <a:rPr lang="en-US" sz="3599">
                <a:solidFill>
                  <a:srgbClr val="195398"/>
                </a:solidFill>
                <a:latin typeface="Poppins Bold"/>
              </a:rPr>
              <a:t> Roadside services and discounts on travel, insurance, car repair and financial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27990" y="1"/>
            <a:ext cx="7739372" cy="10287000"/>
          </a:xfrm>
          <a:custGeom>
            <a:avLst/>
            <a:gdLst/>
            <a:ahLst/>
            <a:cxnLst/>
            <a:rect l="l" t="t" r="r" b="b"/>
            <a:pathLst>
              <a:path w="7739372" h="10319163">
                <a:moveTo>
                  <a:pt x="0" y="0"/>
                </a:moveTo>
                <a:lnTo>
                  <a:pt x="7739372" y="0"/>
                </a:lnTo>
                <a:lnTo>
                  <a:pt x="7739372" y="10319163"/>
                </a:lnTo>
                <a:lnTo>
                  <a:pt x="0" y="10319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4325" y="1602524"/>
            <a:ext cx="8464786" cy="848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Providing driver’s license renewals since </a:t>
            </a:r>
            <a:r>
              <a:rPr lang="en-US" sz="2999" dirty="0" smtClean="0">
                <a:solidFill>
                  <a:srgbClr val="272727"/>
                </a:solidFill>
                <a:latin typeface="Poppins"/>
              </a:rPr>
              <a:t>1992</a:t>
            </a: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marL="647697" lvl="1" indent="-323848" algn="just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Today, AAA handles over 200,000 license and state ID renewals and </a:t>
            </a:r>
            <a:r>
              <a:rPr lang="en-US" sz="2999" dirty="0" smtClean="0">
                <a:solidFill>
                  <a:srgbClr val="272727"/>
                </a:solidFill>
                <a:latin typeface="Poppins"/>
              </a:rPr>
              <a:t>duplicates.</a:t>
            </a: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marL="647697" lvl="1" indent="-323848" algn="just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Quarterly meetings between local AAA and local DMV </a:t>
            </a:r>
            <a:r>
              <a:rPr lang="en-US" sz="2999" dirty="0" smtClean="0">
                <a:solidFill>
                  <a:srgbClr val="272727"/>
                </a:solidFill>
                <a:latin typeface="Poppins"/>
              </a:rPr>
              <a:t>management</a:t>
            </a: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AAA worked proactively with the State of Connecticut to implement the significant requirements for Real ID, covering everything from document training with the FBI to information security and privacy. </a:t>
            </a: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670560"/>
            <a:ext cx="521041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9"/>
              </a:lnSpc>
            </a:pPr>
            <a:r>
              <a:rPr lang="en-US" sz="5999" spc="-179">
                <a:solidFill>
                  <a:srgbClr val="195398"/>
                </a:solidFill>
                <a:latin typeface="Poppins Bold"/>
              </a:rPr>
              <a:t>Connecticut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4987453" y="4746463"/>
            <a:ext cx="10287000" cy="794074"/>
            <a:chOff x="0" y="0"/>
            <a:chExt cx="2709333" cy="2091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09139"/>
            </a:xfrm>
            <a:custGeom>
              <a:avLst/>
              <a:gdLst/>
              <a:ahLst/>
              <a:cxnLst/>
              <a:rect l="l" t="t" r="r" b="b"/>
              <a:pathLst>
                <a:path w="2709333" h="209139">
                  <a:moveTo>
                    <a:pt x="0" y="0"/>
                  </a:moveTo>
                  <a:lnTo>
                    <a:pt x="2709333" y="0"/>
                  </a:lnTo>
                  <a:lnTo>
                    <a:pt x="2709333" y="209139"/>
                  </a:lnTo>
                  <a:lnTo>
                    <a:pt x="0" y="209139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27990" y="0"/>
            <a:ext cx="7803478" cy="10287000"/>
          </a:xfrm>
          <a:custGeom>
            <a:avLst/>
            <a:gdLst/>
            <a:ahLst/>
            <a:cxnLst/>
            <a:rect l="l" t="t" r="r" b="b"/>
            <a:pathLst>
              <a:path w="7803478" h="10287000">
                <a:moveTo>
                  <a:pt x="0" y="0"/>
                </a:moveTo>
                <a:lnTo>
                  <a:pt x="7803478" y="0"/>
                </a:lnTo>
                <a:lnTo>
                  <a:pt x="78034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69" b="-59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9214" y="1674734"/>
            <a:ext cx="8464786" cy="398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AAA has been providing DMV services to its members for well over 50 years, including driver’s license renewals, registration renewals and title transfers.</a:t>
            </a: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272727"/>
                </a:solidFill>
                <a:latin typeface="Poppins"/>
              </a:rPr>
              <a:t>Nearly 250,000 transactions </a:t>
            </a:r>
            <a:r>
              <a:rPr lang="en-US" sz="2999" dirty="0" smtClean="0">
                <a:solidFill>
                  <a:srgbClr val="272727"/>
                </a:solidFill>
                <a:latin typeface="Poppins"/>
              </a:rPr>
              <a:t>annually</a:t>
            </a: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  <a:p>
            <a:pPr algn="just">
              <a:lnSpc>
                <a:spcPts val="3899"/>
              </a:lnSpc>
            </a:pPr>
            <a:endParaRPr lang="en-US" sz="2999" dirty="0">
              <a:solidFill>
                <a:srgbClr val="272727"/>
              </a:solidFill>
              <a:latin typeface="Poppi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670560"/>
            <a:ext cx="5210418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9"/>
              </a:lnSpc>
            </a:pPr>
            <a:r>
              <a:rPr lang="en-US" sz="5999" spc="-179">
                <a:solidFill>
                  <a:srgbClr val="195398"/>
                </a:solidFill>
                <a:latin typeface="Poppins Bold"/>
              </a:rPr>
              <a:t>Pennsylvania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9607" y="5623814"/>
            <a:ext cx="8804393" cy="352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195398"/>
                </a:solidFill>
                <a:latin typeface="Canva Sans Bold"/>
              </a:rPr>
              <a:t>AAA provides some level of DMV services in 23 states </a:t>
            </a:r>
          </a:p>
        </p:txBody>
      </p:sp>
      <p:grpSp>
        <p:nvGrpSpPr>
          <p:cNvPr id="9" name="Group 5"/>
          <p:cNvGrpSpPr/>
          <p:nvPr/>
        </p:nvGrpSpPr>
        <p:grpSpPr>
          <a:xfrm rot="5400000">
            <a:off x="4987453" y="4746463"/>
            <a:ext cx="10287000" cy="794074"/>
            <a:chOff x="0" y="0"/>
            <a:chExt cx="2709333" cy="209139"/>
          </a:xfrm>
        </p:grpSpPr>
        <p:sp>
          <p:nvSpPr>
            <p:cNvPr id="10" name="Freeform 6"/>
            <p:cNvSpPr/>
            <p:nvPr/>
          </p:nvSpPr>
          <p:spPr>
            <a:xfrm>
              <a:off x="0" y="0"/>
              <a:ext cx="2709333" cy="209139"/>
            </a:xfrm>
            <a:custGeom>
              <a:avLst/>
              <a:gdLst/>
              <a:ahLst/>
              <a:cxnLst/>
              <a:rect l="l" t="t" r="r" b="b"/>
              <a:pathLst>
                <a:path w="2709333" h="209139">
                  <a:moveTo>
                    <a:pt x="0" y="0"/>
                  </a:moveTo>
                  <a:lnTo>
                    <a:pt x="2709333" y="0"/>
                  </a:lnTo>
                  <a:lnTo>
                    <a:pt x="2709333" y="209139"/>
                  </a:lnTo>
                  <a:lnTo>
                    <a:pt x="0" y="209139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74546" y="1009650"/>
            <a:ext cx="8556602" cy="236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4"/>
              </a:lnSpc>
            </a:pPr>
            <a:r>
              <a:rPr lang="en-US" sz="5299" dirty="0">
                <a:solidFill>
                  <a:srgbClr val="195398"/>
                </a:solidFill>
                <a:latin typeface="Poppins Bold"/>
              </a:rPr>
              <a:t>AAA </a:t>
            </a:r>
            <a:r>
              <a:rPr lang="en-US" sz="5299" dirty="0" smtClean="0">
                <a:solidFill>
                  <a:srgbClr val="195398"/>
                </a:solidFill>
                <a:latin typeface="Poppins Bold"/>
              </a:rPr>
              <a:t>serves </a:t>
            </a:r>
            <a:r>
              <a:rPr lang="en-US" sz="5299" dirty="0">
                <a:solidFill>
                  <a:srgbClr val="195398"/>
                </a:solidFill>
                <a:latin typeface="Poppins Bold"/>
              </a:rPr>
              <a:t>as a third-party </a:t>
            </a:r>
            <a:r>
              <a:rPr lang="en-US" sz="5299" dirty="0" smtClean="0">
                <a:solidFill>
                  <a:srgbClr val="195398"/>
                </a:solidFill>
                <a:latin typeface="Poppins Bold"/>
              </a:rPr>
              <a:t>vendor </a:t>
            </a:r>
            <a:r>
              <a:rPr lang="en-US" sz="5299" dirty="0">
                <a:solidFill>
                  <a:srgbClr val="195398"/>
                </a:solidFill>
                <a:latin typeface="Poppins Bold"/>
              </a:rPr>
              <a:t>for other services as well...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495197" y="4361180"/>
            <a:ext cx="8115300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5844" lvl="1" indent="-582922" algn="just">
              <a:lnSpc>
                <a:spcPts val="7019"/>
              </a:lnSpc>
              <a:buFont typeface="Arial"/>
              <a:buChar char="•"/>
            </a:pPr>
            <a:r>
              <a:rPr lang="en-US" sz="5399" dirty="0">
                <a:solidFill>
                  <a:srgbClr val="195398"/>
                </a:solidFill>
                <a:latin typeface="Poppins Bold"/>
              </a:rPr>
              <a:t>TSA Pre-Check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33656" y="7158295"/>
            <a:ext cx="3723951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4"/>
              </a:lnSpc>
            </a:pPr>
            <a:r>
              <a:rPr lang="en-US" sz="2499">
                <a:solidFill>
                  <a:srgbClr val="FFFFFF"/>
                </a:solidFill>
                <a:latin typeface="Poppins Bold"/>
              </a:rPr>
              <a:t>Schedule milestones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33656" y="8465050"/>
            <a:ext cx="3723951" cy="3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4"/>
              </a:lnSpc>
            </a:pPr>
            <a:r>
              <a:rPr lang="en-US" sz="2499">
                <a:solidFill>
                  <a:srgbClr val="FFFFFF"/>
                </a:solidFill>
                <a:latin typeface="Poppins Bold"/>
              </a:rPr>
              <a:t>Allocate resources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95197" y="7533898"/>
            <a:ext cx="6562410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9"/>
              </a:lnSpc>
            </a:pPr>
            <a:r>
              <a:rPr lang="en-US" sz="1799">
                <a:solidFill>
                  <a:srgbClr val="FFFFFF"/>
                </a:solidFill>
                <a:latin typeface="Poppins"/>
              </a:rPr>
              <a:t>Lorem ipsum dolor sit amet, consectetur adipiscing elit.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5197" y="8840296"/>
            <a:ext cx="6562410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9"/>
              </a:lnSpc>
            </a:pPr>
            <a:r>
              <a:rPr lang="en-US" sz="1799">
                <a:solidFill>
                  <a:srgbClr val="FFFFFF"/>
                </a:solidFill>
                <a:latin typeface="Poppins"/>
              </a:rPr>
              <a:t>Lorem ipsum dolor sit amet, consectetur adipiscing elit.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5197" y="5707350"/>
            <a:ext cx="8115300" cy="181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5844" lvl="1" indent="-582922">
              <a:lnSpc>
                <a:spcPts val="7019"/>
              </a:lnSpc>
              <a:buFont typeface="Arial"/>
              <a:buChar char="•"/>
            </a:pPr>
            <a:r>
              <a:rPr lang="en-US" sz="5399">
                <a:solidFill>
                  <a:srgbClr val="195398"/>
                </a:solidFill>
                <a:latin typeface="Poppins Bold"/>
              </a:rPr>
              <a:t>IDEMIA Identity-Related Security</a:t>
            </a: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2968787" y="4746463"/>
            <a:ext cx="10287000" cy="794074"/>
            <a:chOff x="0" y="0"/>
            <a:chExt cx="2709333" cy="2091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209139"/>
            </a:xfrm>
            <a:custGeom>
              <a:avLst/>
              <a:gdLst/>
              <a:ahLst/>
              <a:cxnLst/>
              <a:rect l="l" t="t" r="r" b="b"/>
              <a:pathLst>
                <a:path w="2709333" h="209139">
                  <a:moveTo>
                    <a:pt x="0" y="0"/>
                  </a:moveTo>
                  <a:lnTo>
                    <a:pt x="2709333" y="0"/>
                  </a:lnTo>
                  <a:lnTo>
                    <a:pt x="2709333" y="209139"/>
                  </a:lnTo>
                  <a:lnTo>
                    <a:pt x="0" y="209139"/>
                  </a:lnTo>
                  <a:close/>
                </a:path>
              </a:pathLst>
            </a:custGeom>
            <a:solidFill>
              <a:srgbClr val="E51F3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4"/>
          <p:cNvSpPr/>
          <p:nvPr/>
        </p:nvSpPr>
        <p:spPr>
          <a:xfrm>
            <a:off x="12187645" y="8335674"/>
            <a:ext cx="2730403" cy="1535852"/>
          </a:xfrm>
          <a:custGeom>
            <a:avLst/>
            <a:gdLst/>
            <a:ahLst/>
            <a:cxnLst/>
            <a:rect l="l" t="t" r="r" b="b"/>
            <a:pathLst>
              <a:path w="2730403" h="1535852">
                <a:moveTo>
                  <a:pt x="0" y="0"/>
                </a:moveTo>
                <a:lnTo>
                  <a:pt x="2730404" y="0"/>
                </a:lnTo>
                <a:lnTo>
                  <a:pt x="2730404" y="1535852"/>
                </a:lnTo>
                <a:lnTo>
                  <a:pt x="0" y="1535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252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Poppins Semi-Bold</vt:lpstr>
      <vt:lpstr>Poppins</vt:lpstr>
      <vt:lpstr>Poppins Bold</vt:lpstr>
      <vt:lpstr>Arial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Modern Professional Human Resource Planning Presentation</dc:title>
  <dc:creator>Weaver Hawkins, Lori</dc:creator>
  <cp:lastModifiedBy>Weaver Hawkins, Lori</cp:lastModifiedBy>
  <cp:revision>5</cp:revision>
  <dcterms:created xsi:type="dcterms:W3CDTF">2006-08-16T00:00:00Z</dcterms:created>
  <dcterms:modified xsi:type="dcterms:W3CDTF">2023-10-16T16:16:25Z</dcterms:modified>
  <dc:identifier>DAFxSpxnvC4</dc:identifier>
</cp:coreProperties>
</file>