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  <p:sldMasterId id="2147483780" r:id="rId2"/>
    <p:sldMasterId id="2147483792" r:id="rId3"/>
  </p:sldMasterIdLst>
  <p:notesMasterIdLst>
    <p:notesMasterId r:id="rId9"/>
  </p:notesMasterIdLst>
  <p:sldIdLst>
    <p:sldId id="326" r:id="rId4"/>
    <p:sldId id="337" r:id="rId5"/>
    <p:sldId id="340" r:id="rId6"/>
    <p:sldId id="331" r:id="rId7"/>
    <p:sldId id="328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3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49911" autoAdjust="0"/>
  </p:normalViewPr>
  <p:slideViewPr>
    <p:cSldViewPr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816" y="1218"/>
      </p:cViewPr>
      <p:guideLst>
        <p:guide orient="horz" pos="2933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405393291355828E-2"/>
          <c:y val="9.1672241950148392E-2"/>
          <c:w val="0.91455300846014942"/>
          <c:h val="0.7805817882988268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CC99"/>
            </a:solidFill>
            <a:ln>
              <a:solidFill>
                <a:schemeClr val="accent1"/>
              </a:solidFill>
            </a:ln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00D-45C9-84C7-5373B6BEF4C4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00D-45C9-84C7-5373B6BEF4C4}"/>
              </c:ext>
            </c:extLst>
          </c:dPt>
          <c:dLbls>
            <c:dLbl>
              <c:idx val="0"/>
              <c:layout>
                <c:manualLayout>
                  <c:x val="-2.0069098574218708E-17"/>
                  <c:y val="-2.614379084967320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0D-45C9-84C7-5373B6BEF4C4}"/>
                </c:ext>
              </c:extLst>
            </c:dLbl>
            <c:dLbl>
              <c:idx val="3"/>
              <c:layout>
                <c:manualLayout>
                  <c:x val="1.0946907498631637E-3"/>
                  <c:y val="-3.19488817891373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00D-45C9-84C7-5373B6BEF4C4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'SourceData - RF Breakdown'!$W$6:$Z$6</c:f>
              <c:strCache>
                <c:ptCount val="4"/>
                <c:pt idx="0">
                  <c:v>1st Quarter</c:v>
                </c:pt>
                <c:pt idx="1">
                  <c:v>2nd Quarter</c:v>
                </c:pt>
                <c:pt idx="2">
                  <c:v>3rd Quarter</c:v>
                </c:pt>
                <c:pt idx="3">
                  <c:v>4th Quarter</c:v>
                </c:pt>
              </c:strCache>
            </c:strRef>
          </c:cat>
          <c:val>
            <c:numRef>
              <c:f>'SourceData - RF Breakdown'!$W$27:$Z$27</c:f>
              <c:numCache>
                <c:formatCode>0.0%</c:formatCode>
                <c:ptCount val="4"/>
                <c:pt idx="0">
                  <c:v>-3.0000000000000001E-3</c:v>
                </c:pt>
                <c:pt idx="1">
                  <c:v>7.2999999999999995E-2</c:v>
                </c:pt>
                <c:pt idx="2">
                  <c:v>5.7000000000000002E-2</c:v>
                </c:pt>
                <c:pt idx="3">
                  <c:v>6.0999999999999999E-2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0D-45C9-84C7-5373B6BEF4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3591359"/>
        <c:axId val="1"/>
      </c:barChart>
      <c:catAx>
        <c:axId val="1133591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2100000" vert="horz"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"/>
        <c:crossesAt val="0"/>
        <c:auto val="1"/>
        <c:lblAlgn val="ctr"/>
        <c:lblOffset val="100"/>
        <c:tickLblSkip val="1"/>
        <c:noMultiLvlLbl val="0"/>
      </c:catAx>
      <c:valAx>
        <c:axId val="1"/>
        <c:scaling>
          <c:orientation val="minMax"/>
        </c:scaling>
        <c:delete val="0"/>
        <c:axPos val="l"/>
        <c:majorGridlines/>
        <c:minorGridlines/>
        <c:numFmt formatCode="0.0%" sourceLinked="0"/>
        <c:majorTickMark val="none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133591359"/>
        <c:crosses val="autoZero"/>
        <c:crossBetween val="between"/>
        <c:minorUnit val="5.000000000000001E-2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0.00082</cdr:x>
      <cdr:y>0.33987</cdr:y>
    </cdr:from>
    <cdr:to>
      <cdr:x>0.02053</cdr:x>
      <cdr:y>0.49673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332228" y="2323031"/>
          <a:ext cx="914384" cy="2307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/>
            <a:t>(</a:t>
          </a:r>
          <a:r>
            <a:rPr lang="en-US" sz="900" dirty="0">
              <a:latin typeface="Arial" panose="020B0604020202020204" pitchFamily="34" charset="0"/>
              <a:cs typeface="Arial" panose="020B0604020202020204" pitchFamily="34" charset="0"/>
            </a:rPr>
            <a:t>Millions</a:t>
          </a:r>
          <a:r>
            <a:rPr lang="en-US" sz="1100" dirty="0"/>
            <a:t>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43343" cy="465455"/>
          </a:xfrm>
          <a:prstGeom prst="rect">
            <a:avLst/>
          </a:prstGeom>
        </p:spPr>
        <p:txBody>
          <a:bodyPr vert="horz" lIns="92425" tIns="46213" rIns="92425" bIns="462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2"/>
            <a:ext cx="3043343" cy="465455"/>
          </a:xfrm>
          <a:prstGeom prst="rect">
            <a:avLst/>
          </a:prstGeom>
        </p:spPr>
        <p:txBody>
          <a:bodyPr vert="horz" lIns="92425" tIns="46213" rIns="92425" bIns="46213" rtlCol="0"/>
          <a:lstStyle>
            <a:lvl1pPr algn="r">
              <a:defRPr sz="1200"/>
            </a:lvl1pPr>
          </a:lstStyle>
          <a:p>
            <a:fld id="{ECB4075F-7629-482A-BF08-783F1FCB9180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5" tIns="46213" rIns="92425" bIns="462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2425" tIns="46213" rIns="92425" bIns="4621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5455"/>
          </a:xfrm>
          <a:prstGeom prst="rect">
            <a:avLst/>
          </a:prstGeom>
        </p:spPr>
        <p:txBody>
          <a:bodyPr vert="horz" lIns="92425" tIns="46213" rIns="92425" bIns="462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5455"/>
          </a:xfrm>
          <a:prstGeom prst="rect">
            <a:avLst/>
          </a:prstGeom>
        </p:spPr>
        <p:txBody>
          <a:bodyPr vert="horz" lIns="92425" tIns="46213" rIns="92425" bIns="46213" rtlCol="0" anchor="b"/>
          <a:lstStyle>
            <a:lvl1pPr algn="r">
              <a:defRPr sz="1200"/>
            </a:lvl1pPr>
          </a:lstStyle>
          <a:p>
            <a:fld id="{DD5EFADC-804F-4001-A423-1BBF85CA0B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80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15EA02-E8B6-4D91-8761-CDC80F9C661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656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my understanding that today’s presentation is meant to be an overview of the primary revenue sources that make up the Road Fund.  </a:t>
            </a:r>
          </a:p>
          <a:p>
            <a:endParaRPr lang="en-US" dirty="0"/>
          </a:p>
          <a:p>
            <a:r>
              <a:rPr lang="en-US" dirty="0"/>
              <a:t>Primarily we focus on two revenue categories – Motor Fuels and Motor Vehicle Usage.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Motor Vehicle Usage is simply the 6% sales tax on vehicles.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EFADC-804F-4001-A423-1BBF85CA0B4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41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15EA02-E8B6-4D91-8761-CDC80F9C661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97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BE0C565-48CD-4AEC-9935-DD117F67D6B9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0EB3A-5AC3-41CA-90B6-EF4694322C1A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2A3F83E-7ED2-4AAA-AA9A-1733B8C550E7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C802-2589-4BB0-BD9D-AAA7284A626A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F2C5-D735-44FD-B823-9F6204A59A8E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078B-CF92-4D8A-B26D-074E8129BEE5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9CF7-CD9F-4BB7-ABA4-6A9D4F810DE1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66990-8D87-405F-ABBB-7B5CD7088F72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8892-0DA4-47DA-AAB8-84453F9160DB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38139-045D-45B4-A3E4-1ABADB53B2DB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EEA43-0024-412D-9D1A-E3E41AE24B09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EAD5-D67E-4D8B-B762-D1969C5DED7C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D8D7E-1A22-47F9-AE4D-22033BFE71B0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B9E48-062E-4C42-8DB5-DD931A59FDB4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56D98-2262-47AE-A46D-EC0FBE2E0230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EFEAD95-95D2-4B28-9F23-0BD8EC36BDEE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DDC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02B2E5-B970-4B27-9ECC-203B38F42BF9}" type="slidenum">
              <a:rPr lang="en-US" smtClean="0">
                <a:solidFill>
                  <a:srgbClr val="EBDDC3"/>
                </a:solidFill>
              </a:rPr>
              <a:pPr/>
              <a:t>‹#›</a:t>
            </a:fld>
            <a:endParaRPr lang="en-US" dirty="0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616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B737-9ECF-48A7-A93C-B9565B5266AF}" type="datetime1">
              <a:rPr lang="en-US" smtClean="0">
                <a:solidFill>
                  <a:srgbClr val="775F55"/>
                </a:solidFill>
              </a:rPr>
              <a:t>9/7/2023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496330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6046-87E6-4BDD-A048-C2FEBAA844F2}" type="datetime1">
              <a:rPr lang="en-US" smtClean="0">
                <a:solidFill>
                  <a:srgbClr val="775F55"/>
                </a:solidFill>
              </a:rPr>
              <a:t>9/7/2023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993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1742043-2706-4480-8C1F-B8CBCE495E90}" type="datetime1">
              <a:rPr lang="en-US" smtClean="0">
                <a:solidFill>
                  <a:srgbClr val="775F55"/>
                </a:solidFill>
              </a:rPr>
              <a:t>9/7/2023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7352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9AE9836-AEBD-46AF-901A-0FEB9A476FC9}" type="datetime1">
              <a:rPr lang="en-US" smtClean="0">
                <a:solidFill>
                  <a:srgbClr val="775F55"/>
                </a:solidFill>
              </a:rPr>
              <a:t>9/7/2023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2765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DC53-3215-4E5F-8634-C3D8C6A4AD3B}" type="datetime1">
              <a:rPr lang="en-US" smtClean="0">
                <a:solidFill>
                  <a:srgbClr val="775F55"/>
                </a:solidFill>
              </a:rPr>
              <a:t>9/7/2023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0902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DEC6-35D4-4784-B1D9-43BF9D653CA6}" type="datetime1">
              <a:rPr lang="en-US" smtClean="0">
                <a:solidFill>
                  <a:srgbClr val="775F55"/>
                </a:solidFill>
              </a:rPr>
              <a:t>9/7/2023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02B2E5-B970-4B27-9ECC-203B38F42BF9}" type="slidenum">
              <a:rPr lang="en-US" smtClean="0">
                <a:solidFill>
                  <a:srgbClr val="775F55"/>
                </a:solidFill>
              </a:rPr>
              <a:pPr/>
              <a:t>‹#›</a:t>
            </a:fld>
            <a:endParaRPr lang="en-US" dirty="0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89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D84F5-16D0-4F51-9A3D-D89832625C6C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C9F0-98A6-4366-9D06-3CBF02FB43CF}" type="datetime1">
              <a:rPr lang="en-US" smtClean="0">
                <a:solidFill>
                  <a:srgbClr val="775F55"/>
                </a:solidFill>
              </a:rPr>
              <a:t>9/7/2023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604410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F5A3FB2-9BA3-476D-A96A-BFD924688146}" type="datetime1">
              <a:rPr lang="en-US" smtClean="0">
                <a:solidFill>
                  <a:srgbClr val="775F55"/>
                </a:solidFill>
              </a:rPr>
              <a:t>9/7/2023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089951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976D-9E86-4C03-8C96-9CA1DB3F2397}" type="datetime1">
              <a:rPr lang="en-US" smtClean="0">
                <a:solidFill>
                  <a:srgbClr val="775F55"/>
                </a:solidFill>
              </a:rPr>
              <a:t>9/7/2023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0533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5118B83-1A15-45B0-9621-7C4C200D677B}" type="datetime1">
              <a:rPr lang="en-US" smtClean="0">
                <a:solidFill>
                  <a:srgbClr val="775F55"/>
                </a:solidFill>
              </a:rPr>
              <a:t>9/7/2023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353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A557D3A-D77F-4BD7-9BC9-AB75F717D82F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67E98CF-213C-4D38-849B-84C5461A3B83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5B62B-5E7E-412B-A4C0-BBAF54843424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655A-1493-49AD-9762-C7D136B4652A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5E61-6EAD-4382-9ADF-9205F2D2611C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A5F2622-70D3-4377-87B6-35EA6D3E7998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22C7E1-C66D-4CF4-B35C-18E692AA6AF2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04B8D-1B6E-4D2B-92BB-5C1A5ABD3F23}" type="datetime1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069770-28ED-4F54-84E8-FCACAD75F8B4}" type="datetime1">
              <a:rPr lang="en-US" smtClean="0">
                <a:solidFill>
                  <a:srgbClr val="775F55"/>
                </a:solidFill>
              </a:rPr>
              <a:t>9/7/2023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22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38200" y="457200"/>
            <a:ext cx="7543800" cy="5638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>
              <a:spcBef>
                <a:spcPts val="700"/>
              </a:spcBef>
              <a:buClr>
                <a:srgbClr val="DD8047"/>
              </a:buClr>
              <a:buSzPct val="60000"/>
              <a:buFont typeface="Wingdings"/>
              <a:buNone/>
              <a:defRPr/>
            </a:pPr>
            <a:endParaRPr lang="en-US" sz="2400" b="1" i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76200"/>
            <a:ext cx="9144000" cy="58674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KENTUCKY TRANSPORTATION CABINET</a:t>
            </a:r>
          </a:p>
          <a:p>
            <a:pPr algn="ctr">
              <a:lnSpc>
                <a:spcPct val="80000"/>
              </a:lnSpc>
            </a:pP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Interim Joint Committee on Transportation</a:t>
            </a:r>
          </a:p>
          <a:p>
            <a:pPr algn="ctr">
              <a:lnSpc>
                <a:spcPct val="80000"/>
              </a:lnSpc>
            </a:pP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Fiscal Year 2023 Closeout</a:t>
            </a: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Robin Brewer, Executive Director, Office of Budget and Fiscal Management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September 18, 2023</a:t>
            </a:r>
          </a:p>
        </p:txBody>
      </p:sp>
    </p:spTree>
    <p:extLst>
      <p:ext uri="{BB962C8B-B14F-4D97-AF65-F5344CB8AC3E}">
        <p14:creationId xmlns:p14="http://schemas.microsoft.com/office/powerpoint/2010/main" val="375454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381000" y="2362200"/>
            <a:ext cx="20842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Motor Fuels</a:t>
            </a:r>
            <a:endParaRPr lang="en-US" sz="2800" dirty="0">
              <a:solidFill>
                <a:schemeClr val="fol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381000" y="3251200"/>
            <a:ext cx="2438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Motor Vehicle</a:t>
            </a:r>
            <a:b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Usage</a:t>
            </a:r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auto">
          <a:xfrm>
            <a:off x="381000" y="4394200"/>
            <a:ext cx="10839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</a:p>
        </p:txBody>
      </p:sp>
      <p:sp>
        <p:nvSpPr>
          <p:cNvPr id="17416" name="Text Box 7"/>
          <p:cNvSpPr txBox="1">
            <a:spLocks noChangeArrowheads="1"/>
          </p:cNvSpPr>
          <p:nvPr/>
        </p:nvSpPr>
        <p:spPr bwMode="auto">
          <a:xfrm>
            <a:off x="381000" y="5156200"/>
            <a:ext cx="13489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</a:p>
        </p:txBody>
      </p:sp>
      <p:sp>
        <p:nvSpPr>
          <p:cNvPr id="17417" name="Text Box 8"/>
          <p:cNvSpPr txBox="1">
            <a:spLocks noChangeArrowheads="1"/>
          </p:cNvSpPr>
          <p:nvPr/>
        </p:nvSpPr>
        <p:spPr bwMode="auto">
          <a:xfrm>
            <a:off x="5029200" y="1717357"/>
            <a:ext cx="198782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Actual</a:t>
            </a:r>
          </a:p>
        </p:txBody>
      </p:sp>
      <p:sp>
        <p:nvSpPr>
          <p:cNvPr id="17419" name="Text Box 10"/>
          <p:cNvSpPr txBox="1">
            <a:spLocks noChangeArrowheads="1"/>
          </p:cNvSpPr>
          <p:nvPr/>
        </p:nvSpPr>
        <p:spPr bwMode="auto">
          <a:xfrm>
            <a:off x="3676650" y="5724623"/>
            <a:ext cx="2438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 millions)</a:t>
            </a:r>
          </a:p>
        </p:txBody>
      </p:sp>
      <p:sp>
        <p:nvSpPr>
          <p:cNvPr id="17422" name="Text Box 13"/>
          <p:cNvSpPr txBox="1">
            <a:spLocks noChangeArrowheads="1"/>
          </p:cNvSpPr>
          <p:nvPr/>
        </p:nvSpPr>
        <p:spPr bwMode="auto">
          <a:xfrm>
            <a:off x="2971800" y="5156201"/>
            <a:ext cx="16002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1,721.0</a:t>
            </a:r>
          </a:p>
          <a:p>
            <a:pPr algn="r"/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7423" name="Text Box 14"/>
          <p:cNvSpPr txBox="1">
            <a:spLocks noChangeArrowheads="1"/>
          </p:cNvSpPr>
          <p:nvPr/>
        </p:nvSpPr>
        <p:spPr bwMode="auto">
          <a:xfrm>
            <a:off x="5105400" y="41148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1" u="sng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24" name="Text Box 15"/>
          <p:cNvSpPr txBox="1">
            <a:spLocks noChangeArrowheads="1"/>
          </p:cNvSpPr>
          <p:nvPr/>
        </p:nvSpPr>
        <p:spPr bwMode="auto">
          <a:xfrm>
            <a:off x="152400" y="304800"/>
            <a:ext cx="8991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FY 2023: Enacted Road Fund</a:t>
            </a:r>
            <a:b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Estimate vs. Actual Revenue</a:t>
            </a:r>
          </a:p>
        </p:txBody>
      </p:sp>
      <p:sp>
        <p:nvSpPr>
          <p:cNvPr id="17425" name="Text Box 16"/>
          <p:cNvSpPr txBox="1">
            <a:spLocks noChangeArrowheads="1"/>
          </p:cNvSpPr>
          <p:nvPr/>
        </p:nvSpPr>
        <p:spPr bwMode="auto">
          <a:xfrm>
            <a:off x="2971800" y="23368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$833.8</a:t>
            </a:r>
          </a:p>
        </p:txBody>
      </p:sp>
      <p:sp>
        <p:nvSpPr>
          <p:cNvPr id="17426" name="Text Box 17"/>
          <p:cNvSpPr txBox="1">
            <a:spLocks noChangeArrowheads="1"/>
          </p:cNvSpPr>
          <p:nvPr/>
        </p:nvSpPr>
        <p:spPr bwMode="auto">
          <a:xfrm>
            <a:off x="2971800" y="34036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$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603.7</a:t>
            </a:r>
          </a:p>
        </p:txBody>
      </p:sp>
      <p:sp>
        <p:nvSpPr>
          <p:cNvPr id="17427" name="Text Box 18"/>
          <p:cNvSpPr txBox="1">
            <a:spLocks noChangeArrowheads="1"/>
          </p:cNvSpPr>
          <p:nvPr/>
        </p:nvSpPr>
        <p:spPr bwMode="auto">
          <a:xfrm>
            <a:off x="2971800" y="43942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$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283.6</a:t>
            </a: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3200400" y="1717357"/>
            <a:ext cx="1600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6972300" y="1717357"/>
            <a:ext cx="1828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Surplus</a:t>
            </a: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5029200" y="23368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$798.3</a:t>
            </a: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5029200" y="3433107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$660.3</a:t>
            </a:r>
          </a:p>
        </p:txBody>
      </p:sp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6934200" y="43942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     $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11.0</a:t>
            </a:r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4953000" y="439420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    $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294.6</a:t>
            </a:r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7010400" y="51562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$32.3</a:t>
            </a:r>
          </a:p>
        </p:txBody>
      </p:sp>
      <p:sp>
        <p:nvSpPr>
          <p:cNvPr id="40" name="Text Box 13"/>
          <p:cNvSpPr txBox="1">
            <a:spLocks noChangeArrowheads="1"/>
          </p:cNvSpPr>
          <p:nvPr/>
        </p:nvSpPr>
        <p:spPr bwMode="auto">
          <a:xfrm>
            <a:off x="5029200" y="5156200"/>
            <a:ext cx="16002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1,753.3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6934200" y="34036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$56.6</a:t>
            </a:r>
          </a:p>
        </p:txBody>
      </p:sp>
      <p:sp>
        <p:nvSpPr>
          <p:cNvPr id="41" name="Line 21"/>
          <p:cNvSpPr>
            <a:spLocks noChangeShapeType="1"/>
          </p:cNvSpPr>
          <p:nvPr/>
        </p:nvSpPr>
        <p:spPr bwMode="auto">
          <a:xfrm>
            <a:off x="304800" y="50800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2" name="Line 21"/>
          <p:cNvSpPr>
            <a:spLocks noChangeShapeType="1"/>
          </p:cNvSpPr>
          <p:nvPr/>
        </p:nvSpPr>
        <p:spPr bwMode="auto">
          <a:xfrm>
            <a:off x="228600" y="41148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3" name="Line 21"/>
          <p:cNvSpPr>
            <a:spLocks noChangeShapeType="1"/>
          </p:cNvSpPr>
          <p:nvPr/>
        </p:nvSpPr>
        <p:spPr bwMode="auto">
          <a:xfrm>
            <a:off x="228600" y="30480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7086600" y="23622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$-35.5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02B2E5-B970-4B27-9ECC-203B38F42BF9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3358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228600"/>
            <a:ext cx="8839201" cy="990600"/>
          </a:xfrm>
        </p:spPr>
        <p:txBody>
          <a:bodyPr>
            <a:noAutofit/>
          </a:bodyPr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 2023 Road Fund Revenue Growth by Quarter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E9C22FF-8AB8-4BF9-91FB-E4BEFDAF32F0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E6C2A25-778A-99F6-92CA-4F0730FBA6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5178170"/>
              </p:ext>
            </p:extLst>
          </p:nvPr>
        </p:nvGraphicFramePr>
        <p:xfrm>
          <a:off x="152399" y="1676401"/>
          <a:ext cx="8610601" cy="5181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0379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</p:spPr>
        <p:txBody>
          <a:bodyPr>
            <a:normAutofit/>
          </a:bodyPr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 2023 Actual Revenues</a:t>
            </a:r>
            <a:br>
              <a:rPr lang="en-US" sz="2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Compared to FY 2022 Actual Revenues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85473826"/>
              </p:ext>
            </p:extLst>
          </p:nvPr>
        </p:nvGraphicFramePr>
        <p:xfrm>
          <a:off x="685797" y="1828800"/>
          <a:ext cx="808504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0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46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 2023</a:t>
                      </a:r>
                    </a:p>
                  </a:txBody>
                  <a:tcPr anchor="b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 2022</a:t>
                      </a:r>
                    </a:p>
                  </a:txBody>
                  <a:tcPr anchor="b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Difference</a:t>
                      </a:r>
                    </a:p>
                  </a:txBody>
                  <a:tcPr anchor="b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</a:p>
                  </a:txBody>
                  <a:tcPr anchor="b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Motor Fuels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$798.3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$774.6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$23.6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3.0%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Motor Vehicle Usage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$660.3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$629.1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$31.3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5.0%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$294.6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$271.7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$23.1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7.8%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$1,753.3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$1,675.4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$78.0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62400" y="6019800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(in millions)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E9C22FF-8AB8-4BF9-91FB-E4BEFDAF32F0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165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</p:spPr>
        <p:txBody>
          <a:bodyPr>
            <a:normAutofit/>
          </a:bodyPr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Arial" charset="0"/>
                <a:cs typeface="Arial" charset="0"/>
              </a:rPr>
              <a:t>Enacted Road Fund Revenue Estimates for FY 2024</a:t>
            </a:r>
          </a:p>
        </p:txBody>
      </p:sp>
      <p:sp>
        <p:nvSpPr>
          <p:cNvPr id="61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 fontScale="85000" lnSpcReduction="20000"/>
          </a:bodyPr>
          <a:lstStyle/>
          <a:p>
            <a:fld id="{81B0C02C-2655-4D7C-9EF8-0B77D32BBC30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000190"/>
              </p:ext>
            </p:extLst>
          </p:nvPr>
        </p:nvGraphicFramePr>
        <p:xfrm>
          <a:off x="1646459" y="1676400"/>
          <a:ext cx="6085778" cy="4484636"/>
        </p:xfrm>
        <a:graphic>
          <a:graphicData uri="http://schemas.openxmlformats.org/drawingml/2006/table">
            <a:tbl>
              <a:tblPr/>
              <a:tblGrid>
                <a:gridCol w="3619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2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78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FY 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7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Road Fund Revenues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Enacted    Revenue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Estimate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781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Motor Fuels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$817.2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Motor Vehicle Usage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$569.1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Motor Vehicle License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$121.7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Weight Distance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$96.6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Other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$44.3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6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Motor Vehicle Operators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$28.3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Investment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378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Total Road Fund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$1,679.2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19600" y="6248400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(in millions)</a:t>
            </a:r>
          </a:p>
        </p:txBody>
      </p:sp>
    </p:spTree>
    <p:extLst>
      <p:ext uri="{BB962C8B-B14F-4D97-AF65-F5344CB8AC3E}">
        <p14:creationId xmlns:p14="http://schemas.microsoft.com/office/powerpoint/2010/main" val="42016969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bg1"/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9137</TotalTime>
  <Words>268</Words>
  <Application>Microsoft Office PowerPoint</Application>
  <PresentationFormat>On-screen Show (4:3)</PresentationFormat>
  <Paragraphs>94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Times New Roman</vt:lpstr>
      <vt:lpstr>Tw Cen MT</vt:lpstr>
      <vt:lpstr>Wingdings</vt:lpstr>
      <vt:lpstr>Wingdings 2</vt:lpstr>
      <vt:lpstr>Median</vt:lpstr>
      <vt:lpstr>Custom Design</vt:lpstr>
      <vt:lpstr>1_Median</vt:lpstr>
      <vt:lpstr>PowerPoint Presentation</vt:lpstr>
      <vt:lpstr>PowerPoint Presentation</vt:lpstr>
      <vt:lpstr>FY 2023 Road Fund Revenue Growth by Quarter</vt:lpstr>
      <vt:lpstr>FY 2023 Actual Revenues Compared to FY 2022 Actual Revenues</vt:lpstr>
      <vt:lpstr>Enacted Road Fund Revenue Estimates for FY 2024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engineer’s meeting</dc:title>
  <dc:creator>TammyS.Branham</dc:creator>
  <cp:lastModifiedBy>Bishop, Kenny S (KYTC)</cp:lastModifiedBy>
  <cp:revision>678</cp:revision>
  <cp:lastPrinted>2022-08-16T12:22:45Z</cp:lastPrinted>
  <dcterms:created xsi:type="dcterms:W3CDTF">2010-09-16T11:10:16Z</dcterms:created>
  <dcterms:modified xsi:type="dcterms:W3CDTF">2023-09-07T20:16:53Z</dcterms:modified>
</cp:coreProperties>
</file>