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notesMasterIdLst>
    <p:notesMasterId r:id="rId9"/>
  </p:notesMasterIdLst>
  <p:handoutMasterIdLst>
    <p:handoutMasterId r:id="rId10"/>
  </p:handoutMasterIdLst>
  <p:sldIdLst>
    <p:sldId id="256" r:id="rId4"/>
    <p:sldId id="257" r:id="rId5"/>
    <p:sldId id="272" r:id="rId6"/>
    <p:sldId id="275" r:id="rId7"/>
    <p:sldId id="27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snapToObjects="1">
      <p:cViewPr varScale="1">
        <p:scale>
          <a:sx n="101" d="100"/>
          <a:sy n="101" d="100"/>
        </p:scale>
        <p:origin x="183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B04E5F-FAEA-4DD0-8DC2-C7014967B73F}" type="datetimeFigureOut">
              <a:rPr lang="en-US" smtClean="0"/>
              <a:t>9/15/2023</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1DF7969-33EB-482A-AE9E-0EDEC2C465FE}" type="slidenum">
              <a:rPr lang="en-US" smtClean="0"/>
              <a:t>‹#›</a:t>
            </a:fld>
            <a:endParaRPr lang="en-US" dirty="0"/>
          </a:p>
        </p:txBody>
      </p:sp>
    </p:spTree>
    <p:extLst>
      <p:ext uri="{BB962C8B-B14F-4D97-AF65-F5344CB8AC3E}">
        <p14:creationId xmlns:p14="http://schemas.microsoft.com/office/powerpoint/2010/main" val="6060729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60C72D-FC5C-460F-ADFF-C885C347EDCF}" type="datetimeFigureOut">
              <a:rPr lang="en-US" smtClean="0"/>
              <a:t>9/15/2023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E63146-B089-48C9-B8BF-3A852399FA2A}" type="slidenum">
              <a:rPr lang="en-US" smtClean="0"/>
              <a:t>‹#›</a:t>
            </a:fld>
            <a:endParaRPr lang="en-US" dirty="0"/>
          </a:p>
        </p:txBody>
      </p:sp>
    </p:spTree>
    <p:extLst>
      <p:ext uri="{BB962C8B-B14F-4D97-AF65-F5344CB8AC3E}">
        <p14:creationId xmlns:p14="http://schemas.microsoft.com/office/powerpoint/2010/main" val="3935306656"/>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E63146-B089-48C9-B8BF-3A852399FA2A}" type="slidenum">
              <a:rPr lang="en-US" smtClean="0"/>
              <a:t>1</a:t>
            </a:fld>
            <a:endParaRPr lang="en-US" dirty="0"/>
          </a:p>
        </p:txBody>
      </p:sp>
    </p:spTree>
    <p:extLst>
      <p:ext uri="{BB962C8B-B14F-4D97-AF65-F5344CB8AC3E}">
        <p14:creationId xmlns:p14="http://schemas.microsoft.com/office/powerpoint/2010/main" val="398434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E63146-B089-48C9-B8BF-3A852399FA2A}" type="slidenum">
              <a:rPr lang="en-US" smtClean="0"/>
              <a:t>2</a:t>
            </a:fld>
            <a:endParaRPr lang="en-US" dirty="0"/>
          </a:p>
        </p:txBody>
      </p:sp>
    </p:spTree>
    <p:extLst>
      <p:ext uri="{BB962C8B-B14F-4D97-AF65-F5344CB8AC3E}">
        <p14:creationId xmlns:p14="http://schemas.microsoft.com/office/powerpoint/2010/main" val="509792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CDE63146-B089-48C9-B8BF-3A852399FA2A}" type="slidenum">
              <a:rPr lang="en-US" smtClean="0"/>
              <a:t>3</a:t>
            </a:fld>
            <a:endParaRPr lang="en-US" dirty="0"/>
          </a:p>
        </p:txBody>
      </p:sp>
    </p:spTree>
    <p:extLst>
      <p:ext uri="{BB962C8B-B14F-4D97-AF65-F5344CB8AC3E}">
        <p14:creationId xmlns:p14="http://schemas.microsoft.com/office/powerpoint/2010/main" val="2127175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CDE63146-B089-48C9-B8BF-3A852399FA2A}" type="slidenum">
              <a:rPr lang="en-US" smtClean="0"/>
              <a:t>4</a:t>
            </a:fld>
            <a:endParaRPr lang="en-US" dirty="0"/>
          </a:p>
        </p:txBody>
      </p:sp>
    </p:spTree>
    <p:extLst>
      <p:ext uri="{BB962C8B-B14F-4D97-AF65-F5344CB8AC3E}">
        <p14:creationId xmlns:p14="http://schemas.microsoft.com/office/powerpoint/2010/main" val="1058487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CDE63146-B089-48C9-B8BF-3A852399FA2A}" type="slidenum">
              <a:rPr lang="en-US" smtClean="0"/>
              <a:t>5</a:t>
            </a:fld>
            <a:endParaRPr lang="en-US" dirty="0"/>
          </a:p>
        </p:txBody>
      </p:sp>
    </p:spTree>
    <p:extLst>
      <p:ext uri="{BB962C8B-B14F-4D97-AF65-F5344CB8AC3E}">
        <p14:creationId xmlns:p14="http://schemas.microsoft.com/office/powerpoint/2010/main" val="1181679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000000"/>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936999"/>
            <a:ext cx="6400800" cy="1134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000000"/>
                </a:solidFill>
              </a:defRPr>
            </a:lvl1pPr>
          </a:lstStyle>
          <a:p>
            <a:fld id="{A0ED982F-42D9-4144-B4C0-B15723CFE9C0}" type="datetimeFigureOut">
              <a:rPr lang="en-US" smtClean="0"/>
              <a:pPr/>
              <a:t>9/15/2023</a:t>
            </a:fld>
            <a:endParaRPr lang="en-US" dirty="0"/>
          </a:p>
        </p:txBody>
      </p:sp>
      <p:sp>
        <p:nvSpPr>
          <p:cNvPr id="6" name="Slide Number Placeholder 5"/>
          <p:cNvSpPr>
            <a:spLocks noGrp="1"/>
          </p:cNvSpPr>
          <p:nvPr>
            <p:ph type="sldNum" sz="quarter" idx="12"/>
          </p:nvPr>
        </p:nvSpPr>
        <p:spPr/>
        <p:txBody>
          <a:bodyPr/>
          <a:lstStyle>
            <a:lvl1pPr>
              <a:defRPr>
                <a:solidFill>
                  <a:srgbClr val="000000"/>
                </a:solidFill>
              </a:defRPr>
            </a:lvl1pPr>
          </a:lstStyle>
          <a:p>
            <a:fld id="{0F2F67C3-E579-BF4E-A83C-736487B824F3}" type="slidenum">
              <a:rPr lang="en-US" smtClean="0"/>
              <a:pPr/>
              <a:t>‹#›</a:t>
            </a:fld>
            <a:endParaRPr lang="en-US" dirty="0"/>
          </a:p>
        </p:txBody>
      </p:sp>
      <p:pic>
        <p:nvPicPr>
          <p:cNvPr id="8" name="Picture 7" descr="BoundlessEnergyWh.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12166" y="514349"/>
            <a:ext cx="4584700" cy="1026583"/>
          </a:xfrm>
          <a:prstGeom prst="rect">
            <a:avLst/>
          </a:prstGeom>
        </p:spPr>
      </p:pic>
    </p:spTree>
    <p:extLst>
      <p:ext uri="{BB962C8B-B14F-4D97-AF65-F5344CB8AC3E}">
        <p14:creationId xmlns:p14="http://schemas.microsoft.com/office/powerpoint/2010/main" val="395873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1240463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1057785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3043347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4205943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212637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588546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744935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3870344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2801005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ED982F-42D9-4144-B4C0-B15723CFE9C0}" type="datetimeFigureOut">
              <a:rPr lang="en-US" smtClean="0"/>
              <a:t>9/15/2023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0F2F67C3-E579-BF4E-A83C-736487B824F3}" type="slidenum">
              <a:rPr lang="en-US" smtClean="0"/>
              <a:t>‹#›</a:t>
            </a:fld>
            <a:endParaRPr lang="en-US" dirty="0"/>
          </a:p>
        </p:txBody>
      </p:sp>
    </p:spTree>
    <p:extLst>
      <p:ext uri="{BB962C8B-B14F-4D97-AF65-F5344CB8AC3E}">
        <p14:creationId xmlns:p14="http://schemas.microsoft.com/office/powerpoint/2010/main" val="294749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19867" y="274638"/>
            <a:ext cx="6366932" cy="113082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76400"/>
            <a:ext cx="8229600" cy="44294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94826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D982F-42D9-4144-B4C0-B15723CFE9C0}" type="datetimeFigureOut">
              <a:rPr lang="en-US" smtClean="0"/>
              <a:t>9/15/2023</a:t>
            </a:fld>
            <a:endParaRPr lang="en-US" dirty="0"/>
          </a:p>
        </p:txBody>
      </p:sp>
      <p:sp>
        <p:nvSpPr>
          <p:cNvPr id="6" name="Slide Number Placeholder 5"/>
          <p:cNvSpPr>
            <a:spLocks noGrp="1"/>
          </p:cNvSpPr>
          <p:nvPr>
            <p:ph type="sldNum" sz="quarter" idx="4"/>
          </p:nvPr>
        </p:nvSpPr>
        <p:spPr>
          <a:xfrm>
            <a:off x="8119902" y="6356350"/>
            <a:ext cx="56689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F67C3-E579-BF4E-A83C-736487B824F3}" type="slidenum">
              <a:rPr lang="en-US" smtClean="0"/>
              <a:t>‹#›</a:t>
            </a:fld>
            <a:endParaRPr lang="en-US" dirty="0"/>
          </a:p>
        </p:txBody>
      </p:sp>
      <p:pic>
        <p:nvPicPr>
          <p:cNvPr id="9" name="Picture 8" descr="BoundlessEnergy.eps"/>
          <p:cNvPicPr>
            <a:picLocks noChangeAspect="1"/>
          </p:cNvPicPr>
          <p:nvPr userDrawn="1"/>
        </p:nvPicPr>
        <p:blipFill>
          <a:blip r:embed="rId13">
            <a:alphaModFix amt="40000"/>
            <a:extLst>
              <a:ext uri="{28A0092B-C50C-407E-A947-70E740481C1C}">
                <a14:useLocalDpi xmlns:a14="http://schemas.microsoft.com/office/drawing/2010/main" val="0"/>
              </a:ext>
            </a:extLst>
          </a:blip>
          <a:stretch>
            <a:fillRect/>
          </a:stretch>
        </p:blipFill>
        <p:spPr>
          <a:xfrm>
            <a:off x="1811866" y="6173596"/>
            <a:ext cx="5833902" cy="500972"/>
          </a:xfrm>
          <a:prstGeom prst="rect">
            <a:avLst/>
          </a:prstGeom>
        </p:spPr>
      </p:pic>
      <p:sp>
        <p:nvSpPr>
          <p:cNvPr id="10" name="Rectangle 9"/>
          <p:cNvSpPr/>
          <p:nvPr userDrawn="1"/>
        </p:nvSpPr>
        <p:spPr>
          <a:xfrm>
            <a:off x="457200" y="1507072"/>
            <a:ext cx="8001000" cy="45719"/>
          </a:xfrm>
          <a:prstGeom prst="rect">
            <a:avLst/>
          </a:prstGeom>
          <a:gradFill flip="none" rotWithShape="1">
            <a:gsLst>
              <a:gs pos="0">
                <a:srgbClr val="FF0000"/>
              </a:gs>
              <a:gs pos="99000">
                <a:srgbClr val="FFFFFF"/>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4" descr="KENTUCKY_Primary_RGB_RG.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457200" y="360770"/>
            <a:ext cx="1380393" cy="892298"/>
          </a:xfrm>
          <a:prstGeom prst="rect">
            <a:avLst/>
          </a:prstGeom>
        </p:spPr>
      </p:pic>
    </p:spTree>
    <p:extLst>
      <p:ext uri="{BB962C8B-B14F-4D97-AF65-F5344CB8AC3E}">
        <p14:creationId xmlns:p14="http://schemas.microsoft.com/office/powerpoint/2010/main" val="384942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3600" b="1"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000000"/>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000000"/>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000000"/>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000000"/>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9923" y="1244901"/>
            <a:ext cx="7772400" cy="1470025"/>
          </a:xfrm>
        </p:spPr>
        <p:txBody>
          <a:bodyPr/>
          <a:lstStyle/>
          <a:p>
            <a:r>
              <a:rPr lang="en-US" dirty="0">
                <a:solidFill>
                  <a:schemeClr val="tx1"/>
                </a:solidFill>
              </a:rPr>
              <a:t>Work Zone Safety </a:t>
            </a:r>
          </a:p>
        </p:txBody>
      </p:sp>
      <p:sp>
        <p:nvSpPr>
          <p:cNvPr id="3" name="Subtitle 2"/>
          <p:cNvSpPr>
            <a:spLocks noGrp="1"/>
          </p:cNvSpPr>
          <p:nvPr>
            <p:ph type="subTitle" idx="1"/>
          </p:nvPr>
        </p:nvSpPr>
        <p:spPr>
          <a:xfrm>
            <a:off x="1265723" y="3100225"/>
            <a:ext cx="6400800" cy="2269067"/>
          </a:xfrm>
        </p:spPr>
        <p:txBody>
          <a:bodyPr/>
          <a:lstStyle/>
          <a:p>
            <a:r>
              <a:rPr lang="en-US" dirty="0"/>
              <a:t>Phil Tolliver </a:t>
            </a:r>
          </a:p>
          <a:p>
            <a:r>
              <a:rPr lang="en-US" dirty="0"/>
              <a:t>Manager Distribution Systems </a:t>
            </a:r>
          </a:p>
        </p:txBody>
      </p:sp>
    </p:spTree>
    <p:extLst>
      <p:ext uri="{BB962C8B-B14F-4D97-AF65-F5344CB8AC3E}">
        <p14:creationId xmlns:p14="http://schemas.microsoft.com/office/powerpoint/2010/main" val="1588242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0" cap="all" dirty="0">
                <a:solidFill>
                  <a:srgbClr val="AF2218"/>
                </a:solidFill>
                <a:effectLst/>
                <a:latin typeface="din-2014"/>
              </a:rPr>
              <a:t>SERVICE </a:t>
            </a:r>
            <a:r>
              <a:rPr lang="en-US" cap="all" dirty="0">
                <a:solidFill>
                  <a:srgbClr val="AF2218"/>
                </a:solidFill>
                <a:latin typeface="din-2014"/>
              </a:rPr>
              <a:t>Area</a:t>
            </a:r>
            <a:br>
              <a:rPr lang="en-US" b="1" i="0" cap="all" dirty="0">
                <a:solidFill>
                  <a:srgbClr val="AF2218"/>
                </a:solidFill>
                <a:effectLst/>
                <a:latin typeface="din-2014"/>
              </a:rPr>
            </a:br>
            <a:endParaRPr lang="en-US" dirty="0"/>
          </a:p>
        </p:txBody>
      </p:sp>
      <p:sp>
        <p:nvSpPr>
          <p:cNvPr id="3" name="Content Placeholder 2"/>
          <p:cNvSpPr>
            <a:spLocks noGrp="1"/>
          </p:cNvSpPr>
          <p:nvPr>
            <p:ph idx="1"/>
          </p:nvPr>
        </p:nvSpPr>
        <p:spPr>
          <a:xfrm>
            <a:off x="259080" y="1592580"/>
            <a:ext cx="8229600" cy="4429463"/>
          </a:xfrm>
        </p:spPr>
        <p:txBody>
          <a:bodyPr>
            <a:normAutofit/>
          </a:bodyPr>
          <a:lstStyle/>
          <a:p>
            <a:pPr marL="0" indent="0" algn="ctr">
              <a:buNone/>
            </a:pPr>
            <a:r>
              <a:rPr lang="en-US" sz="2400" b="0" i="0" dirty="0">
                <a:solidFill>
                  <a:srgbClr val="4A4A4A"/>
                </a:solidFill>
                <a:effectLst/>
                <a:latin typeface="din-2014"/>
              </a:rPr>
              <a:t>Kentucky Power, headquartered in Ashland, provides service to approximately 163,000 customers in all or part of 20 eastern Kentucky counties. Kentucky Power’s distribution operations work from service centers in Ashland, Hazard and Pikeville and from area offices in Paintsville and Whitesburg.</a:t>
            </a:r>
          </a:p>
          <a:p>
            <a:pPr marL="0" indent="0">
              <a:buNone/>
            </a:pPr>
            <a:endParaRPr lang="en-US" sz="1600" b="1" dirty="0"/>
          </a:p>
          <a:p>
            <a:pPr marL="0" indent="0">
              <a:buNone/>
            </a:pPr>
            <a:r>
              <a:rPr lang="en-US" sz="2000" b="1" dirty="0"/>
              <a:t>MILES OF POWER LINES</a:t>
            </a:r>
          </a:p>
          <a:p>
            <a:pPr marL="0" indent="0">
              <a:buNone/>
            </a:pPr>
            <a:r>
              <a:rPr lang="en-US" sz="2000" dirty="0"/>
              <a:t>Miles of Distribution Lines 10,108</a:t>
            </a:r>
          </a:p>
          <a:p>
            <a:pPr marL="0" indent="0">
              <a:buNone/>
            </a:pPr>
            <a:r>
              <a:rPr lang="en-US" sz="2000" dirty="0"/>
              <a:t>Miles of Transmission Lines 1,263</a:t>
            </a:r>
          </a:p>
          <a:p>
            <a:pPr marL="0" indent="0">
              <a:buNone/>
            </a:pPr>
            <a:endParaRPr lang="en-US" dirty="0"/>
          </a:p>
        </p:txBody>
      </p:sp>
      <p:pic>
        <p:nvPicPr>
          <p:cNvPr id="7" name="Picture 6">
            <a:extLst>
              <a:ext uri="{FF2B5EF4-FFF2-40B4-BE49-F238E27FC236}">
                <a16:creationId xmlns:a16="http://schemas.microsoft.com/office/drawing/2014/main" id="{7126B704-04C0-B4CB-B3D5-4CC69B40F7BF}"/>
              </a:ext>
            </a:extLst>
          </p:cNvPr>
          <p:cNvPicPr>
            <a:picLocks noChangeAspect="1"/>
          </p:cNvPicPr>
          <p:nvPr/>
        </p:nvPicPr>
        <p:blipFill>
          <a:blip r:embed="rId3"/>
          <a:stretch>
            <a:fillRect/>
          </a:stretch>
        </p:blipFill>
        <p:spPr>
          <a:xfrm>
            <a:off x="4996515" y="3807311"/>
            <a:ext cx="3419952" cy="1619476"/>
          </a:xfrm>
          <a:prstGeom prst="rect">
            <a:avLst/>
          </a:prstGeom>
        </p:spPr>
      </p:pic>
    </p:spTree>
    <p:extLst>
      <p:ext uri="{BB962C8B-B14F-4D97-AF65-F5344CB8AC3E}">
        <p14:creationId xmlns:p14="http://schemas.microsoft.com/office/powerpoint/2010/main" val="1655837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D2729-E460-76EB-3152-5D461C6850FC}"/>
              </a:ext>
            </a:extLst>
          </p:cNvPr>
          <p:cNvSpPr>
            <a:spLocks noGrp="1"/>
          </p:cNvSpPr>
          <p:nvPr>
            <p:ph type="title"/>
          </p:nvPr>
        </p:nvSpPr>
        <p:spPr>
          <a:xfrm>
            <a:off x="2319867" y="274638"/>
            <a:ext cx="6366932" cy="1130829"/>
          </a:xfrm>
        </p:spPr>
        <p:txBody>
          <a:bodyPr anchor="ctr">
            <a:normAutofit/>
          </a:bodyPr>
          <a:lstStyle/>
          <a:p>
            <a:r>
              <a:rPr lang="en-US" dirty="0"/>
              <a:t>Work Zone Safety </a:t>
            </a:r>
          </a:p>
        </p:txBody>
      </p:sp>
      <p:sp>
        <p:nvSpPr>
          <p:cNvPr id="3" name="Content Placeholder 2">
            <a:extLst>
              <a:ext uri="{FF2B5EF4-FFF2-40B4-BE49-F238E27FC236}">
                <a16:creationId xmlns:a16="http://schemas.microsoft.com/office/drawing/2014/main" id="{EE5B04A9-4334-4749-81D6-AACC2D42CBB8}"/>
              </a:ext>
            </a:extLst>
          </p:cNvPr>
          <p:cNvSpPr>
            <a:spLocks noGrp="1"/>
          </p:cNvSpPr>
          <p:nvPr>
            <p:ph sz="half" idx="2"/>
          </p:nvPr>
        </p:nvSpPr>
        <p:spPr>
          <a:xfrm>
            <a:off x="353504" y="1646974"/>
            <a:ext cx="8229599" cy="4046816"/>
          </a:xfrm>
        </p:spPr>
        <p:txBody>
          <a:bodyPr>
            <a:noAutofit/>
          </a:bodyPr>
          <a:lstStyle/>
          <a:p>
            <a:pPr>
              <a:lnSpc>
                <a:spcPct val="90000"/>
              </a:lnSpc>
            </a:pPr>
            <a:r>
              <a:rPr lang="en-US" dirty="0"/>
              <a:t>Kentucky Power has experienced near misses in traffic control zones.</a:t>
            </a:r>
          </a:p>
          <a:p>
            <a:pPr>
              <a:lnSpc>
                <a:spcPct val="90000"/>
              </a:lnSpc>
            </a:pPr>
            <a:r>
              <a:rPr lang="en-US" dirty="0"/>
              <a:t>Because we cannot control the actions of drivers, we cannot fully eliminate the risk to utility workers in work zones.  </a:t>
            </a:r>
          </a:p>
          <a:p>
            <a:pPr>
              <a:lnSpc>
                <a:spcPct val="90000"/>
              </a:lnSpc>
            </a:pPr>
            <a:r>
              <a:rPr lang="en-US" dirty="0"/>
              <a:t>Risks include:</a:t>
            </a:r>
          </a:p>
          <a:p>
            <a:pPr lvl="2">
              <a:lnSpc>
                <a:spcPct val="90000"/>
              </a:lnSpc>
            </a:pPr>
            <a:r>
              <a:rPr lang="en-US" sz="2400" dirty="0"/>
              <a:t>Distracted Driving (cell phone use, adjusting controls of radio, talking to passengers etc.) </a:t>
            </a:r>
          </a:p>
          <a:p>
            <a:pPr lvl="2">
              <a:lnSpc>
                <a:spcPct val="90000"/>
              </a:lnSpc>
            </a:pPr>
            <a:r>
              <a:rPr lang="en-US" sz="2400" dirty="0"/>
              <a:t>Speeding in work zones</a:t>
            </a:r>
          </a:p>
          <a:p>
            <a:pPr lvl="2">
              <a:lnSpc>
                <a:spcPct val="90000"/>
              </a:lnSpc>
            </a:pPr>
            <a:r>
              <a:rPr lang="en-US" sz="2400" dirty="0"/>
              <a:t>Fatigued Drivers </a:t>
            </a:r>
          </a:p>
          <a:p>
            <a:pPr lvl="2">
              <a:lnSpc>
                <a:spcPct val="90000"/>
              </a:lnSpc>
            </a:pPr>
            <a:r>
              <a:rPr lang="en-US" sz="2400" dirty="0"/>
              <a:t>Impaired Drivers   </a:t>
            </a:r>
          </a:p>
        </p:txBody>
      </p:sp>
      <p:pic>
        <p:nvPicPr>
          <p:cNvPr id="5" name="Picture 4">
            <a:extLst>
              <a:ext uri="{FF2B5EF4-FFF2-40B4-BE49-F238E27FC236}">
                <a16:creationId xmlns:a16="http://schemas.microsoft.com/office/drawing/2014/main" id="{3B42DC9F-E2A4-D115-C654-5E2FEA83A7B1}"/>
              </a:ext>
            </a:extLst>
          </p:cNvPr>
          <p:cNvPicPr>
            <a:picLocks noChangeAspect="1"/>
          </p:cNvPicPr>
          <p:nvPr/>
        </p:nvPicPr>
        <p:blipFill>
          <a:blip r:embed="rId3"/>
          <a:stretch>
            <a:fillRect/>
          </a:stretch>
        </p:blipFill>
        <p:spPr>
          <a:xfrm>
            <a:off x="6042582" y="4145815"/>
            <a:ext cx="1672702" cy="1822817"/>
          </a:xfrm>
          <a:prstGeom prst="rect">
            <a:avLst/>
          </a:prstGeom>
          <a:noFill/>
        </p:spPr>
      </p:pic>
    </p:spTree>
    <p:extLst>
      <p:ext uri="{BB962C8B-B14F-4D97-AF65-F5344CB8AC3E}">
        <p14:creationId xmlns:p14="http://schemas.microsoft.com/office/powerpoint/2010/main" val="3492980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AB787-5E72-4DFC-5E74-6691F5147EB3}"/>
              </a:ext>
            </a:extLst>
          </p:cNvPr>
          <p:cNvSpPr>
            <a:spLocks noGrp="1"/>
          </p:cNvSpPr>
          <p:nvPr>
            <p:ph type="title"/>
          </p:nvPr>
        </p:nvSpPr>
        <p:spPr/>
        <p:txBody>
          <a:bodyPr/>
          <a:lstStyle/>
          <a:p>
            <a:r>
              <a:rPr lang="en-US" dirty="0"/>
              <a:t>Proper Training / Professional Flagging Business Partners</a:t>
            </a:r>
          </a:p>
        </p:txBody>
      </p:sp>
      <p:sp>
        <p:nvSpPr>
          <p:cNvPr id="3" name="Content Placeholder 2">
            <a:extLst>
              <a:ext uri="{FF2B5EF4-FFF2-40B4-BE49-F238E27FC236}">
                <a16:creationId xmlns:a16="http://schemas.microsoft.com/office/drawing/2014/main" id="{A25F44BB-B35C-45D3-39C0-91205A09E909}"/>
              </a:ext>
            </a:extLst>
          </p:cNvPr>
          <p:cNvSpPr>
            <a:spLocks noGrp="1"/>
          </p:cNvSpPr>
          <p:nvPr>
            <p:ph idx="1"/>
          </p:nvPr>
        </p:nvSpPr>
        <p:spPr/>
        <p:txBody>
          <a:bodyPr>
            <a:normAutofit/>
          </a:bodyPr>
          <a:lstStyle/>
          <a:p>
            <a:pPr marL="0" indent="0">
              <a:buNone/>
            </a:pPr>
            <a:r>
              <a:rPr lang="en-US" sz="1400" b="0" i="0" dirty="0">
                <a:solidFill>
                  <a:srgbClr val="000000"/>
                </a:solidFill>
                <a:effectLst/>
                <a:latin typeface="verdana" panose="020B0604030504040204" pitchFamily="34" charset="0"/>
              </a:rPr>
              <a:t>The </a:t>
            </a:r>
            <a:r>
              <a:rPr lang="en-US" sz="1400" b="1" i="1" dirty="0">
                <a:solidFill>
                  <a:srgbClr val="000000"/>
                </a:solidFill>
                <a:effectLst/>
                <a:latin typeface="verdana" panose="020B0604030504040204" pitchFamily="34" charset="0"/>
              </a:rPr>
              <a:t>Manual on Uniform Traffic Control Devices for Streets and Highways</a:t>
            </a:r>
            <a:r>
              <a:rPr lang="en-US" sz="1400" b="0" i="0" dirty="0">
                <a:solidFill>
                  <a:srgbClr val="000000"/>
                </a:solidFill>
                <a:effectLst/>
                <a:latin typeface="verdana" panose="020B0604030504040204" pitchFamily="34" charset="0"/>
              </a:rPr>
              <a:t>, or </a:t>
            </a:r>
            <a:r>
              <a:rPr lang="en-US" sz="1400" b="1" i="0" dirty="0">
                <a:solidFill>
                  <a:srgbClr val="000000"/>
                </a:solidFill>
                <a:effectLst/>
                <a:latin typeface="verdana" panose="020B0604030504040204" pitchFamily="34" charset="0"/>
              </a:rPr>
              <a:t>MUTCD</a:t>
            </a:r>
            <a:r>
              <a:rPr lang="en-US" sz="1400" b="0" i="0" dirty="0">
                <a:solidFill>
                  <a:srgbClr val="000000"/>
                </a:solidFill>
                <a:effectLst/>
                <a:latin typeface="verdana" panose="020B0604030504040204" pitchFamily="34" charset="0"/>
              </a:rPr>
              <a:t> defines the standards used by road managers nationwide to install and maintain traffic control devices on all public streets, highways, bikeways, and private roads open to public travel. The MUTCD is published by the Federal Highway Administration; part 6 temporary traffic control (relates to traffic control work zones).</a:t>
            </a:r>
          </a:p>
          <a:p>
            <a:pPr marL="0" indent="0">
              <a:buNone/>
            </a:pPr>
            <a:endParaRPr lang="en-US" sz="1400" dirty="0">
              <a:latin typeface="verdana" panose="020B0604030504040204" pitchFamily="34" charset="0"/>
            </a:endParaRPr>
          </a:p>
          <a:p>
            <a:pPr marL="0" indent="0">
              <a:buNone/>
            </a:pPr>
            <a:r>
              <a:rPr lang="en-US" sz="1400" b="1" dirty="0">
                <a:latin typeface="verdana" panose="020B0604030504040204" pitchFamily="34" charset="0"/>
              </a:rPr>
              <a:t>Training: </a:t>
            </a:r>
            <a:r>
              <a:rPr lang="en-US" sz="1400" dirty="0">
                <a:latin typeface="verdana" panose="020B0604030504040204" pitchFamily="34" charset="0"/>
              </a:rPr>
              <a:t> Kentucky Power employees complete annual flagging certification through the University of Ky, Basic Work Zone and Flagger Train-the-Trainer program. </a:t>
            </a:r>
          </a:p>
          <a:p>
            <a:pPr marL="0" indent="0">
              <a:buNone/>
            </a:pPr>
            <a:endParaRPr lang="en-US" sz="1600" dirty="0">
              <a:latin typeface="verdana" panose="020B0604030504040204" pitchFamily="34" charset="0"/>
            </a:endParaRPr>
          </a:p>
          <a:p>
            <a:pPr marL="0" indent="0">
              <a:buNone/>
            </a:pPr>
            <a:r>
              <a:rPr lang="en-US" sz="1400" b="1" dirty="0">
                <a:latin typeface="verdana" panose="020B0604030504040204" pitchFamily="34" charset="0"/>
              </a:rPr>
              <a:t>Utilize Qualified Business Partners </a:t>
            </a:r>
          </a:p>
          <a:p>
            <a:pPr marL="0" indent="0">
              <a:buNone/>
            </a:pPr>
            <a:r>
              <a:rPr lang="en-US" sz="1400" dirty="0">
                <a:latin typeface="verdana" panose="020B0604030504040204" pitchFamily="34" charset="0"/>
              </a:rPr>
              <a:t>	Area Wide Traffic Control </a:t>
            </a:r>
          </a:p>
          <a:p>
            <a:pPr marL="0" indent="0">
              <a:buNone/>
            </a:pPr>
            <a:r>
              <a:rPr lang="en-US" sz="1400" dirty="0">
                <a:latin typeface="verdana" panose="020B0604030504040204" pitchFamily="34" charset="0"/>
              </a:rPr>
              <a:t>	Road Safe Traffic Control </a:t>
            </a:r>
          </a:p>
          <a:p>
            <a:pPr marL="0" indent="0">
              <a:buNone/>
            </a:pPr>
            <a:r>
              <a:rPr lang="en-US" sz="1400" dirty="0">
                <a:latin typeface="verdana" panose="020B0604030504040204" pitchFamily="34" charset="0"/>
              </a:rPr>
              <a:t>	Asplundh Tree Service </a:t>
            </a:r>
          </a:p>
          <a:p>
            <a:pPr marL="0" indent="0">
              <a:buNone/>
            </a:pPr>
            <a:endParaRPr lang="en-US" sz="1400" dirty="0">
              <a:latin typeface="verdana" panose="020B0604030504040204" pitchFamily="34" charset="0"/>
            </a:endParaRPr>
          </a:p>
          <a:p>
            <a:pPr marL="0" indent="0">
              <a:buNone/>
            </a:pPr>
            <a:r>
              <a:rPr lang="en-US" sz="1400" b="1" dirty="0">
                <a:latin typeface="verdana" panose="020B0604030504040204" pitchFamily="34" charset="0"/>
              </a:rPr>
              <a:t>Safety Observations </a:t>
            </a:r>
            <a:r>
              <a:rPr lang="en-US" sz="1400" dirty="0">
                <a:latin typeface="verdana" panose="020B0604030504040204" pitchFamily="34" charset="0"/>
              </a:rPr>
              <a:t>conducted by Kentucky Power Safety and Health and Management to verify proper work zone set up. </a:t>
            </a:r>
          </a:p>
          <a:p>
            <a:pPr marL="0" indent="0">
              <a:buNone/>
            </a:pPr>
            <a:endParaRPr lang="en-US" sz="1600" dirty="0"/>
          </a:p>
        </p:txBody>
      </p:sp>
    </p:spTree>
    <p:extLst>
      <p:ext uri="{BB962C8B-B14F-4D97-AF65-F5344CB8AC3E}">
        <p14:creationId xmlns:p14="http://schemas.microsoft.com/office/powerpoint/2010/main" val="1784908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B2CF8-B8EC-C505-5F35-A00DB208B827}"/>
              </a:ext>
            </a:extLst>
          </p:cNvPr>
          <p:cNvSpPr>
            <a:spLocks noGrp="1"/>
          </p:cNvSpPr>
          <p:nvPr>
            <p:ph type="title"/>
          </p:nvPr>
        </p:nvSpPr>
        <p:spPr>
          <a:xfrm>
            <a:off x="2319867" y="274638"/>
            <a:ext cx="6366932" cy="1130829"/>
          </a:xfrm>
        </p:spPr>
        <p:txBody>
          <a:bodyPr anchor="ctr">
            <a:normAutofit/>
          </a:bodyPr>
          <a:lstStyle/>
          <a:p>
            <a:r>
              <a:rPr lang="en-US" dirty="0"/>
              <a:t>Safety in Work Zone Setup </a:t>
            </a:r>
          </a:p>
        </p:txBody>
      </p:sp>
      <p:sp>
        <p:nvSpPr>
          <p:cNvPr id="3" name="Content Placeholder 2">
            <a:extLst>
              <a:ext uri="{FF2B5EF4-FFF2-40B4-BE49-F238E27FC236}">
                <a16:creationId xmlns:a16="http://schemas.microsoft.com/office/drawing/2014/main" id="{EFC9D3D8-FB90-EDB2-71CB-F151733B99AD}"/>
              </a:ext>
            </a:extLst>
          </p:cNvPr>
          <p:cNvSpPr>
            <a:spLocks noGrp="1"/>
          </p:cNvSpPr>
          <p:nvPr>
            <p:ph sz="half" idx="2"/>
          </p:nvPr>
        </p:nvSpPr>
        <p:spPr>
          <a:xfrm>
            <a:off x="0" y="1624029"/>
            <a:ext cx="4898513" cy="5116135"/>
          </a:xfrm>
        </p:spPr>
        <p:txBody>
          <a:bodyPr>
            <a:normAutofit/>
          </a:bodyPr>
          <a:lstStyle/>
          <a:p>
            <a:pPr marL="457200" lvl="1" indent="0">
              <a:lnSpc>
                <a:spcPct val="90000"/>
              </a:lnSpc>
              <a:buNone/>
            </a:pPr>
            <a:r>
              <a:rPr lang="en-US" sz="1400" b="1" dirty="0">
                <a:latin typeface="Verdana" panose="020B0604030504040204" pitchFamily="34" charset="0"/>
                <a:ea typeface="Verdana" panose="020B0604030504040204" pitchFamily="34" charset="0"/>
              </a:rPr>
              <a:t>Every work zone is different! Several items must be considered in determining traffic control</a:t>
            </a:r>
            <a:r>
              <a:rPr lang="en-US" sz="1400" dirty="0">
                <a:latin typeface="Verdana" panose="020B0604030504040204" pitchFamily="34" charset="0"/>
                <a:ea typeface="Verdana" panose="020B0604030504040204" pitchFamily="34" charset="0"/>
              </a:rPr>
              <a:t>. </a:t>
            </a:r>
          </a:p>
          <a:p>
            <a:pPr marL="457200" lvl="1" indent="0">
              <a:lnSpc>
                <a:spcPct val="90000"/>
              </a:lnSpc>
              <a:buNone/>
            </a:pPr>
            <a:r>
              <a:rPr lang="en-US" sz="1400" dirty="0">
                <a:latin typeface="Verdana" panose="020B0604030504040204" pitchFamily="34" charset="0"/>
                <a:ea typeface="Verdana" panose="020B0604030504040204" pitchFamily="34" charset="0"/>
              </a:rPr>
              <a:t>1. </a:t>
            </a:r>
            <a:r>
              <a:rPr lang="en-US" sz="1400" b="1" dirty="0">
                <a:latin typeface="Verdana" panose="020B0604030504040204" pitchFamily="34" charset="0"/>
                <a:ea typeface="Verdana" panose="020B0604030504040204" pitchFamily="34" charset="0"/>
              </a:rPr>
              <a:t>Plan for Safety</a:t>
            </a:r>
            <a:r>
              <a:rPr lang="en-US" sz="1400" dirty="0">
                <a:latin typeface="Verdana" panose="020B0604030504040204" pitchFamily="34" charset="0"/>
                <a:ea typeface="Verdana" panose="020B0604030504040204" pitchFamily="34" charset="0"/>
              </a:rPr>
              <a:t>:</a:t>
            </a:r>
            <a:r>
              <a:rPr lang="en-US" sz="1400" b="1" dirty="0">
                <a:latin typeface="Verdana" panose="020B0604030504040204" pitchFamily="34" charset="0"/>
                <a:ea typeface="Verdana" panose="020B0604030504040204" pitchFamily="34" charset="0"/>
              </a:rPr>
              <a:t> </a:t>
            </a:r>
            <a:r>
              <a:rPr lang="en-US" sz="1400" dirty="0">
                <a:latin typeface="Verdana" panose="020B0604030504040204" pitchFamily="34" charset="0"/>
                <a:ea typeface="Verdana" panose="020B0604030504040204" pitchFamily="34" charset="0"/>
              </a:rPr>
              <a:t>Workers should always consider the safety of motorists, pedestrians and workers moving through their zone. </a:t>
            </a:r>
          </a:p>
          <a:p>
            <a:pPr marL="457200" lvl="1" indent="0">
              <a:lnSpc>
                <a:spcPct val="90000"/>
              </a:lnSpc>
              <a:buNone/>
            </a:pPr>
            <a:r>
              <a:rPr lang="en-US" sz="1400" dirty="0">
                <a:latin typeface="Verdana" panose="020B0604030504040204" pitchFamily="34" charset="0"/>
                <a:ea typeface="Verdana" panose="020B0604030504040204" pitchFamily="34" charset="0"/>
              </a:rPr>
              <a:t>2. </a:t>
            </a:r>
            <a:r>
              <a:rPr lang="en-US" sz="1400" b="1" dirty="0">
                <a:latin typeface="Verdana" panose="020B0604030504040204" pitchFamily="34" charset="0"/>
                <a:ea typeface="Verdana" panose="020B0604030504040204" pitchFamily="34" charset="0"/>
              </a:rPr>
              <a:t>Limit Delays</a:t>
            </a:r>
            <a:r>
              <a:rPr lang="en-US" sz="1400" dirty="0">
                <a:latin typeface="Verdana" panose="020B0604030504040204" pitchFamily="34" charset="0"/>
                <a:ea typeface="Verdana" panose="020B0604030504040204" pitchFamily="34" charset="0"/>
              </a:rPr>
              <a:t>:</a:t>
            </a:r>
            <a:r>
              <a:rPr lang="en-US" sz="1400" b="1" dirty="0">
                <a:latin typeface="Verdana" panose="020B0604030504040204" pitchFamily="34" charset="0"/>
                <a:ea typeface="Verdana" panose="020B0604030504040204" pitchFamily="34" charset="0"/>
              </a:rPr>
              <a:t> </a:t>
            </a:r>
            <a:r>
              <a:rPr lang="en-US" sz="1400" dirty="0">
                <a:latin typeface="Verdana" panose="020B0604030504040204" pitchFamily="34" charset="0"/>
                <a:ea typeface="Verdana" panose="020B0604030504040204" pitchFamily="34" charset="0"/>
              </a:rPr>
              <a:t>Traffic controls should keep vehicles moving safely and quickly. </a:t>
            </a:r>
          </a:p>
          <a:p>
            <a:pPr marL="457200" lvl="1" indent="0">
              <a:lnSpc>
                <a:spcPct val="90000"/>
              </a:lnSpc>
              <a:buNone/>
            </a:pPr>
            <a:r>
              <a:rPr lang="en-US" sz="1400" dirty="0">
                <a:latin typeface="Verdana" panose="020B0604030504040204" pitchFamily="34" charset="0"/>
                <a:ea typeface="Verdana" panose="020B0604030504040204" pitchFamily="34" charset="0"/>
              </a:rPr>
              <a:t>3. </a:t>
            </a:r>
            <a:r>
              <a:rPr lang="en-US" sz="1400" b="1" dirty="0">
                <a:latin typeface="Verdana" panose="020B0604030504040204" pitchFamily="34" charset="0"/>
                <a:ea typeface="Verdana" panose="020B0604030504040204" pitchFamily="34" charset="0"/>
              </a:rPr>
              <a:t>Positive Guidance</a:t>
            </a:r>
            <a:r>
              <a:rPr lang="en-US" sz="1400" dirty="0">
                <a:latin typeface="Verdana" panose="020B0604030504040204" pitchFamily="34" charset="0"/>
                <a:ea typeface="Verdana" panose="020B0604030504040204" pitchFamily="34" charset="0"/>
              </a:rPr>
              <a:t>: Motorists and pedestrians should be warned, informed and guided in a clear and positive manner while they approach and travel through the work zone. </a:t>
            </a:r>
          </a:p>
          <a:p>
            <a:pPr marL="457200" lvl="1" indent="0">
              <a:lnSpc>
                <a:spcPct val="90000"/>
              </a:lnSpc>
              <a:buNone/>
            </a:pPr>
            <a:r>
              <a:rPr lang="en-US" sz="1400" dirty="0">
                <a:latin typeface="Verdana" panose="020B0604030504040204" pitchFamily="34" charset="0"/>
                <a:ea typeface="Verdana" panose="020B0604030504040204" pitchFamily="34" charset="0"/>
              </a:rPr>
              <a:t>4. </a:t>
            </a:r>
            <a:r>
              <a:rPr lang="en-US" sz="1400" b="1" dirty="0">
                <a:latin typeface="Verdana" panose="020B0604030504040204" pitchFamily="34" charset="0"/>
                <a:ea typeface="Verdana" panose="020B0604030504040204" pitchFamily="34" charset="0"/>
              </a:rPr>
              <a:t>Monitor</a:t>
            </a:r>
            <a:r>
              <a:rPr lang="en-US" sz="1400" dirty="0">
                <a:latin typeface="Verdana" panose="020B0604030504040204" pitchFamily="34" charset="0"/>
                <a:ea typeface="Verdana" panose="020B0604030504040204" pitchFamily="34" charset="0"/>
              </a:rPr>
              <a:t>: Workers should periodically assess the effectiveness of the traffic control. </a:t>
            </a:r>
          </a:p>
          <a:p>
            <a:pPr marL="457200" lvl="1" indent="0">
              <a:lnSpc>
                <a:spcPct val="90000"/>
              </a:lnSpc>
              <a:buNone/>
            </a:pPr>
            <a:r>
              <a:rPr lang="en-US" sz="1400" dirty="0">
                <a:latin typeface="Verdana" panose="020B0604030504040204" pitchFamily="34" charset="0"/>
                <a:ea typeface="Verdana" panose="020B0604030504040204" pitchFamily="34" charset="0"/>
              </a:rPr>
              <a:t>5. </a:t>
            </a:r>
            <a:r>
              <a:rPr lang="en-US" sz="1400" b="1" dirty="0">
                <a:latin typeface="Verdana" panose="020B0604030504040204" pitchFamily="34" charset="0"/>
                <a:ea typeface="Verdana" panose="020B0604030504040204" pitchFamily="34" charset="0"/>
              </a:rPr>
              <a:t>Plan for the Worst Case</a:t>
            </a:r>
            <a:r>
              <a:rPr lang="en-US" sz="1400" dirty="0">
                <a:latin typeface="Verdana" panose="020B0604030504040204" pitchFamily="34" charset="0"/>
                <a:ea typeface="Verdana" panose="020B0604030504040204" pitchFamily="34" charset="0"/>
              </a:rPr>
              <a:t>: Workers should plan for the possibility of errant vehicles leaving the roadway and affecting the work zone. </a:t>
            </a:r>
          </a:p>
          <a:p>
            <a:pPr marL="457200" lvl="1" indent="0">
              <a:lnSpc>
                <a:spcPct val="90000"/>
              </a:lnSpc>
              <a:buNone/>
            </a:pPr>
            <a:r>
              <a:rPr lang="en-US" sz="1400" dirty="0">
                <a:latin typeface="Verdana" panose="020B0604030504040204" pitchFamily="34" charset="0"/>
                <a:ea typeface="Verdana" panose="020B0604030504040204" pitchFamily="34" charset="0"/>
              </a:rPr>
              <a:t>6. </a:t>
            </a:r>
            <a:r>
              <a:rPr lang="en-US" sz="1400" b="1" dirty="0">
                <a:latin typeface="Verdana" panose="020B0604030504040204" pitchFamily="34" charset="0"/>
                <a:ea typeface="Verdana" panose="020B0604030504040204" pitchFamily="34" charset="0"/>
              </a:rPr>
              <a:t>Rely on Your Training</a:t>
            </a:r>
            <a:r>
              <a:rPr lang="en-US" sz="1400" dirty="0">
                <a:latin typeface="Verdana" panose="020B0604030504040204" pitchFamily="34" charset="0"/>
                <a:ea typeface="Verdana" panose="020B0604030504040204" pitchFamily="34" charset="0"/>
              </a:rPr>
              <a:t>. Refer to the Utility Work Zone Traffic Control Field Manual (MUTCD) </a:t>
            </a:r>
          </a:p>
          <a:p>
            <a:pPr>
              <a:lnSpc>
                <a:spcPct val="90000"/>
              </a:lnSpc>
            </a:pPr>
            <a:endParaRPr lang="en-US" sz="1100" dirty="0"/>
          </a:p>
        </p:txBody>
      </p:sp>
      <p:sp>
        <p:nvSpPr>
          <p:cNvPr id="14" name="Text Placeholder 4">
            <a:extLst>
              <a:ext uri="{FF2B5EF4-FFF2-40B4-BE49-F238E27FC236}">
                <a16:creationId xmlns:a16="http://schemas.microsoft.com/office/drawing/2014/main" id="{6356FF11-0074-D072-A74F-B350F454448D}"/>
              </a:ext>
            </a:extLst>
          </p:cNvPr>
          <p:cNvSpPr>
            <a:spLocks noGrp="1"/>
          </p:cNvSpPr>
          <p:nvPr>
            <p:ph type="body" sz="quarter" idx="3"/>
          </p:nvPr>
        </p:nvSpPr>
        <p:spPr>
          <a:xfrm>
            <a:off x="4898513" y="1535113"/>
            <a:ext cx="3788287" cy="639762"/>
          </a:xfrm>
        </p:spPr>
        <p:txBody>
          <a:bodyPr/>
          <a:lstStyle/>
          <a:p>
            <a:pPr algn="ctr"/>
            <a:r>
              <a:rPr lang="en-US" dirty="0"/>
              <a:t>Proper Signs </a:t>
            </a:r>
          </a:p>
        </p:txBody>
      </p:sp>
      <p:pic>
        <p:nvPicPr>
          <p:cNvPr id="7" name="Picture 6">
            <a:extLst>
              <a:ext uri="{FF2B5EF4-FFF2-40B4-BE49-F238E27FC236}">
                <a16:creationId xmlns:a16="http://schemas.microsoft.com/office/drawing/2014/main" id="{54684A8C-4D42-D49B-B3D3-AE1CBABC0B19}"/>
              </a:ext>
            </a:extLst>
          </p:cNvPr>
          <p:cNvPicPr>
            <a:picLocks noChangeAspect="1"/>
          </p:cNvPicPr>
          <p:nvPr/>
        </p:nvPicPr>
        <p:blipFill rotWithShape="1">
          <a:blip r:embed="rId3"/>
          <a:srcRect l="18447" r="14913" b="-2"/>
          <a:stretch/>
        </p:blipFill>
        <p:spPr>
          <a:xfrm>
            <a:off x="4898513" y="2422689"/>
            <a:ext cx="3788286" cy="3703474"/>
          </a:xfrm>
          <a:prstGeom prst="rect">
            <a:avLst/>
          </a:prstGeom>
          <a:noFill/>
        </p:spPr>
      </p:pic>
    </p:spTree>
    <p:extLst>
      <p:ext uri="{BB962C8B-B14F-4D97-AF65-F5344CB8AC3E}">
        <p14:creationId xmlns:p14="http://schemas.microsoft.com/office/powerpoint/2010/main" val="3957289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Kentucky presentation1" id="{B110CF4C-D1B0-46ED-BE00-6857729A46B8}" vid="{DF2F6B24-F19E-4C23-A4A9-C7BC98D5B3B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UwYzMxODI0LTA3ODAtNDkxMC04N2QxLWVhYWZmZDE4MmQ0MiIgdmFsdWU9IiIgeG1sbnM9Imh0dHA6Ly93d3cuYm9sZG9uamFtZXMuY29tLzIwMDgvMDEvc2llL2ludGVybmFsL2xhYmVsIiAvPjxlbGVtZW50IHVpZD0iZDE0ZjVjMzYtZjQ0YS00MzE1LWI0MzgtMDA1Y2ZlOGYwNjlmIiB2YWx1ZT0iIiB4bWxucz0iaHR0cDovL3d3dy5ib2xkb25qYW1lcy5jb20vMjAwOC8wMS9zaWUvaW50ZXJuYWwvbGFiZWwiIC8+PC9zaXNsPjxVc2VyTmFtZT5DT1JQXGs4OTQ0MjU8L1VzZXJOYW1lPjxEYXRlVGltZT45LzExLzIwMjMgNjo0ODo1NyBQTTwvRGF0ZVRpbWU+PExhYmVsU3RyaW5nPkFFUCBJbnRlcm5hbDwvTGFiZWxTdHJpbmc+PC9pdGVtPjwvbGFiZWxIaXN0b3J5Pg==</Value>
</WrappedLabelHistory>
</file>

<file path=customXml/item2.xml><?xml version="1.0" encoding="utf-8"?>
<sisl xmlns:xsd="http://www.w3.org/2001/XMLSchema" xmlns:xsi="http://www.w3.org/2001/XMLSchema-instance" xmlns="http://www.boldonjames.com/2008/01/sie/internal/label" sislVersion="0" policy="e9c0b8d7-bdb4-4fd3-b62a-f50327aaefce" origin="userSelected">
  <element uid="50c31824-0780-4910-87d1-eaaffd182d42" value=""/>
  <element uid="d14f5c36-f44a-4315-b438-005cfe8f069f" value=""/>
</sisl>
</file>

<file path=customXml/itemProps1.xml><?xml version="1.0" encoding="utf-8"?>
<ds:datastoreItem xmlns:ds="http://schemas.openxmlformats.org/officeDocument/2006/customXml" ds:itemID="{8AE8D274-FAAF-4096-896F-826D81994344}">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13039B6E-9DD8-46D3-BB6A-242FEAE32927}">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Kentucky presentation1</Template>
  <TotalTime>1887</TotalTime>
  <Words>429</Words>
  <Application>Microsoft Office PowerPoint</Application>
  <PresentationFormat>On-screen Show (4:3)</PresentationFormat>
  <Paragraphs>42</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din-2014</vt:lpstr>
      <vt:lpstr>verdana</vt:lpstr>
      <vt:lpstr>verdana</vt:lpstr>
      <vt:lpstr>Office Theme</vt:lpstr>
      <vt:lpstr>Work Zone Safety </vt:lpstr>
      <vt:lpstr>SERVICE Area </vt:lpstr>
      <vt:lpstr>Work Zone Safety </vt:lpstr>
      <vt:lpstr>Proper Training / Professional Flagging Business Partners</vt:lpstr>
      <vt:lpstr>Safety in Work Zone Setup </vt:lpstr>
    </vt:vector>
  </TitlesOfParts>
  <Company>American Electric Power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Phillip R Tolliver</dc:creator>
  <cp:lastModifiedBy>Amy J Elliott</cp:lastModifiedBy>
  <cp:revision>21</cp:revision>
  <dcterms:created xsi:type="dcterms:W3CDTF">2023-09-11T17:11:37Z</dcterms:created>
  <dcterms:modified xsi:type="dcterms:W3CDTF">2023-09-15T18:23:27Z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ababba47-4273-44b3-8420-32090068457d</vt:lpwstr>
  </property>
  <property fmtid="{D5CDD505-2E9C-101B-9397-08002B2CF9AE}" pid="3" name="bjSaver">
    <vt:lpwstr>BaSDQVkM2SqbToXEF0LoCuIHBuXbCrCg</vt:lpwstr>
  </property>
  <property fmtid="{D5CDD505-2E9C-101B-9397-08002B2CF9AE}" pid="4" name="bjClsUserRVM">
    <vt:lpwstr>[]</vt:lpwstr>
  </property>
  <property fmtid="{D5CDD505-2E9C-101B-9397-08002B2CF9AE}" pid="5" name="bjDocumentLabelXML">
    <vt:lpwstr>&lt;?xml version="1.0" encoding="us-ascii"?&gt;&lt;sisl xmlns:xsd="http://www.w3.org/2001/XMLSchema" xmlns:xsi="http://www.w3.org/2001/XMLSchema-instance" sislVersion="0" policy="e9c0b8d7-bdb4-4fd3-b62a-f50327aaefce" origin="userSelected" xmlns="http://www.boldonj</vt:lpwstr>
  </property>
  <property fmtid="{D5CDD505-2E9C-101B-9397-08002B2CF9AE}" pid="6" name="bjDocumentLabelXML-0">
    <vt:lpwstr>ames.com/2008/01/sie/internal/label"&gt;&lt;element uid="50c31824-0780-4910-87d1-eaaffd182d42" value="" /&gt;&lt;element uid="d14f5c36-f44a-4315-b438-005cfe8f069f" value="" /&gt;&lt;/sisl&gt;</vt:lpwstr>
  </property>
  <property fmtid="{D5CDD505-2E9C-101B-9397-08002B2CF9AE}" pid="7" name="bjDocumentSecurityLabel">
    <vt:lpwstr>AEP Internal</vt:lpwstr>
  </property>
  <property fmtid="{D5CDD505-2E9C-101B-9397-08002B2CF9AE}" pid="8" name="MSIP_Label_69f43042-6bda-44b2-91eb-eca3d3d484f4_SiteId">
    <vt:lpwstr>15f3c881-6b03-4ff6-8559-77bf5177818f</vt:lpwstr>
  </property>
  <property fmtid="{D5CDD505-2E9C-101B-9397-08002B2CF9AE}" pid="9" name="MSIP_Label_69f43042-6bda-44b2-91eb-eca3d3d484f4_Name">
    <vt:lpwstr>AEP Internal</vt:lpwstr>
  </property>
  <property fmtid="{D5CDD505-2E9C-101B-9397-08002B2CF9AE}" pid="10" name="MSIP_Label_69f43042-6bda-44b2-91eb-eca3d3d484f4_Enabled">
    <vt:lpwstr>true</vt:lpwstr>
  </property>
  <property fmtid="{D5CDD505-2E9C-101B-9397-08002B2CF9AE}" pid="11" name="bjLabelHistoryID">
    <vt:lpwstr>{8AE8D274-FAAF-4096-896F-826D81994344}</vt:lpwstr>
  </property>
</Properties>
</file>