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7" r:id="rId5"/>
    <p:sldId id="2147377021" r:id="rId6"/>
    <p:sldId id="2147377023" r:id="rId7"/>
    <p:sldId id="466" r:id="rId8"/>
    <p:sldId id="1926" r:id="rId9"/>
    <p:sldId id="1928" r:id="rId10"/>
    <p:sldId id="478"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DC63F"/>
    <a:srgbClr val="FF8B03"/>
    <a:srgbClr val="8B745D"/>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autoAdjust="0"/>
    <p:restoredTop sz="81388" autoAdjust="0"/>
  </p:normalViewPr>
  <p:slideViewPr>
    <p:cSldViewPr>
      <p:cViewPr varScale="1">
        <p:scale>
          <a:sx n="67" d="100"/>
          <a:sy n="67" d="100"/>
        </p:scale>
        <p:origin x="448" y="44"/>
      </p:cViewPr>
      <p:guideLst>
        <p:guide orient="horz" pos="2160"/>
        <p:guide pos="3840"/>
      </p:guideLst>
    </p:cSldViewPr>
  </p:slideViewPr>
  <p:notesTextViewPr>
    <p:cViewPr>
      <p:scale>
        <a:sx n="1" d="1"/>
        <a:sy n="1" d="1"/>
      </p:scale>
      <p:origin x="0" y="0"/>
    </p:cViewPr>
  </p:notesText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3D107-7C12-4172-B6DF-4A54E23456C6}"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AA860-DEF2-4772-A888-775A8F547170}" type="slidenum">
              <a:rPr lang="en-US" smtClean="0"/>
              <a:t>‹#›</a:t>
            </a:fld>
            <a:endParaRPr lang="en-US"/>
          </a:p>
        </p:txBody>
      </p:sp>
    </p:spTree>
    <p:extLst>
      <p:ext uri="{BB962C8B-B14F-4D97-AF65-F5344CB8AC3E}">
        <p14:creationId xmlns:p14="http://schemas.microsoft.com/office/powerpoint/2010/main" val="179255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isource.co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twitter.com/nisourceinc" TargetMode="External"/><Relationship Id="rId5" Type="http://schemas.openxmlformats.org/officeDocument/2006/relationships/hyperlink" Target="http://www.linkedin.com/company/nisource" TargetMode="External"/><Relationship Id="rId4" Type="http://schemas.openxmlformats.org/officeDocument/2006/relationships/hyperlink" Target="http://www.facebook.com/nisour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AA860-DEF2-4772-A888-775A8F547170}" type="slidenum">
              <a:rPr lang="en-US" smtClean="0"/>
              <a:t>1</a:t>
            </a:fld>
            <a:endParaRPr lang="en-US"/>
          </a:p>
        </p:txBody>
      </p:sp>
    </p:spTree>
    <p:extLst>
      <p:ext uri="{BB962C8B-B14F-4D97-AF65-F5344CB8AC3E}">
        <p14:creationId xmlns:p14="http://schemas.microsoft.com/office/powerpoint/2010/main" val="294145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rPr>
              <a:t>NiSource Inc. (NYSE: NI) is one of the largest fully-regulated utility companies in the United States, serving approximately 3.2 million natural gas customers and 500,000 electric customers across six states through its local Columbia Gas and NIPSCO brands. Based in Merrillville, Indiana, NiSource’s approximately 7,500 employees are focused on safely delivering reliable and affordable energy to our customers and communities we serve. NiSource is a member of the Dow Jones Sustainability - North America Index. Additional information about NiSource, its investments in modern infrastructure and systems, its commitments and its local brands can be found at </a:t>
            </a:r>
            <a:r>
              <a:rPr lang="en-US" sz="1200" u="sng" dirty="0">
                <a:solidFill>
                  <a:srgbClr val="0000FF"/>
                </a:solidFill>
                <a:effectLst/>
                <a:latin typeface="Arial" panose="020B0604020202020204" pitchFamily="34" charset="0"/>
                <a:ea typeface="Calibri" panose="020F0502020204030204" pitchFamily="34" charset="0"/>
                <a:hlinkClick r:id="rId3"/>
              </a:rPr>
              <a:t>www.nisource.com</a:t>
            </a:r>
            <a:r>
              <a:rPr lang="en-US" sz="1200" dirty="0">
                <a:effectLst/>
                <a:latin typeface="Arial" panose="020B0604020202020204" pitchFamily="34" charset="0"/>
                <a:ea typeface="Calibri" panose="020F0502020204030204" pitchFamily="34" charset="0"/>
              </a:rPr>
              <a:t>. Follow us at </a:t>
            </a:r>
            <a:r>
              <a:rPr lang="en-US" sz="1200" u="sng" dirty="0">
                <a:solidFill>
                  <a:srgbClr val="0000FF"/>
                </a:solidFill>
                <a:effectLst/>
                <a:latin typeface="Arial" panose="020B0604020202020204" pitchFamily="34" charset="0"/>
                <a:ea typeface="Calibri" panose="020F0502020204030204" pitchFamily="34" charset="0"/>
                <a:hlinkClick r:id="rId4"/>
              </a:rPr>
              <a:t>www.facebook.com/nisource</a:t>
            </a:r>
            <a:r>
              <a:rPr lang="en-US" sz="1200" dirty="0">
                <a:effectLst/>
                <a:latin typeface="Arial" panose="020B0604020202020204" pitchFamily="34" charset="0"/>
                <a:ea typeface="Calibri" panose="020F0502020204030204" pitchFamily="34" charset="0"/>
              </a:rPr>
              <a:t>, </a:t>
            </a:r>
            <a:r>
              <a:rPr lang="en-US" sz="1200" u="sng" dirty="0">
                <a:solidFill>
                  <a:srgbClr val="0000FF"/>
                </a:solidFill>
                <a:effectLst/>
                <a:latin typeface="Arial" panose="020B0604020202020204" pitchFamily="34" charset="0"/>
                <a:ea typeface="Calibri" panose="020F0502020204030204" pitchFamily="34" charset="0"/>
                <a:hlinkClick r:id="rId5"/>
              </a:rPr>
              <a:t>www.linkedin.com/company/nisource</a:t>
            </a:r>
            <a:r>
              <a:rPr lang="en-US" sz="1200" dirty="0">
                <a:effectLst/>
                <a:latin typeface="Arial" panose="020B0604020202020204" pitchFamily="34" charset="0"/>
                <a:ea typeface="Calibri" panose="020F0502020204030204" pitchFamily="34" charset="0"/>
              </a:rPr>
              <a:t> or </a:t>
            </a:r>
            <a:r>
              <a:rPr lang="en-US" sz="1200" u="sng" dirty="0">
                <a:solidFill>
                  <a:srgbClr val="0000FF"/>
                </a:solidFill>
                <a:effectLst/>
                <a:latin typeface="Arial" panose="020B0604020202020204" pitchFamily="34" charset="0"/>
                <a:ea typeface="Calibri" panose="020F0502020204030204" pitchFamily="34" charset="0"/>
                <a:hlinkClick r:id="rId6"/>
              </a:rPr>
              <a:t>www.twitter.com/nisourceinc</a:t>
            </a:r>
            <a:r>
              <a:rPr lang="en-US" sz="1200" dirty="0">
                <a:effectLst/>
                <a:latin typeface="Arial" panose="020B0604020202020204"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E1B1AF0-C06B-43A4-9DD2-9C62DF9A7FCA}" type="slidenum">
              <a:rPr lang="en-US" smtClean="0"/>
              <a:pPr/>
              <a:t>2</a:t>
            </a:fld>
            <a:endParaRPr lang="en-US" dirty="0"/>
          </a:p>
        </p:txBody>
      </p:sp>
    </p:spTree>
    <p:extLst>
      <p:ext uri="{BB962C8B-B14F-4D97-AF65-F5344CB8AC3E}">
        <p14:creationId xmlns:p14="http://schemas.microsoft.com/office/powerpoint/2010/main" val="317534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we experienced 55 work zone intrusions across NiSource.  We experienced 10 in PA in 2022.  This year in 2023, we have experienced 24 total across NiSource and 6 work zone intrusions YTD in Pennsylvania.</a:t>
            </a:r>
          </a:p>
        </p:txBody>
      </p:sp>
      <p:sp>
        <p:nvSpPr>
          <p:cNvPr id="4" name="Slide Number Placeholder 3"/>
          <p:cNvSpPr>
            <a:spLocks noGrp="1"/>
          </p:cNvSpPr>
          <p:nvPr>
            <p:ph type="sldNum" sz="quarter" idx="5"/>
          </p:nvPr>
        </p:nvSpPr>
        <p:spPr/>
        <p:txBody>
          <a:bodyPr/>
          <a:lstStyle/>
          <a:p>
            <a:fld id="{0E1B1AF0-C06B-43A4-9DD2-9C62DF9A7FCA}" type="slidenum">
              <a:rPr lang="en-US" smtClean="0"/>
              <a:pPr/>
              <a:t>4</a:t>
            </a:fld>
            <a:endParaRPr lang="en-US" dirty="0"/>
          </a:p>
        </p:txBody>
      </p:sp>
    </p:spTree>
    <p:extLst>
      <p:ext uri="{BB962C8B-B14F-4D97-AF65-F5344CB8AC3E}">
        <p14:creationId xmlns:p14="http://schemas.microsoft.com/office/powerpoint/2010/main" val="326353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B1AF0-C06B-43A4-9DD2-9C62DF9A7FCA}" type="slidenum">
              <a:rPr lang="en-US" smtClean="0"/>
              <a:pPr/>
              <a:t>5</a:t>
            </a:fld>
            <a:endParaRPr lang="en-US" dirty="0"/>
          </a:p>
        </p:txBody>
      </p:sp>
    </p:spTree>
    <p:extLst>
      <p:ext uri="{BB962C8B-B14F-4D97-AF65-F5344CB8AC3E}">
        <p14:creationId xmlns:p14="http://schemas.microsoft.com/office/powerpoint/2010/main" val="371443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E1B1AF0-C06B-43A4-9DD2-9C62DF9A7FCA}" type="slidenum">
              <a:rPr lang="en-US" smtClean="0"/>
              <a:pPr/>
              <a:t>6</a:t>
            </a:fld>
            <a:endParaRPr lang="en-US" dirty="0"/>
          </a:p>
        </p:txBody>
      </p:sp>
    </p:spTree>
    <p:extLst>
      <p:ext uri="{BB962C8B-B14F-4D97-AF65-F5344CB8AC3E}">
        <p14:creationId xmlns:p14="http://schemas.microsoft.com/office/powerpoint/2010/main" val="369974489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6" name="Picture 35" descr="A person taking a selfie&#10;&#10;Description automatically generated">
            <a:extLst>
              <a:ext uri="{FF2B5EF4-FFF2-40B4-BE49-F238E27FC236}">
                <a16:creationId xmlns:a16="http://schemas.microsoft.com/office/drawing/2014/main" id="{80F3D6C0-D715-E3EC-1D84-4A3ED0430DED}"/>
              </a:ext>
            </a:extLst>
          </p:cNvPr>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5705"/>
          <a:stretch/>
        </p:blipFill>
        <p:spPr>
          <a:xfrm>
            <a:off x="-11546" y="0"/>
            <a:ext cx="12203545" cy="6858001"/>
          </a:xfrm>
          <a:prstGeom prst="rect">
            <a:avLst/>
          </a:prstGeom>
          <a:ln>
            <a:noFill/>
          </a:ln>
        </p:spPr>
      </p:pic>
      <p:sp>
        <p:nvSpPr>
          <p:cNvPr id="42" name="Rectangle 41">
            <a:extLst>
              <a:ext uri="{FF2B5EF4-FFF2-40B4-BE49-F238E27FC236}">
                <a16:creationId xmlns:a16="http://schemas.microsoft.com/office/drawing/2014/main" id="{462D246A-8E3C-3B60-97F9-B4DFBFDE5A14}"/>
              </a:ext>
            </a:extLst>
          </p:cNvPr>
          <p:cNvSpPr/>
          <p:nvPr userDrawn="1"/>
        </p:nvSpPr>
        <p:spPr>
          <a:xfrm flipV="1">
            <a:off x="0" y="0"/>
            <a:ext cx="12192000" cy="4724400"/>
          </a:xfrm>
          <a:prstGeom prst="rect">
            <a:avLst/>
          </a:prstGeom>
          <a:gradFill>
            <a:gsLst>
              <a:gs pos="0">
                <a:schemeClr val="accent1">
                  <a:lumMod val="5000"/>
                  <a:lumOff val="95000"/>
                  <a:alpha val="0"/>
                </a:schemeClr>
              </a:gs>
              <a:gs pos="100000">
                <a:schemeClr val="tx1">
                  <a:lumMod val="65000"/>
                  <a:lumOff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field of grass with the sun in the background&#10;&#10;Description automatically generated with low confidence">
            <a:extLst>
              <a:ext uri="{FF2B5EF4-FFF2-40B4-BE49-F238E27FC236}">
                <a16:creationId xmlns:a16="http://schemas.microsoft.com/office/drawing/2014/main" id="{F32CE815-CF4D-0380-5B17-403C2ECDC28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480" t="7449" b="3569"/>
          <a:stretch/>
        </p:blipFill>
        <p:spPr>
          <a:xfrm>
            <a:off x="9433711" y="5495453"/>
            <a:ext cx="2148689" cy="1353496"/>
          </a:xfrm>
          <a:prstGeom prst="rect">
            <a:avLst/>
          </a:prstGeom>
          <a:ln w="12700">
            <a:solidFill>
              <a:schemeClr val="tx1">
                <a:lumMod val="65000"/>
                <a:lumOff val="35000"/>
              </a:schemeClr>
            </a:solidFill>
          </a:ln>
        </p:spPr>
      </p:pic>
      <p:sp>
        <p:nvSpPr>
          <p:cNvPr id="22" name="Subtitle 2"/>
          <p:cNvSpPr>
            <a:spLocks noGrp="1"/>
          </p:cNvSpPr>
          <p:nvPr>
            <p:ph type="subTitle" idx="1"/>
          </p:nvPr>
        </p:nvSpPr>
        <p:spPr>
          <a:xfrm>
            <a:off x="609600" y="5500127"/>
            <a:ext cx="6400800" cy="1205473"/>
          </a:xfrm>
          <a:prstGeom prst="rect">
            <a:avLst/>
          </a:prstGeom>
        </p:spPr>
        <p:txBody>
          <a:bodyPr>
            <a:normAutofit/>
          </a:bodyPr>
          <a:lstStyle>
            <a:lvl1pPr marL="0" indent="0" algn="l">
              <a:buNone/>
              <a:defRPr sz="1400" b="0">
                <a:solidFill>
                  <a:schemeClr val="accent1">
                    <a:lumMod val="50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itle 1"/>
          <p:cNvSpPr>
            <a:spLocks noGrp="1"/>
          </p:cNvSpPr>
          <p:nvPr>
            <p:ph type="ctrTitle" hasCustomPrompt="1"/>
          </p:nvPr>
        </p:nvSpPr>
        <p:spPr>
          <a:xfrm>
            <a:off x="609600" y="4648200"/>
            <a:ext cx="6400800" cy="805173"/>
          </a:xfrm>
          <a:prstGeom prst="rect">
            <a:avLst/>
          </a:prstGeom>
        </p:spPr>
        <p:txBody>
          <a:bodyPr>
            <a:normAutofit/>
          </a:bodyPr>
          <a:lstStyle>
            <a:lvl1pPr algn="l">
              <a:defRPr sz="2000">
                <a:solidFill>
                  <a:schemeClr val="accent1">
                    <a:lumMod val="50000"/>
                  </a:schemeClr>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792936"/>
            <a:ext cx="2590800" cy="426264"/>
          </a:xfrm>
          <a:prstGeom prst="rect">
            <a:avLst/>
          </a:prstGeom>
        </p:spPr>
      </p:pic>
      <p:pic>
        <p:nvPicPr>
          <p:cNvPr id="26" name="Picture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517" t="9108" r="7137" b="39336"/>
          <a:stretch/>
        </p:blipFill>
        <p:spPr>
          <a:xfrm>
            <a:off x="9430694" y="4586330"/>
            <a:ext cx="2151706" cy="804248"/>
          </a:xfrm>
          <a:prstGeom prst="rect">
            <a:avLst/>
          </a:prstGeom>
          <a:ln w="12700">
            <a:solidFill>
              <a:schemeClr val="tx1">
                <a:lumMod val="65000"/>
                <a:lumOff val="35000"/>
              </a:schemeClr>
            </a:solidFill>
          </a:ln>
        </p:spPr>
      </p:pic>
      <p:pic>
        <p:nvPicPr>
          <p:cNvPr id="14" name="Picture 13" descr="A picture containing preparing&#10;&#10;Description automatically generated">
            <a:extLst>
              <a:ext uri="{FF2B5EF4-FFF2-40B4-BE49-F238E27FC236}">
                <a16:creationId xmlns:a16="http://schemas.microsoft.com/office/drawing/2014/main" id="{AA065616-2837-B4B2-812D-9B778F7FD75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96" r="26706" b="947"/>
          <a:stretch/>
        </p:blipFill>
        <p:spPr>
          <a:xfrm flipH="1">
            <a:off x="9433711" y="2097388"/>
            <a:ext cx="2146937" cy="1544508"/>
          </a:xfrm>
          <a:prstGeom prst="rect">
            <a:avLst/>
          </a:prstGeom>
          <a:ln w="12700">
            <a:solidFill>
              <a:schemeClr val="tx1">
                <a:lumMod val="65000"/>
                <a:lumOff val="35000"/>
              </a:schemeClr>
            </a:solidFill>
          </a:ln>
        </p:spPr>
      </p:pic>
      <p:pic>
        <p:nvPicPr>
          <p:cNvPr id="18" name="Picture 17" descr="A group of wind turbines in a field&#10;&#10;Description automatically generated with medium confidence">
            <a:extLst>
              <a:ext uri="{FF2B5EF4-FFF2-40B4-BE49-F238E27FC236}">
                <a16:creationId xmlns:a16="http://schemas.microsoft.com/office/drawing/2014/main" id="{9A7F6296-71DB-7597-8F57-A164F1B25FC2}"/>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r="8577"/>
          <a:stretch/>
        </p:blipFill>
        <p:spPr>
          <a:xfrm>
            <a:off x="9430694" y="3747593"/>
            <a:ext cx="1007952" cy="735378"/>
          </a:xfrm>
          <a:prstGeom prst="rect">
            <a:avLst/>
          </a:prstGeom>
          <a:ln w="12700">
            <a:solidFill>
              <a:schemeClr val="tx1">
                <a:lumMod val="65000"/>
                <a:lumOff val="35000"/>
              </a:schemeClr>
            </a:solidFill>
          </a:ln>
        </p:spPr>
      </p:pic>
      <p:pic>
        <p:nvPicPr>
          <p:cNvPr id="30" name="Picture 29" descr="A picture containing outdoor, sunset, outdoor object&#10;&#10;Description automatically generated">
            <a:extLst>
              <a:ext uri="{FF2B5EF4-FFF2-40B4-BE49-F238E27FC236}">
                <a16:creationId xmlns:a16="http://schemas.microsoft.com/office/drawing/2014/main" id="{A15BF159-A912-CA52-E891-C58D7190BFCA}"/>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143" r="2087"/>
          <a:stretch/>
        </p:blipFill>
        <p:spPr>
          <a:xfrm>
            <a:off x="10592553" y="3743712"/>
            <a:ext cx="989721" cy="728208"/>
          </a:xfrm>
          <a:prstGeom prst="rect">
            <a:avLst/>
          </a:prstGeom>
          <a:ln w="12700">
            <a:solidFill>
              <a:schemeClr val="tx1">
                <a:lumMod val="65000"/>
                <a:lumOff val="35000"/>
              </a:schemeClr>
            </a:solidFill>
          </a:ln>
        </p:spPr>
      </p:pic>
      <p:pic>
        <p:nvPicPr>
          <p:cNvPr id="6" name="Picture 5" descr="A person wearing a hard hat and holding a computer&#10;&#10;Description automatically generated with medium confidence">
            <a:extLst>
              <a:ext uri="{FF2B5EF4-FFF2-40B4-BE49-F238E27FC236}">
                <a16:creationId xmlns:a16="http://schemas.microsoft.com/office/drawing/2014/main" id="{D5C2F286-66F6-57EB-1A62-5C6C8A15C737}"/>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719" r="36851" b="3249"/>
          <a:stretch/>
        </p:blipFill>
        <p:spPr>
          <a:xfrm>
            <a:off x="9421637" y="27633"/>
            <a:ext cx="987582" cy="1493822"/>
          </a:xfrm>
          <a:prstGeom prst="rect">
            <a:avLst/>
          </a:prstGeom>
          <a:ln w="12700">
            <a:solidFill>
              <a:schemeClr val="tx1">
                <a:lumMod val="65000"/>
                <a:lumOff val="35000"/>
              </a:schemeClr>
            </a:solidFill>
          </a:ln>
        </p:spPr>
      </p:pic>
      <p:pic>
        <p:nvPicPr>
          <p:cNvPr id="9" name="Picture 8" descr="A picture containing building, outdoor, person, ground&#10;&#10;Description automatically generated">
            <a:extLst>
              <a:ext uri="{FF2B5EF4-FFF2-40B4-BE49-F238E27FC236}">
                <a16:creationId xmlns:a16="http://schemas.microsoft.com/office/drawing/2014/main" id="{F809D2C8-66BA-B46E-AE15-96A4C5F87DC6}"/>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0787" r="31213" b="36475"/>
          <a:stretch/>
        </p:blipFill>
        <p:spPr>
          <a:xfrm>
            <a:off x="10586519" y="18107"/>
            <a:ext cx="995881" cy="1505893"/>
          </a:xfrm>
          <a:prstGeom prst="rect">
            <a:avLst/>
          </a:prstGeom>
          <a:ln w="12700">
            <a:solidFill>
              <a:schemeClr val="tx1">
                <a:lumMod val="65000"/>
                <a:lumOff val="35000"/>
              </a:schemeClr>
            </a:solidFill>
          </a:ln>
        </p:spPr>
      </p:pic>
      <p:pic>
        <p:nvPicPr>
          <p:cNvPr id="2" name="Picture 1" descr="Text&#10;&#10;Description automatically generated">
            <a:extLst>
              <a:ext uri="{FF2B5EF4-FFF2-40B4-BE49-F238E27FC236}">
                <a16:creationId xmlns:a16="http://schemas.microsoft.com/office/drawing/2014/main" id="{F57C195B-CFDC-0F0A-D94F-E99E3D89603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83586"/>
          <a:stretch/>
        </p:blipFill>
        <p:spPr>
          <a:xfrm>
            <a:off x="533400" y="1423723"/>
            <a:ext cx="10972801" cy="709877"/>
          </a:xfrm>
          <a:prstGeom prst="rect">
            <a:avLst/>
          </a:prstGeom>
        </p:spPr>
      </p:pic>
    </p:spTree>
    <p:extLst>
      <p:ext uri="{BB962C8B-B14F-4D97-AF65-F5344CB8AC3E}">
        <p14:creationId xmlns:p14="http://schemas.microsoft.com/office/powerpoint/2010/main" val="92518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Bullets, Headers, 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609600" y="1752600"/>
            <a:ext cx="5386917" cy="4419600"/>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9" y="1752600"/>
            <a:ext cx="5389033" cy="4419600"/>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88C2E2FD-B74E-4BE8-A23D-06BFFA12E0E0}" type="slidenum">
              <a:rPr lang="en-US" smtClean="0"/>
              <a:t>‹#›</a:t>
            </a:fld>
            <a:endParaRPr lang="en-US"/>
          </a:p>
        </p:txBody>
      </p:sp>
      <p:cxnSp>
        <p:nvCxnSpPr>
          <p:cNvPr id="8" name="Straight Connector 7"/>
          <p:cNvCxnSpPr/>
          <p:nvPr userDrawn="1"/>
        </p:nvCxnSpPr>
        <p:spPr>
          <a:xfrm>
            <a:off x="609600" y="1620838"/>
            <a:ext cx="53869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195484" y="1624270"/>
            <a:ext cx="538691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09600" y="13009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Text Placeholder 2"/>
          <p:cNvSpPr>
            <a:spLocks noGrp="1"/>
          </p:cNvSpPr>
          <p:nvPr>
            <p:ph type="body" idx="1" hasCustomPrompt="1"/>
          </p:nvPr>
        </p:nvSpPr>
        <p:spPr>
          <a:xfrm>
            <a:off x="609600" y="1215385"/>
            <a:ext cx="5386917" cy="400050"/>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p:cNvSpPr/>
          <p:nvPr userDrawn="1"/>
        </p:nvSpPr>
        <p:spPr>
          <a:xfrm>
            <a:off x="6195484" y="13009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 name="Text Placeholder 4"/>
          <p:cNvSpPr>
            <a:spLocks noGrp="1"/>
          </p:cNvSpPr>
          <p:nvPr>
            <p:ph type="body" sz="quarter" idx="3" hasCustomPrompt="1"/>
          </p:nvPr>
        </p:nvSpPr>
        <p:spPr>
          <a:xfrm>
            <a:off x="6193369" y="1214591"/>
            <a:ext cx="5389033" cy="401638"/>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609600" y="715296"/>
            <a:ext cx="10972800" cy="336550"/>
          </a:xfrm>
        </p:spPr>
        <p:txBody>
          <a:bodyPr>
            <a:noAutofit/>
          </a:bodyPr>
          <a:lstStyle>
            <a:lvl1pPr marL="0" indent="0">
              <a:buNone/>
              <a:defRPr sz="1600" b="0">
                <a:solidFill>
                  <a:schemeClr val="tx2"/>
                </a:solidFill>
                <a:latin typeface="Arial Narrow" panose="020B0606020202030204" pitchFamily="34" charset="0"/>
              </a:defRPr>
            </a:lvl1pPr>
            <a:lvl2pPr marL="457200" indent="0">
              <a:buNone/>
              <a:defRPr sz="1600">
                <a:latin typeface="Arial Narrow" panose="020B0606020202030204" pitchFamily="34" charset="0"/>
              </a:defRPr>
            </a:lvl2pPr>
            <a:lvl3pPr marL="914400" indent="0">
              <a:buNone/>
              <a:defRPr sz="1600">
                <a:latin typeface="Arial Narrow" panose="020B0606020202030204" pitchFamily="34" charset="0"/>
              </a:defRPr>
            </a:lvl3pPr>
            <a:lvl4pPr marL="1371600" indent="0">
              <a:buNone/>
              <a:defRPr sz="1600">
                <a:latin typeface="Arial Narrow" panose="020B0606020202030204" pitchFamily="34" charset="0"/>
              </a:defRPr>
            </a:lvl4pPr>
            <a:lvl5pPr marL="1828800" indent="0">
              <a:buNone/>
              <a:defRPr sz="1600">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339404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 Bullets, Headers, Sub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609600" y="1752603"/>
            <a:ext cx="5386917" cy="3830733"/>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9" y="1752603"/>
            <a:ext cx="5389033" cy="3830733"/>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88C2E2FD-B74E-4BE8-A23D-06BFFA12E0E0}" type="slidenum">
              <a:rPr lang="en-US" smtClean="0"/>
              <a:t>‹#›</a:t>
            </a:fld>
            <a:endParaRPr lang="en-US"/>
          </a:p>
        </p:txBody>
      </p:sp>
      <p:cxnSp>
        <p:nvCxnSpPr>
          <p:cNvPr id="8" name="Straight Connector 7"/>
          <p:cNvCxnSpPr/>
          <p:nvPr userDrawn="1"/>
        </p:nvCxnSpPr>
        <p:spPr>
          <a:xfrm>
            <a:off x="609600" y="1620838"/>
            <a:ext cx="53869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195484" y="1624270"/>
            <a:ext cx="538691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09600" y="13009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Text Placeholder 2"/>
          <p:cNvSpPr>
            <a:spLocks noGrp="1"/>
          </p:cNvSpPr>
          <p:nvPr>
            <p:ph type="body" idx="1" hasCustomPrompt="1"/>
          </p:nvPr>
        </p:nvSpPr>
        <p:spPr>
          <a:xfrm>
            <a:off x="609600" y="1215385"/>
            <a:ext cx="5386917" cy="400050"/>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p:cNvSpPr/>
          <p:nvPr userDrawn="1"/>
        </p:nvSpPr>
        <p:spPr>
          <a:xfrm>
            <a:off x="6195484" y="13009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 name="Text Placeholder 4"/>
          <p:cNvSpPr>
            <a:spLocks noGrp="1"/>
          </p:cNvSpPr>
          <p:nvPr>
            <p:ph type="body" sz="quarter" idx="3" hasCustomPrompt="1"/>
          </p:nvPr>
        </p:nvSpPr>
        <p:spPr>
          <a:xfrm>
            <a:off x="6193369" y="1214591"/>
            <a:ext cx="5389033" cy="401638"/>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p:cNvSpPr>
            <a:spLocks noGrp="1"/>
          </p:cNvSpPr>
          <p:nvPr>
            <p:ph type="body" sz="quarter" idx="13"/>
          </p:nvPr>
        </p:nvSpPr>
        <p:spPr>
          <a:xfrm>
            <a:off x="609600" y="715296"/>
            <a:ext cx="10972800" cy="336550"/>
          </a:xfrm>
        </p:spPr>
        <p:txBody>
          <a:bodyPr>
            <a:noAutofit/>
          </a:bodyPr>
          <a:lstStyle>
            <a:lvl1pPr marL="0" indent="0">
              <a:buNone/>
              <a:defRPr sz="1600" b="0">
                <a:solidFill>
                  <a:schemeClr val="tx2"/>
                </a:solidFill>
                <a:latin typeface="Arial Narrow" panose="020B0606020202030204" pitchFamily="34" charset="0"/>
              </a:defRPr>
            </a:lvl1pPr>
            <a:lvl2pPr marL="457200" indent="0">
              <a:buNone/>
              <a:defRPr sz="1600">
                <a:latin typeface="Arial Narrow" panose="020B0606020202030204" pitchFamily="34" charset="0"/>
              </a:defRPr>
            </a:lvl2pPr>
            <a:lvl3pPr marL="914400" indent="0">
              <a:buNone/>
              <a:defRPr sz="1600">
                <a:latin typeface="Arial Narrow" panose="020B0606020202030204" pitchFamily="34" charset="0"/>
              </a:defRPr>
            </a:lvl3pPr>
            <a:lvl4pPr marL="1371600" indent="0">
              <a:buNone/>
              <a:defRPr sz="1600">
                <a:latin typeface="Arial Narrow" panose="020B0606020202030204" pitchFamily="34" charset="0"/>
              </a:defRPr>
            </a:lvl4pPr>
            <a:lvl5pPr marL="1828800" indent="0">
              <a:buNone/>
              <a:defRPr sz="1600">
                <a:latin typeface="Arial Narrow" panose="020B0606020202030204" pitchFamily="34" charset="0"/>
              </a:defRPr>
            </a:lvl5pPr>
          </a:lstStyle>
          <a:p>
            <a:pPr lvl="0"/>
            <a:r>
              <a:rPr lang="en-US" dirty="0"/>
              <a:t>Click to edit Master text styles</a:t>
            </a:r>
          </a:p>
        </p:txBody>
      </p:sp>
      <p:cxnSp>
        <p:nvCxnSpPr>
          <p:cNvPr id="13" name="Straight Connector 12"/>
          <p:cNvCxnSpPr/>
          <p:nvPr userDrawn="1"/>
        </p:nvCxnSpPr>
        <p:spPr>
          <a:xfrm>
            <a:off x="609600" y="5638800"/>
            <a:ext cx="10972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1" hasCustomPrompt="1"/>
          </p:nvPr>
        </p:nvSpPr>
        <p:spPr>
          <a:xfrm>
            <a:off x="609600" y="5664200"/>
            <a:ext cx="10972800" cy="381000"/>
          </a:xfrm>
        </p:spPr>
        <p:txBody>
          <a:bodyPr>
            <a:normAutofit/>
          </a:bodyPr>
          <a:lstStyle>
            <a:lvl1pPr marL="0" indent="0" algn="ctr">
              <a:buNone/>
              <a:defRPr sz="1400">
                <a:solidFill>
                  <a:schemeClr val="tx2"/>
                </a:solidFill>
                <a:latin typeface="Arial Narrow" panose="020B0606020202030204" pitchFamily="34" charset="0"/>
              </a:defRPr>
            </a:lvl1pPr>
          </a:lstStyle>
          <a:p>
            <a:pPr lvl="0"/>
            <a:r>
              <a:rPr lang="en-US" dirty="0"/>
              <a:t>CLICK TO EDIT MASTER TEXT STYLE</a:t>
            </a:r>
          </a:p>
        </p:txBody>
      </p:sp>
    </p:spTree>
    <p:extLst>
      <p:ext uri="{BB962C8B-B14F-4D97-AF65-F5344CB8AC3E}">
        <p14:creationId xmlns:p14="http://schemas.microsoft.com/office/powerpoint/2010/main" val="288117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88C2E2FD-B74E-4BE8-A23D-06BFFA12E0E0}" type="slidenum">
              <a:rPr lang="en-US" smtClean="0"/>
              <a:pPr/>
              <a:t>‹#›</a:t>
            </a:fld>
            <a:endParaRPr lang="en-US" dirty="0"/>
          </a:p>
        </p:txBody>
      </p:sp>
      <p:cxnSp>
        <p:nvCxnSpPr>
          <p:cNvPr id="4" name="Straight Connector 3"/>
          <p:cNvCxnSpPr/>
          <p:nvPr userDrawn="1"/>
        </p:nvCxnSpPr>
        <p:spPr>
          <a:xfrm>
            <a:off x="609600" y="5638800"/>
            <a:ext cx="10972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hasCustomPrompt="1"/>
          </p:nvPr>
        </p:nvSpPr>
        <p:spPr>
          <a:xfrm>
            <a:off x="609600" y="5664200"/>
            <a:ext cx="10972800" cy="381000"/>
          </a:xfrm>
        </p:spPr>
        <p:txBody>
          <a:bodyPr>
            <a:normAutofit/>
          </a:bodyPr>
          <a:lstStyle>
            <a:lvl1pPr marL="0" indent="0" algn="ctr">
              <a:buNone/>
              <a:defRPr sz="1400">
                <a:solidFill>
                  <a:schemeClr val="tx2"/>
                </a:solidFill>
                <a:latin typeface="Arial Narrow" panose="020B0606020202030204" pitchFamily="34" charset="0"/>
              </a:defRPr>
            </a:lvl1pPr>
          </a:lstStyle>
          <a:p>
            <a:pPr lvl="0"/>
            <a:r>
              <a:rPr lang="en-US" dirty="0"/>
              <a:t>CLICK TO EDIT MASTER TEXT STYLE</a:t>
            </a:r>
          </a:p>
        </p:txBody>
      </p:sp>
    </p:spTree>
    <p:extLst>
      <p:ext uri="{BB962C8B-B14F-4D97-AF65-F5344CB8AC3E}">
        <p14:creationId xmlns:p14="http://schemas.microsoft.com/office/powerpoint/2010/main" val="397150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19363"/>
            <a:ext cx="10972800" cy="501446"/>
          </a:xfrm>
        </p:spPr>
        <p:txBody>
          <a:bodyPr/>
          <a:lstStyle>
            <a:lvl1pPr>
              <a:defRPr/>
            </a:lvl1pPr>
          </a:lstStyle>
          <a:p>
            <a:r>
              <a:rPr lang="en-US" dirty="0"/>
              <a:t>CLICK TO EDIT MASTER TITLE STYLE</a:t>
            </a:r>
          </a:p>
        </p:txBody>
      </p:sp>
      <p:sp>
        <p:nvSpPr>
          <p:cNvPr id="9" name="Slide Number Placeholder 8"/>
          <p:cNvSpPr>
            <a:spLocks noGrp="1"/>
          </p:cNvSpPr>
          <p:nvPr>
            <p:ph type="sldNum" sz="quarter" idx="12"/>
          </p:nvPr>
        </p:nvSpPr>
        <p:spPr/>
        <p:txBody>
          <a:bodyPr/>
          <a:lstStyle/>
          <a:p>
            <a:fld id="{88C2E2FD-B74E-4BE8-A23D-06BFFA12E0E0}" type="slidenum">
              <a:rPr lang="en-US" smtClean="0"/>
              <a:t>‹#›</a:t>
            </a:fld>
            <a:endParaRPr lang="en-US"/>
          </a:p>
        </p:txBody>
      </p:sp>
      <p:sp>
        <p:nvSpPr>
          <p:cNvPr id="11" name="Text Placeholder 10"/>
          <p:cNvSpPr>
            <a:spLocks noGrp="1"/>
          </p:cNvSpPr>
          <p:nvPr>
            <p:ph type="body" sz="quarter" idx="13"/>
          </p:nvPr>
        </p:nvSpPr>
        <p:spPr>
          <a:xfrm>
            <a:off x="609600" y="715296"/>
            <a:ext cx="10972800" cy="336550"/>
          </a:xfrm>
        </p:spPr>
        <p:txBody>
          <a:bodyPr>
            <a:noAutofit/>
          </a:bodyPr>
          <a:lstStyle>
            <a:lvl1pPr marL="0" indent="0">
              <a:buNone/>
              <a:defRPr sz="1600" b="0">
                <a:solidFill>
                  <a:schemeClr val="tx2"/>
                </a:solidFill>
                <a:latin typeface="Arial Narrow" panose="020B0606020202030204" pitchFamily="34" charset="0"/>
              </a:defRPr>
            </a:lvl1pPr>
            <a:lvl2pPr marL="457200" indent="0">
              <a:buNone/>
              <a:defRPr sz="1600">
                <a:latin typeface="Arial Narrow" panose="020B0606020202030204" pitchFamily="34" charset="0"/>
              </a:defRPr>
            </a:lvl2pPr>
            <a:lvl3pPr marL="914400" indent="0">
              <a:buNone/>
              <a:defRPr sz="1600">
                <a:latin typeface="Arial Narrow" panose="020B0606020202030204" pitchFamily="34" charset="0"/>
              </a:defRPr>
            </a:lvl3pPr>
            <a:lvl4pPr marL="1371600" indent="0">
              <a:buNone/>
              <a:defRPr sz="1600">
                <a:latin typeface="Arial Narrow" panose="020B0606020202030204" pitchFamily="34" charset="0"/>
              </a:defRPr>
            </a:lvl4pPr>
            <a:lvl5pPr marL="1828800" indent="0">
              <a:buNone/>
              <a:defRPr sz="1600">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08483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ctr">
              <a:defRPr sz="1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389717" y="949408"/>
            <a:ext cx="7315200" cy="37966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lgn="ctr">
              <a:buNone/>
              <a:defRPr sz="1600" b="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8C2E2FD-B74E-4BE8-A23D-06BFFA12E0E0}" type="slidenum">
              <a:rPr lang="en-US" smtClean="0"/>
              <a:t>‹#›</a:t>
            </a:fld>
            <a:endParaRPr lang="en-US"/>
          </a:p>
        </p:txBody>
      </p:sp>
      <p:cxnSp>
        <p:nvCxnSpPr>
          <p:cNvPr id="9" name="Straight Connector 8"/>
          <p:cNvCxnSpPr/>
          <p:nvPr userDrawn="1"/>
        </p:nvCxnSpPr>
        <p:spPr>
          <a:xfrm>
            <a:off x="2389717" y="4572000"/>
            <a:ext cx="7315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userDrawn="1"/>
        </p:nvSpPr>
        <p:spPr>
          <a:xfrm>
            <a:off x="609600" y="219363"/>
            <a:ext cx="10972800" cy="50144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en-US" sz="2000" dirty="0"/>
              <a:t>CLICK TO EDIT MASTER TITLE STYLE</a:t>
            </a:r>
          </a:p>
        </p:txBody>
      </p:sp>
    </p:spTree>
    <p:extLst>
      <p:ext uri="{BB962C8B-B14F-4D97-AF65-F5344CB8AC3E}">
        <p14:creationId xmlns:p14="http://schemas.microsoft.com/office/powerpoint/2010/main" val="3459265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611" y="1343466"/>
            <a:ext cx="10972800" cy="43590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0611" y="589169"/>
            <a:ext cx="10972800" cy="659859"/>
          </a:xfrm>
        </p:spPr>
        <p:txBody>
          <a:bodyPr>
            <a:normAutofit/>
          </a:bodyPr>
          <a:lstStyle>
            <a:lvl1pPr algn="ctr">
              <a:defRPr sz="3600" b="1">
                <a:solidFill>
                  <a:srgbClr val="00ACA1"/>
                </a:solidFill>
              </a:defRPr>
            </a:lvl1pPr>
          </a:lstStyle>
          <a:p>
            <a:r>
              <a:rPr lang="en-US" dirty="0"/>
              <a:t>Click to edit Master title style</a:t>
            </a:r>
          </a:p>
        </p:txBody>
      </p:sp>
    </p:spTree>
    <p:extLst>
      <p:ext uri="{BB962C8B-B14F-4D97-AF65-F5344CB8AC3E}">
        <p14:creationId xmlns:p14="http://schemas.microsoft.com/office/powerpoint/2010/main" val="4712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3"/>
            <a:ext cx="10972800" cy="49831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09600" y="228600"/>
            <a:ext cx="10972800" cy="501446"/>
          </a:xfrm>
        </p:spPr>
        <p:txBody>
          <a:bodyPr/>
          <a:lstStyle>
            <a:lvl1pPr>
              <a:defRPr/>
            </a:lvl1pPr>
          </a:lstStyle>
          <a:p>
            <a:r>
              <a:rPr lang="en-US" dirty="0"/>
              <a:t>CLICK TO EDIT MASTER TITLE STYLE</a:t>
            </a:r>
          </a:p>
        </p:txBody>
      </p:sp>
      <p:sp>
        <p:nvSpPr>
          <p:cNvPr id="6" name="Slide Number Placeholder 5"/>
          <p:cNvSpPr>
            <a:spLocks noGrp="1"/>
          </p:cNvSpPr>
          <p:nvPr>
            <p:ph type="sldNum" sz="quarter" idx="4"/>
          </p:nvPr>
        </p:nvSpPr>
        <p:spPr>
          <a:xfrm>
            <a:off x="10972800" y="6415553"/>
            <a:ext cx="609600" cy="257020"/>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88C2E2FD-B74E-4BE8-A23D-06BFFA12E0E0}" type="slidenum">
              <a:rPr lang="en-US" smtClean="0"/>
              <a:pPr/>
              <a:t>‹#›</a:t>
            </a:fld>
            <a:endParaRPr lang="en-US" dirty="0"/>
          </a:p>
        </p:txBody>
      </p:sp>
    </p:spTree>
    <p:extLst>
      <p:ext uri="{BB962C8B-B14F-4D97-AF65-F5344CB8AC3E}">
        <p14:creationId xmlns:p14="http://schemas.microsoft.com/office/powerpoint/2010/main" val="208578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Take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4"/>
            <a:ext cx="10972800" cy="44195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609600" y="228600"/>
            <a:ext cx="10972800" cy="501446"/>
          </a:xfrm>
        </p:spPr>
        <p:txBody>
          <a:bodyPr/>
          <a:lstStyle>
            <a:lvl1pPr>
              <a:defRPr/>
            </a:lvl1pPr>
          </a:lstStyle>
          <a:p>
            <a:r>
              <a:rPr lang="en-US" dirty="0"/>
              <a:t>CLICK TO EDIT MASTER TITLE STYLE</a:t>
            </a:r>
          </a:p>
        </p:txBody>
      </p:sp>
      <p:cxnSp>
        <p:nvCxnSpPr>
          <p:cNvPr id="7" name="Straight Connector 6"/>
          <p:cNvCxnSpPr/>
          <p:nvPr userDrawn="1"/>
        </p:nvCxnSpPr>
        <p:spPr>
          <a:xfrm>
            <a:off x="609600" y="5638800"/>
            <a:ext cx="10972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609600" y="5664200"/>
            <a:ext cx="10972800" cy="381000"/>
          </a:xfrm>
        </p:spPr>
        <p:txBody>
          <a:bodyPr>
            <a:normAutofit/>
          </a:bodyPr>
          <a:lstStyle>
            <a:lvl1pPr marL="0" indent="0" algn="ctr">
              <a:buNone/>
              <a:defRPr sz="1400">
                <a:solidFill>
                  <a:schemeClr val="tx2"/>
                </a:solidFill>
                <a:latin typeface="Arial Narrow" panose="020B0606020202030204" pitchFamily="34" charset="0"/>
              </a:defRPr>
            </a:lvl1pPr>
          </a:lstStyle>
          <a:p>
            <a:pPr lvl="0"/>
            <a:r>
              <a:rPr lang="en-US" dirty="0"/>
              <a:t>CLICK TO EDIT MASTER TEXT STYLE</a:t>
            </a:r>
          </a:p>
        </p:txBody>
      </p:sp>
      <p:sp>
        <p:nvSpPr>
          <p:cNvPr id="10" name="Slide Number Placeholder 5"/>
          <p:cNvSpPr>
            <a:spLocks noGrp="1"/>
          </p:cNvSpPr>
          <p:nvPr>
            <p:ph type="sldNum" sz="quarter" idx="4"/>
          </p:nvPr>
        </p:nvSpPr>
        <p:spPr>
          <a:xfrm>
            <a:off x="10972800" y="6415553"/>
            <a:ext cx="609600" cy="257020"/>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88C2E2FD-B74E-4BE8-A23D-06BFFA12E0E0}" type="slidenum">
              <a:rPr lang="en-US" smtClean="0"/>
              <a:pPr/>
              <a:t>‹#›</a:t>
            </a:fld>
            <a:endParaRPr lang="en-US" dirty="0"/>
          </a:p>
        </p:txBody>
      </p:sp>
    </p:spTree>
    <p:extLst>
      <p:ext uri="{BB962C8B-B14F-4D97-AF65-F5344CB8AC3E}">
        <p14:creationId xmlns:p14="http://schemas.microsoft.com/office/powerpoint/2010/main" val="337394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Sub Titl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09600" y="1143003"/>
            <a:ext cx="10972800" cy="48767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600" y="228600"/>
            <a:ext cx="10972800" cy="501446"/>
          </a:xfrm>
        </p:spPr>
        <p:txBody>
          <a:bodyPr/>
          <a:lstStyle>
            <a:lvl1pPr>
              <a:defRPr/>
            </a:lvl1pPr>
          </a:lstStyle>
          <a:p>
            <a:r>
              <a:rPr lang="en-US" dirty="0"/>
              <a:t>CLICK TO EDIT MASTER TITLE STYLE</a:t>
            </a:r>
          </a:p>
        </p:txBody>
      </p:sp>
      <p:sp>
        <p:nvSpPr>
          <p:cNvPr id="9" name="Text Placeholder 10"/>
          <p:cNvSpPr>
            <a:spLocks noGrp="1"/>
          </p:cNvSpPr>
          <p:nvPr>
            <p:ph type="body" sz="quarter" idx="14"/>
          </p:nvPr>
        </p:nvSpPr>
        <p:spPr>
          <a:xfrm>
            <a:off x="609600" y="715296"/>
            <a:ext cx="10972800" cy="336550"/>
          </a:xfrm>
        </p:spPr>
        <p:txBody>
          <a:bodyPr>
            <a:noAutofit/>
          </a:bodyPr>
          <a:lstStyle>
            <a:lvl1pPr marL="0" indent="0">
              <a:buNone/>
              <a:defRPr sz="1600" b="0">
                <a:solidFill>
                  <a:schemeClr val="tx2"/>
                </a:solidFill>
                <a:latin typeface="Arial Narrow" panose="020B0606020202030204" pitchFamily="34" charset="0"/>
              </a:defRPr>
            </a:lvl1pPr>
            <a:lvl2pPr marL="457200" indent="0">
              <a:buNone/>
              <a:defRPr sz="1600">
                <a:latin typeface="Arial Narrow" panose="020B0606020202030204" pitchFamily="34" charset="0"/>
              </a:defRPr>
            </a:lvl2pPr>
            <a:lvl3pPr marL="914400" indent="0">
              <a:buNone/>
              <a:defRPr sz="1600">
                <a:latin typeface="Arial Narrow" panose="020B0606020202030204" pitchFamily="34" charset="0"/>
              </a:defRPr>
            </a:lvl3pPr>
            <a:lvl4pPr marL="1371600" indent="0">
              <a:buNone/>
              <a:defRPr sz="1600">
                <a:latin typeface="Arial Narrow" panose="020B0606020202030204" pitchFamily="34" charset="0"/>
              </a:defRPr>
            </a:lvl4pPr>
            <a:lvl5pPr marL="1828800" indent="0">
              <a:buNone/>
              <a:defRPr sz="1600">
                <a:latin typeface="Arial Narrow" panose="020B0606020202030204" pitchFamily="34" charset="0"/>
              </a:defRPr>
            </a:lvl5pPr>
          </a:lstStyle>
          <a:p>
            <a:pPr lvl="0"/>
            <a:r>
              <a:rPr lang="en-US" dirty="0"/>
              <a:t>Click to edit Master text styles</a:t>
            </a:r>
          </a:p>
        </p:txBody>
      </p:sp>
      <p:sp>
        <p:nvSpPr>
          <p:cNvPr id="10" name="Slide Number Placeholder 5"/>
          <p:cNvSpPr>
            <a:spLocks noGrp="1"/>
          </p:cNvSpPr>
          <p:nvPr>
            <p:ph type="sldNum" sz="quarter" idx="4"/>
          </p:nvPr>
        </p:nvSpPr>
        <p:spPr>
          <a:xfrm>
            <a:off x="10972800" y="6415553"/>
            <a:ext cx="609600" cy="257020"/>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88C2E2FD-B74E-4BE8-A23D-06BFFA12E0E0}" type="slidenum">
              <a:rPr lang="en-US" smtClean="0"/>
              <a:pPr/>
              <a:t>‹#›</a:t>
            </a:fld>
            <a:endParaRPr lang="en-US" dirty="0"/>
          </a:p>
        </p:txBody>
      </p:sp>
    </p:spTree>
    <p:extLst>
      <p:ext uri="{BB962C8B-B14F-4D97-AF65-F5344CB8AC3E}">
        <p14:creationId xmlns:p14="http://schemas.microsoft.com/office/powerpoint/2010/main" val="161213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Sub Title, Takeawa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8C2E2FD-B74E-4BE8-A23D-06BFFA12E0E0}" type="slidenum">
              <a:rPr lang="en-US" smtClean="0"/>
              <a:t>‹#›</a:t>
            </a:fld>
            <a:endParaRPr lang="en-US"/>
          </a:p>
        </p:txBody>
      </p:sp>
      <p:sp>
        <p:nvSpPr>
          <p:cNvPr id="8" name="Text Placeholder 7"/>
          <p:cNvSpPr>
            <a:spLocks noGrp="1"/>
          </p:cNvSpPr>
          <p:nvPr>
            <p:ph type="body" sz="quarter" idx="13"/>
          </p:nvPr>
        </p:nvSpPr>
        <p:spPr>
          <a:xfrm>
            <a:off x="609600" y="1143003"/>
            <a:ext cx="10972800" cy="44704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600" y="228600"/>
            <a:ext cx="10972800" cy="501446"/>
          </a:xfrm>
        </p:spPr>
        <p:txBody>
          <a:bodyPr/>
          <a:lstStyle>
            <a:lvl1pPr>
              <a:defRPr/>
            </a:lvl1pPr>
          </a:lstStyle>
          <a:p>
            <a:r>
              <a:rPr lang="en-US" dirty="0"/>
              <a:t>CLICK TO EDIT MASTER TITLE STYLE</a:t>
            </a:r>
          </a:p>
        </p:txBody>
      </p:sp>
      <p:sp>
        <p:nvSpPr>
          <p:cNvPr id="9" name="Text Placeholder 10"/>
          <p:cNvSpPr>
            <a:spLocks noGrp="1"/>
          </p:cNvSpPr>
          <p:nvPr>
            <p:ph type="body" sz="quarter" idx="14"/>
          </p:nvPr>
        </p:nvSpPr>
        <p:spPr>
          <a:xfrm>
            <a:off x="609600" y="715296"/>
            <a:ext cx="10972800" cy="336550"/>
          </a:xfrm>
        </p:spPr>
        <p:txBody>
          <a:bodyPr>
            <a:noAutofit/>
          </a:bodyPr>
          <a:lstStyle>
            <a:lvl1pPr marL="0" indent="0">
              <a:buNone/>
              <a:defRPr sz="1600" b="0">
                <a:solidFill>
                  <a:schemeClr val="tx2"/>
                </a:solidFill>
                <a:latin typeface="Arial Narrow" panose="020B0606020202030204" pitchFamily="34" charset="0"/>
              </a:defRPr>
            </a:lvl1pPr>
            <a:lvl2pPr marL="457200" indent="0">
              <a:buNone/>
              <a:defRPr sz="1600">
                <a:latin typeface="Arial Narrow" panose="020B0606020202030204" pitchFamily="34" charset="0"/>
              </a:defRPr>
            </a:lvl2pPr>
            <a:lvl3pPr marL="914400" indent="0">
              <a:buNone/>
              <a:defRPr sz="1600">
                <a:latin typeface="Arial Narrow" panose="020B0606020202030204" pitchFamily="34" charset="0"/>
              </a:defRPr>
            </a:lvl3pPr>
            <a:lvl4pPr marL="1371600" indent="0">
              <a:buNone/>
              <a:defRPr sz="1600">
                <a:latin typeface="Arial Narrow" panose="020B0606020202030204" pitchFamily="34" charset="0"/>
              </a:defRPr>
            </a:lvl4pPr>
            <a:lvl5pPr marL="1828800" indent="0">
              <a:buNone/>
              <a:defRPr sz="1600">
                <a:latin typeface="Arial Narrow" panose="020B0606020202030204" pitchFamily="34" charset="0"/>
              </a:defRPr>
            </a:lvl5pPr>
          </a:lstStyle>
          <a:p>
            <a:pPr lvl="0"/>
            <a:r>
              <a:rPr lang="en-US" dirty="0"/>
              <a:t>Click to edit Master text styles</a:t>
            </a:r>
          </a:p>
        </p:txBody>
      </p:sp>
      <p:cxnSp>
        <p:nvCxnSpPr>
          <p:cNvPr id="10" name="Straight Connector 9"/>
          <p:cNvCxnSpPr/>
          <p:nvPr userDrawn="1"/>
        </p:nvCxnSpPr>
        <p:spPr>
          <a:xfrm>
            <a:off x="609600" y="5638800"/>
            <a:ext cx="10972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1" hasCustomPrompt="1"/>
          </p:nvPr>
        </p:nvSpPr>
        <p:spPr>
          <a:xfrm>
            <a:off x="609600" y="5664200"/>
            <a:ext cx="10972800" cy="381000"/>
          </a:xfrm>
        </p:spPr>
        <p:txBody>
          <a:bodyPr>
            <a:normAutofit/>
          </a:bodyPr>
          <a:lstStyle>
            <a:lvl1pPr marL="0" indent="0" algn="ctr">
              <a:buNone/>
              <a:defRPr sz="1400">
                <a:solidFill>
                  <a:schemeClr val="tx2"/>
                </a:solidFill>
                <a:latin typeface="Arial Narrow" panose="020B0606020202030204" pitchFamily="34" charset="0"/>
              </a:defRPr>
            </a:lvl1pPr>
          </a:lstStyle>
          <a:p>
            <a:pPr lvl="0"/>
            <a:r>
              <a:rPr lang="en-US" dirty="0"/>
              <a:t>CLICK TO EDIT MASTER TEXT STYLE</a:t>
            </a:r>
          </a:p>
        </p:txBody>
      </p:sp>
    </p:spTree>
    <p:extLst>
      <p:ext uri="{BB962C8B-B14F-4D97-AF65-F5344CB8AC3E}">
        <p14:creationId xmlns:p14="http://schemas.microsoft.com/office/powerpoint/2010/main" val="3589422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Col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143000"/>
            <a:ext cx="5384800" cy="4983164"/>
          </a:xfrm>
        </p:spPr>
        <p:txBody>
          <a:bodyPr/>
          <a:lstStyle>
            <a:lvl1pPr>
              <a:defRPr sz="18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3"/>
            <a:ext cx="5384800" cy="4983163"/>
          </a:xfrm>
        </p:spPr>
        <p:txBody>
          <a:bodyPr/>
          <a:lstStyle>
            <a:lvl1pPr>
              <a:defRPr sz="18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8C2E2FD-B74E-4BE8-A23D-06BFFA12E0E0}" type="slidenum">
              <a:rPr lang="en-US" smtClean="0"/>
              <a:t>‹#›</a:t>
            </a:fld>
            <a:endParaRPr lang="en-US"/>
          </a:p>
        </p:txBody>
      </p:sp>
    </p:spTree>
    <p:extLst>
      <p:ext uri="{BB962C8B-B14F-4D97-AF65-F5344CB8AC3E}">
        <p14:creationId xmlns:p14="http://schemas.microsoft.com/office/powerpoint/2010/main" val="2101165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09600" y="1143003"/>
            <a:ext cx="5384800" cy="4470401"/>
          </a:xfrm>
        </p:spPr>
        <p:txBody>
          <a:bodyPr/>
          <a:lstStyle>
            <a:lvl1pPr>
              <a:defRPr sz="18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3003"/>
            <a:ext cx="5384800" cy="4470401"/>
          </a:xfrm>
        </p:spPr>
        <p:txBody>
          <a:bodyPr/>
          <a:lstStyle>
            <a:lvl1pPr>
              <a:defRPr sz="1800"/>
            </a:lvl1pPr>
            <a:lvl2pPr>
              <a:defRPr sz="16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8C2E2FD-B74E-4BE8-A23D-06BFFA12E0E0}" type="slidenum">
              <a:rPr lang="en-US" smtClean="0"/>
              <a:t>‹#›</a:t>
            </a:fld>
            <a:endParaRPr lang="en-US"/>
          </a:p>
        </p:txBody>
      </p:sp>
      <p:cxnSp>
        <p:nvCxnSpPr>
          <p:cNvPr id="6" name="Straight Connector 5"/>
          <p:cNvCxnSpPr/>
          <p:nvPr userDrawn="1"/>
        </p:nvCxnSpPr>
        <p:spPr>
          <a:xfrm>
            <a:off x="609600" y="5638800"/>
            <a:ext cx="10972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6"/>
          <p:cNvSpPr>
            <a:spLocks noGrp="1"/>
          </p:cNvSpPr>
          <p:nvPr>
            <p:ph type="body" sz="quarter" idx="11" hasCustomPrompt="1"/>
          </p:nvPr>
        </p:nvSpPr>
        <p:spPr>
          <a:xfrm>
            <a:off x="609600" y="5664200"/>
            <a:ext cx="10972800" cy="381000"/>
          </a:xfrm>
        </p:spPr>
        <p:txBody>
          <a:bodyPr>
            <a:normAutofit/>
          </a:bodyPr>
          <a:lstStyle>
            <a:lvl1pPr marL="0" indent="0" algn="ctr">
              <a:buNone/>
              <a:defRPr sz="1400">
                <a:solidFill>
                  <a:schemeClr val="tx2"/>
                </a:solidFill>
                <a:latin typeface="Arial Narrow" panose="020B0606020202030204" pitchFamily="34" charset="0"/>
              </a:defRPr>
            </a:lvl1pPr>
          </a:lstStyle>
          <a:p>
            <a:pPr lvl="0"/>
            <a:r>
              <a:rPr lang="en-US" dirty="0"/>
              <a:t>CLICK TO EDIT MASTER TEXT STYLE</a:t>
            </a:r>
          </a:p>
        </p:txBody>
      </p:sp>
    </p:spTree>
    <p:extLst>
      <p:ext uri="{BB962C8B-B14F-4D97-AF65-F5344CB8AC3E}">
        <p14:creationId xmlns:p14="http://schemas.microsoft.com/office/powerpoint/2010/main" val="12209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 Col Bullets,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609600" y="1440876"/>
            <a:ext cx="5386917" cy="4807527"/>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9" y="1447800"/>
            <a:ext cx="5389033" cy="4800600"/>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88C2E2FD-B74E-4BE8-A23D-06BFFA12E0E0}" type="slidenum">
              <a:rPr lang="en-US" smtClean="0"/>
              <a:t>‹#›</a:t>
            </a:fld>
            <a:endParaRPr lang="en-US"/>
          </a:p>
        </p:txBody>
      </p:sp>
      <p:cxnSp>
        <p:nvCxnSpPr>
          <p:cNvPr id="8" name="Straight Connector 7"/>
          <p:cNvCxnSpPr/>
          <p:nvPr userDrawn="1"/>
        </p:nvCxnSpPr>
        <p:spPr>
          <a:xfrm>
            <a:off x="609600" y="1316038"/>
            <a:ext cx="53869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195484" y="1319470"/>
            <a:ext cx="538691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09600" y="9961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Text Placeholder 2"/>
          <p:cNvSpPr>
            <a:spLocks noGrp="1"/>
          </p:cNvSpPr>
          <p:nvPr>
            <p:ph type="body" idx="1" hasCustomPrompt="1"/>
          </p:nvPr>
        </p:nvSpPr>
        <p:spPr>
          <a:xfrm>
            <a:off x="609600" y="910585"/>
            <a:ext cx="5386917" cy="400050"/>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p:cNvSpPr/>
          <p:nvPr userDrawn="1"/>
        </p:nvSpPr>
        <p:spPr>
          <a:xfrm>
            <a:off x="6195484" y="9961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 name="Text Placeholder 4"/>
          <p:cNvSpPr>
            <a:spLocks noGrp="1"/>
          </p:cNvSpPr>
          <p:nvPr>
            <p:ph type="body" sz="quarter" idx="3" hasCustomPrompt="1"/>
          </p:nvPr>
        </p:nvSpPr>
        <p:spPr>
          <a:xfrm>
            <a:off x="6193369" y="909791"/>
            <a:ext cx="5389033" cy="401638"/>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1258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 Bullets,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4" name="Content Placeholder 3"/>
          <p:cNvSpPr>
            <a:spLocks noGrp="1"/>
          </p:cNvSpPr>
          <p:nvPr>
            <p:ph sz="half" idx="2"/>
          </p:nvPr>
        </p:nvSpPr>
        <p:spPr>
          <a:xfrm>
            <a:off x="609600" y="1440877"/>
            <a:ext cx="5386917" cy="4141861"/>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3369" y="1447803"/>
            <a:ext cx="5389033" cy="4135533"/>
          </a:xfrm>
        </p:spPr>
        <p:txBody>
          <a:bodyPr/>
          <a:lstStyle>
            <a:lvl1pPr>
              <a:defRPr sz="1800"/>
            </a:lvl1pPr>
            <a:lvl2pPr>
              <a:defRPr sz="16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88C2E2FD-B74E-4BE8-A23D-06BFFA12E0E0}" type="slidenum">
              <a:rPr lang="en-US" smtClean="0"/>
              <a:t>‹#›</a:t>
            </a:fld>
            <a:endParaRPr lang="en-US"/>
          </a:p>
        </p:txBody>
      </p:sp>
      <p:cxnSp>
        <p:nvCxnSpPr>
          <p:cNvPr id="8" name="Straight Connector 7"/>
          <p:cNvCxnSpPr/>
          <p:nvPr userDrawn="1"/>
        </p:nvCxnSpPr>
        <p:spPr>
          <a:xfrm>
            <a:off x="609600" y="1316038"/>
            <a:ext cx="53869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195484" y="1319470"/>
            <a:ext cx="538691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609600" y="9961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Text Placeholder 2"/>
          <p:cNvSpPr>
            <a:spLocks noGrp="1"/>
          </p:cNvSpPr>
          <p:nvPr>
            <p:ph type="body" idx="1" hasCustomPrompt="1"/>
          </p:nvPr>
        </p:nvSpPr>
        <p:spPr>
          <a:xfrm>
            <a:off x="609600" y="910585"/>
            <a:ext cx="5386917" cy="400050"/>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p:cNvSpPr/>
          <p:nvPr userDrawn="1"/>
        </p:nvSpPr>
        <p:spPr>
          <a:xfrm>
            <a:off x="6195484" y="996188"/>
            <a:ext cx="5386917" cy="267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5" name="Text Placeholder 4"/>
          <p:cNvSpPr>
            <a:spLocks noGrp="1"/>
          </p:cNvSpPr>
          <p:nvPr>
            <p:ph type="body" sz="quarter" idx="3" hasCustomPrompt="1"/>
          </p:nvPr>
        </p:nvSpPr>
        <p:spPr>
          <a:xfrm>
            <a:off x="6193369" y="909791"/>
            <a:ext cx="5389033" cy="401638"/>
          </a:xfrm>
          <a:noFill/>
        </p:spPr>
        <p:txBody>
          <a:bodyPr anchor="b">
            <a:normAutofit/>
          </a:bodyPr>
          <a:lstStyle>
            <a:lvl1pPr marL="0" indent="0" algn="ctr">
              <a:buNone/>
              <a:defRPr sz="1600" b="1">
                <a:solidFill>
                  <a:schemeClr val="bg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3" name="Straight Connector 12"/>
          <p:cNvCxnSpPr/>
          <p:nvPr userDrawn="1"/>
        </p:nvCxnSpPr>
        <p:spPr>
          <a:xfrm>
            <a:off x="609600" y="5638800"/>
            <a:ext cx="10972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6"/>
          <p:cNvSpPr>
            <a:spLocks noGrp="1"/>
          </p:cNvSpPr>
          <p:nvPr>
            <p:ph type="body" sz="quarter" idx="11" hasCustomPrompt="1"/>
          </p:nvPr>
        </p:nvSpPr>
        <p:spPr>
          <a:xfrm>
            <a:off x="609600" y="5664200"/>
            <a:ext cx="10972800" cy="381000"/>
          </a:xfrm>
        </p:spPr>
        <p:txBody>
          <a:bodyPr>
            <a:normAutofit/>
          </a:bodyPr>
          <a:lstStyle>
            <a:lvl1pPr marL="0" indent="0" algn="ctr">
              <a:buNone/>
              <a:defRPr sz="1400">
                <a:solidFill>
                  <a:schemeClr val="tx2"/>
                </a:solidFill>
                <a:latin typeface="Arial Narrow" panose="020B0606020202030204" pitchFamily="34" charset="0"/>
              </a:defRPr>
            </a:lvl1pPr>
          </a:lstStyle>
          <a:p>
            <a:pPr lvl="0"/>
            <a:r>
              <a:rPr lang="en-US" dirty="0"/>
              <a:t>CLICK TO EDIT MASTER TEXT STYLE</a:t>
            </a:r>
          </a:p>
        </p:txBody>
      </p:sp>
    </p:spTree>
    <p:extLst>
      <p:ext uri="{BB962C8B-B14F-4D97-AF65-F5344CB8AC3E}">
        <p14:creationId xmlns:p14="http://schemas.microsoft.com/office/powerpoint/2010/main" val="352510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37165B-222B-BE5F-D250-3368FB1E392D}"/>
              </a:ext>
            </a:extLst>
          </p:cNvPr>
          <p:cNvSpPr/>
          <p:nvPr userDrawn="1"/>
        </p:nvSpPr>
        <p:spPr>
          <a:xfrm>
            <a:off x="0" y="6172200"/>
            <a:ext cx="12192000" cy="685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0"/>
            <a:ext cx="12192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4"/>
          </p:nvPr>
        </p:nvSpPr>
        <p:spPr>
          <a:xfrm>
            <a:off x="10972800" y="6415553"/>
            <a:ext cx="609600" cy="257020"/>
          </a:xfrm>
          <a:prstGeom prst="rect">
            <a:avLst/>
          </a:prstGeom>
          <a:no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88C2E2FD-B74E-4BE8-A23D-06BFFA12E0E0}" type="slidenum">
              <a:rPr lang="en-US" smtClean="0"/>
              <a:pPr/>
              <a:t>‹#›</a:t>
            </a:fld>
            <a:endParaRPr lang="en-US" dirty="0"/>
          </a:p>
        </p:txBody>
      </p:sp>
      <p:sp>
        <p:nvSpPr>
          <p:cNvPr id="17" name="TextBox 16"/>
          <p:cNvSpPr txBox="1"/>
          <p:nvPr userDrawn="1"/>
        </p:nvSpPr>
        <p:spPr>
          <a:xfrm flipH="1">
            <a:off x="609601" y="6535579"/>
            <a:ext cx="4104635" cy="246221"/>
          </a:xfrm>
          <a:prstGeom prst="rect">
            <a:avLst/>
          </a:prstGeom>
          <a:noFill/>
        </p:spPr>
        <p:txBody>
          <a:bodyPr wrap="square" rtlCol="0">
            <a:spAutoFit/>
          </a:bodyPr>
          <a:lstStyle/>
          <a:p>
            <a:r>
              <a:rPr lang="en-US" sz="1000" b="1" dirty="0">
                <a:solidFill>
                  <a:schemeClr val="bg1"/>
                </a:solidFill>
                <a:latin typeface="Arial" panose="020B0604020202020204" pitchFamily="34" charset="0"/>
                <a:cs typeface="Arial" panose="020B0604020202020204" pitchFamily="34" charset="0"/>
              </a:rPr>
              <a:t>NiSource | NYSE: NI | nisource.com | </a:t>
            </a:r>
          </a:p>
        </p:txBody>
      </p:sp>
      <p:pic>
        <p:nvPicPr>
          <p:cNvPr id="19" name="Picture 1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71800" y="6558854"/>
            <a:ext cx="720908" cy="214320"/>
          </a:xfrm>
          <a:prstGeom prst="rect">
            <a:avLst/>
          </a:prstGeom>
        </p:spPr>
      </p:pic>
      <p:sp>
        <p:nvSpPr>
          <p:cNvPr id="20" name="Title Placeholder 1"/>
          <p:cNvSpPr>
            <a:spLocks noGrp="1"/>
          </p:cNvSpPr>
          <p:nvPr>
            <p:ph type="title"/>
          </p:nvPr>
        </p:nvSpPr>
        <p:spPr>
          <a:xfrm>
            <a:off x="609600" y="228600"/>
            <a:ext cx="10972800" cy="501446"/>
          </a:xfrm>
          <a:prstGeom prst="rect">
            <a:avLst/>
          </a:prstGeom>
        </p:spPr>
        <p:txBody>
          <a:bodyPr vert="horz" lIns="91440" tIns="45720" rIns="91440" bIns="45720" rtlCol="0" anchor="ctr">
            <a:normAutofit/>
          </a:bodyPr>
          <a:lstStyle/>
          <a:p>
            <a:r>
              <a:rPr lang="en-US" dirty="0"/>
              <a:t>CLICK TO EDIT MASTER TITLE STYLE</a:t>
            </a:r>
          </a:p>
        </p:txBody>
      </p:sp>
      <p:sp>
        <p:nvSpPr>
          <p:cNvPr id="21" name="Text Placeholder 2"/>
          <p:cNvSpPr>
            <a:spLocks noGrp="1"/>
          </p:cNvSpPr>
          <p:nvPr>
            <p:ph type="body" idx="1"/>
          </p:nvPr>
        </p:nvSpPr>
        <p:spPr>
          <a:xfrm>
            <a:off x="609600" y="914400"/>
            <a:ext cx="10972800" cy="51675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Text&#10;&#10;Description automatically generated">
            <a:extLst>
              <a:ext uri="{FF2B5EF4-FFF2-40B4-BE49-F238E27FC236}">
                <a16:creationId xmlns:a16="http://schemas.microsoft.com/office/drawing/2014/main" id="{D82F8A78-9394-05B1-6581-A5435E91E3D6}"/>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b="83586"/>
          <a:stretch/>
        </p:blipFill>
        <p:spPr>
          <a:xfrm>
            <a:off x="685800" y="6211456"/>
            <a:ext cx="6032004" cy="390236"/>
          </a:xfrm>
          <a:prstGeom prst="rect">
            <a:avLst/>
          </a:prstGeom>
        </p:spPr>
      </p:pic>
    </p:spTree>
    <p:extLst>
      <p:ext uri="{BB962C8B-B14F-4D97-AF65-F5344CB8AC3E}">
        <p14:creationId xmlns:p14="http://schemas.microsoft.com/office/powerpoint/2010/main" val="299381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7" r:id="rId4"/>
    <p:sldLayoutId id="2147483666" r:id="rId5"/>
    <p:sldLayoutId id="2147483658" r:id="rId6"/>
    <p:sldLayoutId id="2147483667" r:id="rId7"/>
    <p:sldLayoutId id="2147483659" r:id="rId8"/>
    <p:sldLayoutId id="2147483668" r:id="rId9"/>
    <p:sldLayoutId id="2147483660" r:id="rId10"/>
    <p:sldLayoutId id="2147483669" r:id="rId11"/>
    <p:sldLayoutId id="2147483664" r:id="rId12"/>
    <p:sldLayoutId id="2147483662" r:id="rId13"/>
    <p:sldLayoutId id="2147483663" r:id="rId14"/>
    <p:sldLayoutId id="2147483671" r:id="rId15"/>
  </p:sldLayoutIdLst>
  <p:hf hdr="0" ftr="0" dt="0"/>
  <p:txStyles>
    <p:titleStyle>
      <a:lvl1pPr algn="l" defTabSz="914400" rtl="0" eaLnBrk="1" latinLnBrk="0" hangingPunct="1">
        <a:spcBef>
          <a:spcPct val="0"/>
        </a:spcBef>
        <a:buNone/>
        <a:defRPr sz="2000" b="1" kern="1200">
          <a:solidFill>
            <a:schemeClr val="accent1">
              <a:lumMod val="7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b="1"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a:p>
            <a:endParaRPr lang="en-US" dirty="0"/>
          </a:p>
        </p:txBody>
      </p:sp>
      <p:sp>
        <p:nvSpPr>
          <p:cNvPr id="2" name="Title 1"/>
          <p:cNvSpPr>
            <a:spLocks noGrp="1"/>
          </p:cNvSpPr>
          <p:nvPr>
            <p:ph type="ctrTitle"/>
          </p:nvPr>
        </p:nvSpPr>
        <p:spPr>
          <a:xfrm>
            <a:off x="609600" y="4648200"/>
            <a:ext cx="7315200" cy="1676400"/>
          </a:xfrm>
        </p:spPr>
        <p:txBody>
          <a:bodyPr>
            <a:normAutofit/>
          </a:bodyPr>
          <a:lstStyle/>
          <a:p>
            <a:r>
              <a:rPr lang="en-US" dirty="0"/>
              <a:t>Road Right of Way Work Zone Protection</a:t>
            </a:r>
            <a:br>
              <a:rPr lang="en-US" dirty="0"/>
            </a:br>
            <a:br>
              <a:rPr lang="en-US" dirty="0"/>
            </a:br>
            <a:r>
              <a:rPr lang="en-US" sz="1600" dirty="0"/>
              <a:t>Dave Roy, Vice President of Operations – Columbia Gas of Kentucky</a:t>
            </a:r>
            <a:br>
              <a:rPr lang="en-US" sz="1600" dirty="0"/>
            </a:br>
            <a:br>
              <a:rPr lang="en-US" sz="1600" dirty="0"/>
            </a:br>
            <a:r>
              <a:rPr lang="en-US" sz="1600" dirty="0"/>
              <a:t>Sept. 18, 2023</a:t>
            </a:r>
          </a:p>
        </p:txBody>
      </p:sp>
    </p:spTree>
    <p:extLst>
      <p:ext uri="{BB962C8B-B14F-4D97-AF65-F5344CB8AC3E}">
        <p14:creationId xmlns:p14="http://schemas.microsoft.com/office/powerpoint/2010/main" val="2067013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06F22-C73F-E69A-6FFE-A7D4493F9A67}"/>
              </a:ext>
            </a:extLst>
          </p:cNvPr>
          <p:cNvPicPr>
            <a:picLocks noChangeAspect="1"/>
          </p:cNvPicPr>
          <p:nvPr/>
        </p:nvPicPr>
        <p:blipFill>
          <a:blip r:embed="rId3"/>
          <a:stretch>
            <a:fillRect/>
          </a:stretch>
        </p:blipFill>
        <p:spPr>
          <a:xfrm>
            <a:off x="-1" y="0"/>
            <a:ext cx="10666579" cy="6179344"/>
          </a:xfrm>
          <a:prstGeom prst="rect">
            <a:avLst/>
          </a:prstGeom>
        </p:spPr>
      </p:pic>
      <p:sp>
        <p:nvSpPr>
          <p:cNvPr id="3" name="Title 2">
            <a:extLst>
              <a:ext uri="{FF2B5EF4-FFF2-40B4-BE49-F238E27FC236}">
                <a16:creationId xmlns:a16="http://schemas.microsoft.com/office/drawing/2014/main" id="{582C4CFE-D0FE-5346-CB9D-C9CC2434EBB7}"/>
              </a:ext>
            </a:extLst>
          </p:cNvPr>
          <p:cNvSpPr>
            <a:spLocks noGrp="1"/>
          </p:cNvSpPr>
          <p:nvPr>
            <p:ph type="title"/>
          </p:nvPr>
        </p:nvSpPr>
        <p:spPr/>
        <p:txBody>
          <a:bodyPr/>
          <a:lstStyle/>
          <a:p>
            <a:r>
              <a:rPr lang="en-US" dirty="0"/>
              <a:t>AN INNOVATIVE AND TRUSTED ENERGY PARTNER</a:t>
            </a:r>
          </a:p>
        </p:txBody>
      </p:sp>
      <p:sp>
        <p:nvSpPr>
          <p:cNvPr id="5" name="Slide Number Placeholder 4">
            <a:extLst>
              <a:ext uri="{FF2B5EF4-FFF2-40B4-BE49-F238E27FC236}">
                <a16:creationId xmlns:a16="http://schemas.microsoft.com/office/drawing/2014/main" id="{515A7AEA-10E1-A511-116B-EC45626ED93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C2E2FD-B74E-4BE8-A23D-06BFFA12E0E0}"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1A574523-A7F5-C071-E061-EE08EF17BD16}"/>
              </a:ext>
            </a:extLst>
          </p:cNvPr>
          <p:cNvPicPr>
            <a:picLocks noChangeAspect="1"/>
          </p:cNvPicPr>
          <p:nvPr/>
        </p:nvPicPr>
        <p:blipFill>
          <a:blip r:embed="rId4"/>
          <a:stretch>
            <a:fillRect/>
          </a:stretch>
        </p:blipFill>
        <p:spPr>
          <a:xfrm>
            <a:off x="609600" y="958646"/>
            <a:ext cx="5712447" cy="932769"/>
          </a:xfrm>
          <a:prstGeom prst="rect">
            <a:avLst/>
          </a:prstGeom>
        </p:spPr>
      </p:pic>
      <p:sp>
        <p:nvSpPr>
          <p:cNvPr id="8" name="Rectangle 7">
            <a:extLst>
              <a:ext uri="{FF2B5EF4-FFF2-40B4-BE49-F238E27FC236}">
                <a16:creationId xmlns:a16="http://schemas.microsoft.com/office/drawing/2014/main" id="{4C085F5A-5B83-FE70-7AA5-131B8C0476B5}"/>
              </a:ext>
            </a:extLst>
          </p:cNvPr>
          <p:cNvSpPr/>
          <p:nvPr/>
        </p:nvSpPr>
        <p:spPr>
          <a:xfrm>
            <a:off x="8546318" y="298437"/>
            <a:ext cx="3349440" cy="291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rtlCol="0" anchor="t"/>
          <a:lstStyle/>
          <a:p>
            <a:pPr lvl="0" algn="ctr">
              <a:spcBef>
                <a:spcPct val="20000"/>
              </a:spcBef>
              <a:defRPr/>
            </a:pPr>
            <a:r>
              <a:rPr lang="en-US" sz="3200" dirty="0">
                <a:solidFill>
                  <a:schemeClr val="accent1">
                    <a:lumMod val="50000"/>
                  </a:schemeClr>
                </a:solidFill>
                <a:latin typeface="Arial Black" panose="020B0A04020102020204" pitchFamily="34" charset="0"/>
                <a:cs typeface="Arial" panose="020B0604020202020204" pitchFamily="34" charset="0"/>
              </a:rPr>
              <a:t>~3.3M </a:t>
            </a:r>
            <a:br>
              <a:rPr lang="en-US" sz="1600" dirty="0">
                <a:solidFill>
                  <a:srgbClr val="C00000"/>
                </a:solidFill>
                <a:latin typeface="Arial" panose="020B0604020202020204" pitchFamily="34" charset="0"/>
                <a:cs typeface="Arial" panose="020B0604020202020204" pitchFamily="34" charset="0"/>
              </a:rPr>
            </a:br>
            <a:r>
              <a:rPr lang="en-US" sz="1600" dirty="0">
                <a:solidFill>
                  <a:prstClr val="black">
                    <a:lumMod val="65000"/>
                    <a:lumOff val="35000"/>
                  </a:prstClr>
                </a:solidFill>
                <a:latin typeface="Arial" panose="020B0604020202020204" pitchFamily="34" charset="0"/>
                <a:cs typeface="Arial" panose="020B0604020202020204" pitchFamily="34" charset="0"/>
              </a:rPr>
              <a:t>GAS CUSTOMERS</a:t>
            </a:r>
          </a:p>
          <a:p>
            <a:pPr lvl="0" algn="ctr">
              <a:spcBef>
                <a:spcPts val="1800"/>
              </a:spcBef>
              <a:defRPr/>
            </a:pPr>
            <a:r>
              <a:rPr lang="en-US" sz="3200" dirty="0">
                <a:solidFill>
                  <a:schemeClr val="accent1">
                    <a:lumMod val="50000"/>
                  </a:schemeClr>
                </a:solidFill>
                <a:latin typeface="Arial Black" panose="020B0A04020102020204" pitchFamily="34" charset="0"/>
                <a:cs typeface="Arial" panose="020B0604020202020204" pitchFamily="34" charset="0"/>
              </a:rPr>
              <a:t>~500K </a:t>
            </a:r>
            <a:br>
              <a:rPr lang="en-US" sz="3600" dirty="0">
                <a:solidFill>
                  <a:schemeClr val="accent1">
                    <a:lumMod val="50000"/>
                  </a:schemeClr>
                </a:solidFill>
                <a:latin typeface="Arial Black" panose="020B0A04020102020204" pitchFamily="34" charset="0"/>
                <a:cs typeface="Arial" panose="020B0604020202020204" pitchFamily="34" charset="0"/>
              </a:rPr>
            </a:br>
            <a:r>
              <a:rPr lang="en-US" sz="1600" dirty="0">
                <a:solidFill>
                  <a:prstClr val="black">
                    <a:lumMod val="65000"/>
                    <a:lumOff val="35000"/>
                  </a:prstClr>
                </a:solidFill>
                <a:latin typeface="Arial" panose="020B0604020202020204" pitchFamily="34" charset="0"/>
                <a:cs typeface="Arial" panose="020B0604020202020204" pitchFamily="34" charset="0"/>
              </a:rPr>
              <a:t>ELECTRIC CUSTOMERS</a:t>
            </a:r>
          </a:p>
          <a:p>
            <a:pPr lvl="0" algn="ctr">
              <a:defRPr/>
            </a:pPr>
            <a:endParaRPr lang="en-US" sz="1100" dirty="0">
              <a:solidFill>
                <a:schemeClr val="accent1">
                  <a:lumMod val="50000"/>
                </a:schemeClr>
              </a:solidFill>
              <a:latin typeface="Arial Black" panose="020B0A04020102020204" pitchFamily="34" charset="0"/>
              <a:cs typeface="Arial" panose="020B0604020202020204" pitchFamily="34" charset="0"/>
            </a:endParaRPr>
          </a:p>
          <a:p>
            <a:pPr lvl="0" algn="ctr">
              <a:defRPr/>
            </a:pPr>
            <a:r>
              <a:rPr lang="en-US" sz="3200" dirty="0">
                <a:solidFill>
                  <a:schemeClr val="accent1">
                    <a:lumMod val="50000"/>
                  </a:schemeClr>
                </a:solidFill>
                <a:latin typeface="Arial Black" panose="020B0A04020102020204" pitchFamily="34" charset="0"/>
                <a:cs typeface="Arial" panose="020B0604020202020204" pitchFamily="34" charset="0"/>
              </a:rPr>
              <a:t>~7,300</a:t>
            </a:r>
          </a:p>
          <a:p>
            <a:pPr lvl="0" algn="ctr">
              <a:defRPr/>
            </a:pPr>
            <a:r>
              <a:rPr lang="en-US" sz="1600" dirty="0">
                <a:solidFill>
                  <a:schemeClr val="tx1">
                    <a:lumMod val="65000"/>
                    <a:lumOff val="35000"/>
                  </a:schemeClr>
                </a:solidFill>
                <a:latin typeface="Arial" panose="020B0604020202020204" pitchFamily="34" charset="0"/>
                <a:cs typeface="Arial" panose="020B0604020202020204" pitchFamily="34" charset="0"/>
              </a:rPr>
              <a:t>EMPLOYEES</a:t>
            </a:r>
            <a:endParaRPr lang="en-US" sz="1600" b="1" dirty="0">
              <a:solidFill>
                <a:schemeClr val="tx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F498EF2-2C06-D870-921B-6050E635C681}"/>
              </a:ext>
            </a:extLst>
          </p:cNvPr>
          <p:cNvSpPr/>
          <p:nvPr/>
        </p:nvSpPr>
        <p:spPr>
          <a:xfrm>
            <a:off x="8603468" y="3212275"/>
            <a:ext cx="3349440" cy="296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rtlCol="0" anchor="t"/>
          <a:lstStyle/>
          <a:p>
            <a:pPr lvl="0" algn="ctr">
              <a:spcBef>
                <a:spcPct val="20000"/>
              </a:spcBef>
              <a:defRPr/>
            </a:pPr>
            <a:r>
              <a:rPr lang="en-US" sz="1400" dirty="0">
                <a:solidFill>
                  <a:prstClr val="black">
                    <a:lumMod val="65000"/>
                    <a:lumOff val="35000"/>
                  </a:prstClr>
                </a:solidFill>
                <a:latin typeface="Arial" panose="020B0604020202020204" pitchFamily="34" charset="0"/>
                <a:cs typeface="Arial" panose="020B0604020202020204" pitchFamily="34" charset="0"/>
              </a:rPr>
              <a:t>NEWSWEEK’S AMERICA’S MOST RESPONSIBLE COMPANIES</a:t>
            </a:r>
          </a:p>
          <a:p>
            <a:pPr lvl="0" algn="ctr">
              <a:spcBef>
                <a:spcPct val="20000"/>
              </a:spcBef>
              <a:defRPr/>
            </a:pPr>
            <a:r>
              <a:rPr lang="en-US" sz="1400" dirty="0">
                <a:solidFill>
                  <a:prstClr val="black">
                    <a:lumMod val="65000"/>
                    <a:lumOff val="35000"/>
                  </a:prstClr>
                </a:solidFill>
                <a:latin typeface="Arial" panose="020B0604020202020204" pitchFamily="34" charset="0"/>
                <a:cs typeface="Arial" panose="020B0604020202020204" pitchFamily="34" charset="0"/>
              </a:rPr>
              <a:t>DOW JONES SUSTAINABILITY INDEX</a:t>
            </a:r>
          </a:p>
          <a:p>
            <a:pPr lvl="0" algn="ctr">
              <a:spcBef>
                <a:spcPct val="20000"/>
              </a:spcBef>
              <a:defRPr/>
            </a:pPr>
            <a:r>
              <a:rPr lang="en-US" sz="1400" dirty="0">
                <a:solidFill>
                  <a:prstClr val="black">
                    <a:lumMod val="65000"/>
                    <a:lumOff val="35000"/>
                  </a:prstClr>
                </a:solidFill>
                <a:latin typeface="Arial" panose="020B0604020202020204" pitchFamily="34" charset="0"/>
                <a:cs typeface="Arial" panose="020B0604020202020204" pitchFamily="34" charset="0"/>
              </a:rPr>
              <a:t>MSCI AA ESG RATING</a:t>
            </a:r>
          </a:p>
          <a:p>
            <a:pPr lvl="0" algn="ctr">
              <a:spcBef>
                <a:spcPct val="20000"/>
              </a:spcBef>
              <a:defRPr/>
            </a:pPr>
            <a:r>
              <a:rPr lang="en-US" sz="1400" dirty="0">
                <a:solidFill>
                  <a:prstClr val="black">
                    <a:lumMod val="65000"/>
                    <a:lumOff val="35000"/>
                  </a:prstClr>
                </a:solidFill>
                <a:latin typeface="Arial" panose="020B0604020202020204" pitchFamily="34" charset="0"/>
                <a:cs typeface="Arial" panose="020B0604020202020204" pitchFamily="34" charset="0"/>
              </a:rPr>
              <a:t>FORBES' AMERICA'S BEST LARGE EMPLOYERS</a:t>
            </a:r>
          </a:p>
          <a:p>
            <a:pPr algn="ctr">
              <a:spcBef>
                <a:spcPct val="20000"/>
              </a:spcBef>
              <a:defRPr/>
            </a:pPr>
            <a:r>
              <a:rPr lang="en-US" sz="1400" dirty="0">
                <a:solidFill>
                  <a:prstClr val="black">
                    <a:lumMod val="65000"/>
                    <a:lumOff val="35000"/>
                  </a:prstClr>
                </a:solidFill>
                <a:latin typeface="Arial" panose="020B0604020202020204" pitchFamily="34" charset="0"/>
                <a:cs typeface="Arial" panose="020B0604020202020204" pitchFamily="34" charset="0"/>
              </a:rPr>
              <a:t>FORBES' AMERICA'S BEST  EMPLOYERS FOR DIVERSITY</a:t>
            </a:r>
          </a:p>
          <a:p>
            <a:pPr algn="ctr">
              <a:spcBef>
                <a:spcPct val="20000"/>
              </a:spcBef>
              <a:defRPr/>
            </a:pPr>
            <a:r>
              <a:rPr lang="en-US" sz="1400" dirty="0">
                <a:solidFill>
                  <a:prstClr val="black">
                    <a:lumMod val="65000"/>
                    <a:lumOff val="35000"/>
                  </a:prstClr>
                </a:solidFill>
                <a:latin typeface="Arial" panose="020B0604020202020204" pitchFamily="34" charset="0"/>
                <a:cs typeface="Arial" panose="020B0604020202020204" pitchFamily="34" charset="0"/>
              </a:rPr>
              <a:t>FORBES' AMERICA'S BEST  EMPLOYERS FOR WOMEN</a:t>
            </a:r>
            <a:endParaRPr lang="en-US" sz="1400" b="1" dirty="0">
              <a:solidFill>
                <a:schemeClr val="tx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A1431A3-7B2A-E1AE-7BF2-CE1F389B5179}"/>
              </a:ext>
            </a:extLst>
          </p:cNvPr>
          <p:cNvPicPr>
            <a:picLocks noChangeAspect="1"/>
          </p:cNvPicPr>
          <p:nvPr/>
        </p:nvPicPr>
        <p:blipFill>
          <a:blip r:embed="rId5"/>
          <a:stretch>
            <a:fillRect/>
          </a:stretch>
        </p:blipFill>
        <p:spPr>
          <a:xfrm>
            <a:off x="8592498" y="3223649"/>
            <a:ext cx="3371380" cy="30483"/>
          </a:xfrm>
          <a:prstGeom prst="rect">
            <a:avLst/>
          </a:prstGeom>
        </p:spPr>
      </p:pic>
      <p:cxnSp>
        <p:nvCxnSpPr>
          <p:cNvPr id="11" name="Straight Connector 10">
            <a:extLst>
              <a:ext uri="{FF2B5EF4-FFF2-40B4-BE49-F238E27FC236}">
                <a16:creationId xmlns:a16="http://schemas.microsoft.com/office/drawing/2014/main" id="{33D5B868-9E17-59F3-D9E0-4F86DE3F6FE7}"/>
              </a:ext>
            </a:extLst>
          </p:cNvPr>
          <p:cNvCxnSpPr/>
          <p:nvPr/>
        </p:nvCxnSpPr>
        <p:spPr>
          <a:xfrm>
            <a:off x="8603468" y="397669"/>
            <a:ext cx="334944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FC664D8-153B-6B20-0173-F4B509767189}"/>
              </a:ext>
            </a:extLst>
          </p:cNvPr>
          <p:cNvPicPr>
            <a:picLocks noChangeAspect="1"/>
          </p:cNvPicPr>
          <p:nvPr/>
        </p:nvPicPr>
        <p:blipFill>
          <a:blip r:embed="rId5"/>
          <a:stretch>
            <a:fillRect/>
          </a:stretch>
        </p:blipFill>
        <p:spPr>
          <a:xfrm>
            <a:off x="8581528" y="5906248"/>
            <a:ext cx="3371380" cy="30483"/>
          </a:xfrm>
          <a:prstGeom prst="rect">
            <a:avLst/>
          </a:prstGeom>
        </p:spPr>
      </p:pic>
      <p:pic>
        <p:nvPicPr>
          <p:cNvPr id="14" name="Picture 13">
            <a:extLst>
              <a:ext uri="{FF2B5EF4-FFF2-40B4-BE49-F238E27FC236}">
                <a16:creationId xmlns:a16="http://schemas.microsoft.com/office/drawing/2014/main" id="{FB1CB4F3-761E-5D0D-F351-77CC4DE13045}"/>
              </a:ext>
            </a:extLst>
          </p:cNvPr>
          <p:cNvPicPr>
            <a:picLocks noChangeAspect="1"/>
          </p:cNvPicPr>
          <p:nvPr/>
        </p:nvPicPr>
        <p:blipFill>
          <a:blip r:embed="rId6"/>
          <a:stretch>
            <a:fillRect/>
          </a:stretch>
        </p:blipFill>
        <p:spPr>
          <a:xfrm>
            <a:off x="609596" y="4966585"/>
            <a:ext cx="3624908" cy="932769"/>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9973D7A7-3066-F6DB-7202-2EA44280EE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7313" y="4778936"/>
            <a:ext cx="2798393" cy="1157795"/>
          </a:xfrm>
          <a:prstGeom prst="rect">
            <a:avLst/>
          </a:prstGeom>
        </p:spPr>
      </p:pic>
    </p:spTree>
    <p:extLst>
      <p:ext uri="{BB962C8B-B14F-4D97-AF65-F5344CB8AC3E}">
        <p14:creationId xmlns:p14="http://schemas.microsoft.com/office/powerpoint/2010/main" val="363583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6482A8-28EA-4004-A3C3-882A6ECC4E2F}"/>
              </a:ext>
            </a:extLst>
          </p:cNvPr>
          <p:cNvSpPr>
            <a:spLocks noGrp="1"/>
          </p:cNvSpPr>
          <p:nvPr>
            <p:ph type="sldNum" sz="quarter" idx="4"/>
          </p:nvPr>
        </p:nvSpPr>
        <p:spPr/>
        <p:txBody>
          <a:bodyPr/>
          <a:lstStyle/>
          <a:p>
            <a:fld id="{88C2E2FD-B74E-4BE8-A23D-06BFFA12E0E0}" type="slidenum">
              <a:rPr lang="en-US" smtClean="0"/>
              <a:pPr/>
              <a:t>3</a:t>
            </a:fld>
            <a:endParaRPr lang="en-US" dirty="0"/>
          </a:p>
        </p:txBody>
      </p:sp>
      <p:pic>
        <p:nvPicPr>
          <p:cNvPr id="6" name="Picture 5">
            <a:extLst>
              <a:ext uri="{FF2B5EF4-FFF2-40B4-BE49-F238E27FC236}">
                <a16:creationId xmlns:a16="http://schemas.microsoft.com/office/drawing/2014/main" id="{2163ED5D-D5D3-63F1-2B3A-E52AC59E8556}"/>
              </a:ext>
            </a:extLst>
          </p:cNvPr>
          <p:cNvPicPr>
            <a:picLocks noChangeAspect="1"/>
          </p:cNvPicPr>
          <p:nvPr/>
        </p:nvPicPr>
        <p:blipFill>
          <a:blip r:embed="rId2"/>
          <a:stretch>
            <a:fillRect/>
          </a:stretch>
        </p:blipFill>
        <p:spPr>
          <a:xfrm>
            <a:off x="4191000" y="1066800"/>
            <a:ext cx="8001000" cy="4369981"/>
          </a:xfrm>
          <a:prstGeom prst="rect">
            <a:avLst/>
          </a:prstGeom>
        </p:spPr>
      </p:pic>
      <p:sp>
        <p:nvSpPr>
          <p:cNvPr id="12" name="Rectangle 11">
            <a:extLst>
              <a:ext uri="{FF2B5EF4-FFF2-40B4-BE49-F238E27FC236}">
                <a16:creationId xmlns:a16="http://schemas.microsoft.com/office/drawing/2014/main" id="{C54E4F7D-6954-4A43-C5C8-1840357B8E0E}"/>
              </a:ext>
            </a:extLst>
          </p:cNvPr>
          <p:cNvSpPr/>
          <p:nvPr/>
        </p:nvSpPr>
        <p:spPr>
          <a:xfrm>
            <a:off x="400050" y="210362"/>
            <a:ext cx="3349440" cy="2913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rtlCol="0" anchor="t"/>
          <a:lstStyle/>
          <a:p>
            <a:pPr lvl="0" algn="ctr">
              <a:spcBef>
                <a:spcPct val="20000"/>
              </a:spcBef>
              <a:defRPr/>
            </a:pPr>
            <a:r>
              <a:rPr lang="en-US" sz="3200" dirty="0">
                <a:solidFill>
                  <a:schemeClr val="accent1">
                    <a:lumMod val="50000"/>
                  </a:schemeClr>
                </a:solidFill>
                <a:latin typeface="Arial Black" panose="020B0A04020102020204" pitchFamily="34" charset="0"/>
                <a:cs typeface="Arial" panose="020B0604020202020204" pitchFamily="34" charset="0"/>
              </a:rPr>
              <a:t>~135k </a:t>
            </a:r>
            <a:br>
              <a:rPr lang="en-US" sz="1600" dirty="0">
                <a:solidFill>
                  <a:srgbClr val="C00000"/>
                </a:solidFill>
                <a:latin typeface="Arial" panose="020B0604020202020204" pitchFamily="34" charset="0"/>
                <a:cs typeface="Arial" panose="020B0604020202020204" pitchFamily="34" charset="0"/>
              </a:rPr>
            </a:br>
            <a:r>
              <a:rPr lang="en-US" sz="1600" dirty="0">
                <a:solidFill>
                  <a:prstClr val="black">
                    <a:lumMod val="65000"/>
                    <a:lumOff val="35000"/>
                  </a:prstClr>
                </a:solidFill>
                <a:latin typeface="Arial" panose="020B0604020202020204" pitchFamily="34" charset="0"/>
                <a:cs typeface="Arial" panose="020B0604020202020204" pitchFamily="34" charset="0"/>
              </a:rPr>
              <a:t>GAS CUSTOMERS</a:t>
            </a:r>
          </a:p>
          <a:p>
            <a:pPr lvl="0" algn="ctr">
              <a:spcBef>
                <a:spcPts val="1800"/>
              </a:spcBef>
              <a:defRPr/>
            </a:pPr>
            <a:r>
              <a:rPr lang="en-US" sz="3200" dirty="0">
                <a:solidFill>
                  <a:schemeClr val="accent1">
                    <a:lumMod val="50000"/>
                  </a:schemeClr>
                </a:solidFill>
                <a:latin typeface="Arial Black" panose="020B0A04020102020204" pitchFamily="34" charset="0"/>
                <a:cs typeface="Arial" panose="020B0604020202020204" pitchFamily="34" charset="0"/>
              </a:rPr>
              <a:t>~30 of 120 </a:t>
            </a:r>
            <a:br>
              <a:rPr lang="en-US" sz="3600" dirty="0">
                <a:solidFill>
                  <a:schemeClr val="accent1">
                    <a:lumMod val="50000"/>
                  </a:schemeClr>
                </a:solidFill>
                <a:latin typeface="Arial Black" panose="020B0A04020102020204" pitchFamily="34" charset="0"/>
                <a:cs typeface="Arial" panose="020B0604020202020204" pitchFamily="34" charset="0"/>
              </a:rPr>
            </a:br>
            <a:r>
              <a:rPr lang="en-US" sz="1600" dirty="0">
                <a:solidFill>
                  <a:schemeClr val="accent1">
                    <a:lumMod val="50000"/>
                  </a:schemeClr>
                </a:solidFill>
                <a:latin typeface="Arial" panose="020B0604020202020204" pitchFamily="34" charset="0"/>
                <a:cs typeface="Arial" panose="020B0604020202020204" pitchFamily="34" charset="0"/>
              </a:rPr>
              <a:t>COUNTIES </a:t>
            </a:r>
            <a:r>
              <a:rPr lang="en-US" sz="1600" dirty="0">
                <a:solidFill>
                  <a:prstClr val="black">
                    <a:lumMod val="65000"/>
                    <a:lumOff val="35000"/>
                  </a:prstClr>
                </a:solidFill>
                <a:latin typeface="Arial" panose="020B0604020202020204" pitchFamily="34" charset="0"/>
                <a:cs typeface="Arial" panose="020B0604020202020204" pitchFamily="34" charset="0"/>
              </a:rPr>
              <a:t>SERVED</a:t>
            </a:r>
          </a:p>
          <a:p>
            <a:pPr lvl="0" algn="ctr">
              <a:defRPr/>
            </a:pPr>
            <a:endParaRPr lang="en-US" sz="1100" dirty="0">
              <a:solidFill>
                <a:schemeClr val="accent1">
                  <a:lumMod val="50000"/>
                </a:schemeClr>
              </a:solidFill>
              <a:latin typeface="Arial Black" panose="020B0A04020102020204" pitchFamily="34" charset="0"/>
              <a:cs typeface="Arial" panose="020B0604020202020204" pitchFamily="34" charset="0"/>
            </a:endParaRPr>
          </a:p>
          <a:p>
            <a:pPr lvl="0" algn="ctr">
              <a:defRPr/>
            </a:pPr>
            <a:r>
              <a:rPr lang="en-US" sz="3200" dirty="0">
                <a:solidFill>
                  <a:schemeClr val="accent1">
                    <a:lumMod val="50000"/>
                  </a:schemeClr>
                </a:solidFill>
                <a:latin typeface="Arial Black" panose="020B0A04020102020204" pitchFamily="34" charset="0"/>
                <a:cs typeface="Arial" panose="020B0604020202020204" pitchFamily="34" charset="0"/>
              </a:rPr>
              <a:t>~260 (~310)</a:t>
            </a:r>
          </a:p>
          <a:p>
            <a:pPr lvl="0" algn="ctr">
              <a:defRPr/>
            </a:pPr>
            <a:r>
              <a:rPr lang="en-US" sz="1600" dirty="0">
                <a:solidFill>
                  <a:schemeClr val="tx1">
                    <a:lumMod val="65000"/>
                    <a:lumOff val="35000"/>
                  </a:schemeClr>
                </a:solidFill>
                <a:latin typeface="Arial" panose="020B0604020202020204" pitchFamily="34" charset="0"/>
                <a:cs typeface="Arial" panose="020B0604020202020204" pitchFamily="34" charset="0"/>
              </a:rPr>
              <a:t>EMPLOYEES (CONTRACTORS)</a:t>
            </a:r>
            <a:endParaRPr lang="en-US" sz="1600" b="1" dirty="0">
              <a:solidFill>
                <a:schemeClr val="tx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12A84403-6DAD-899B-BF76-B18238C4E52B}"/>
              </a:ext>
            </a:extLst>
          </p:cNvPr>
          <p:cNvSpPr/>
          <p:nvPr/>
        </p:nvSpPr>
        <p:spPr>
          <a:xfrm>
            <a:off x="457200" y="3124200"/>
            <a:ext cx="3349440" cy="2967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rtlCol="0" anchor="t"/>
          <a:lstStyle/>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endParaRPr lang="en-US" sz="1400" dirty="0">
              <a:solidFill>
                <a:prstClr val="black">
                  <a:lumMod val="65000"/>
                  <a:lumOff val="35000"/>
                </a:prstClr>
              </a:solidFill>
              <a:latin typeface="Arial" panose="020B0604020202020204" pitchFamily="34" charset="0"/>
              <a:cs typeface="Arial" panose="020B0604020202020204" pitchFamily="34" charset="0"/>
            </a:endParaRPr>
          </a:p>
          <a:p>
            <a:pPr algn="ctr">
              <a:spcBef>
                <a:spcPct val="20000"/>
              </a:spcBef>
              <a:defRPr/>
            </a:pPr>
            <a:r>
              <a:rPr lang="en-US" sz="1400" dirty="0">
                <a:solidFill>
                  <a:prstClr val="black">
                    <a:lumMod val="65000"/>
                    <a:lumOff val="35000"/>
                  </a:prstClr>
                </a:solidFill>
                <a:latin typeface="Arial" panose="020B0604020202020204" pitchFamily="34" charset="0"/>
                <a:cs typeface="Arial" panose="020B0604020202020204" pitchFamily="34" charset="0"/>
              </a:rPr>
              <a:t>NAMED TO “BEST PLACES TO WORK IN KENTUCKY” 4 OF PAST 5 YEARS</a:t>
            </a:r>
            <a:endParaRPr lang="en-US" sz="1400" b="1" dirty="0">
              <a:solidFill>
                <a:schemeClr val="tx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5C11AA2-7279-A7EB-211B-2AD501C401FC}"/>
              </a:ext>
            </a:extLst>
          </p:cNvPr>
          <p:cNvPicPr>
            <a:picLocks noChangeAspect="1"/>
          </p:cNvPicPr>
          <p:nvPr/>
        </p:nvPicPr>
        <p:blipFill>
          <a:blip r:embed="rId3"/>
          <a:stretch>
            <a:fillRect/>
          </a:stretch>
        </p:blipFill>
        <p:spPr>
          <a:xfrm>
            <a:off x="446230" y="3135574"/>
            <a:ext cx="3371380" cy="30483"/>
          </a:xfrm>
          <a:prstGeom prst="rect">
            <a:avLst/>
          </a:prstGeom>
        </p:spPr>
      </p:pic>
      <p:cxnSp>
        <p:nvCxnSpPr>
          <p:cNvPr id="15" name="Straight Connector 14">
            <a:extLst>
              <a:ext uri="{FF2B5EF4-FFF2-40B4-BE49-F238E27FC236}">
                <a16:creationId xmlns:a16="http://schemas.microsoft.com/office/drawing/2014/main" id="{D73314F0-4775-C4B9-E43B-19A3051E5E3E}"/>
              </a:ext>
            </a:extLst>
          </p:cNvPr>
          <p:cNvCxnSpPr/>
          <p:nvPr/>
        </p:nvCxnSpPr>
        <p:spPr>
          <a:xfrm>
            <a:off x="457200" y="309594"/>
            <a:ext cx="334944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7E05004-28CF-FFF4-371D-8456E9D1773D}"/>
              </a:ext>
            </a:extLst>
          </p:cNvPr>
          <p:cNvPicPr>
            <a:picLocks noChangeAspect="1"/>
          </p:cNvPicPr>
          <p:nvPr/>
        </p:nvPicPr>
        <p:blipFill>
          <a:blip r:embed="rId3"/>
          <a:stretch>
            <a:fillRect/>
          </a:stretch>
        </p:blipFill>
        <p:spPr>
          <a:xfrm>
            <a:off x="435260" y="5818173"/>
            <a:ext cx="3371380" cy="30483"/>
          </a:xfrm>
          <a:prstGeom prst="rect">
            <a:avLst/>
          </a:prstGeom>
        </p:spPr>
      </p:pic>
      <p:pic>
        <p:nvPicPr>
          <p:cNvPr id="1028" name="Picture 4" descr="Logo&#10;&#10;Description automatically generated">
            <a:extLst>
              <a:ext uri="{FF2B5EF4-FFF2-40B4-BE49-F238E27FC236}">
                <a16:creationId xmlns:a16="http://schemas.microsoft.com/office/drawing/2014/main" id="{F1B94B8C-907B-5600-FC51-A5114DA68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607" y="3271057"/>
            <a:ext cx="183832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3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4756CC-2B79-828D-5279-DBF860A06F7D}"/>
              </a:ext>
            </a:extLst>
          </p:cNvPr>
          <p:cNvPicPr>
            <a:picLocks noGrp="1" noChangeAspect="1"/>
          </p:cNvPicPr>
          <p:nvPr>
            <p:ph idx="1"/>
          </p:nvPr>
        </p:nvPicPr>
        <p:blipFill>
          <a:blip r:embed="rId3"/>
          <a:stretch>
            <a:fillRect/>
          </a:stretch>
        </p:blipFill>
        <p:spPr>
          <a:xfrm>
            <a:off x="600075" y="1573213"/>
            <a:ext cx="1798638" cy="1727200"/>
          </a:xfrm>
        </p:spPr>
      </p:pic>
      <p:pic>
        <p:nvPicPr>
          <p:cNvPr id="13" name="Picture 12" descr="A tree that has been cut&#10;&#10;Description automatically generated with low confidence">
            <a:extLst>
              <a:ext uri="{FF2B5EF4-FFF2-40B4-BE49-F238E27FC236}">
                <a16:creationId xmlns:a16="http://schemas.microsoft.com/office/drawing/2014/main" id="{2D08D566-1C67-FCE1-E04C-B1CB4A05D82F}"/>
              </a:ext>
            </a:extLst>
          </p:cNvPr>
          <p:cNvPicPr>
            <a:picLocks noChangeAspect="1"/>
          </p:cNvPicPr>
          <p:nvPr/>
        </p:nvPicPr>
        <p:blipFill>
          <a:blip r:embed="rId4"/>
          <a:stretch>
            <a:fillRect/>
          </a:stretch>
        </p:blipFill>
        <p:spPr>
          <a:xfrm>
            <a:off x="2471738" y="1573213"/>
            <a:ext cx="1263650" cy="1727200"/>
          </a:xfrm>
          <a:prstGeom prst="rect">
            <a:avLst/>
          </a:prstGeom>
        </p:spPr>
      </p:pic>
      <p:pic>
        <p:nvPicPr>
          <p:cNvPr id="10" name="Picture 9" descr="A car parked in front of a house&#10;&#10;Description automatically generated with low confidence">
            <a:extLst>
              <a:ext uri="{FF2B5EF4-FFF2-40B4-BE49-F238E27FC236}">
                <a16:creationId xmlns:a16="http://schemas.microsoft.com/office/drawing/2014/main" id="{7DBF1463-437C-09B2-3323-087C2A38705D}"/>
              </a:ext>
            </a:extLst>
          </p:cNvPr>
          <p:cNvPicPr>
            <a:picLocks noChangeAspect="1"/>
          </p:cNvPicPr>
          <p:nvPr/>
        </p:nvPicPr>
        <p:blipFill>
          <a:blip r:embed="rId5"/>
          <a:stretch>
            <a:fillRect/>
          </a:stretch>
        </p:blipFill>
        <p:spPr>
          <a:xfrm>
            <a:off x="600075" y="3376613"/>
            <a:ext cx="3135313" cy="2093913"/>
          </a:xfrm>
          <a:prstGeom prst="rect">
            <a:avLst/>
          </a:prstGeom>
        </p:spPr>
      </p:pic>
      <p:pic>
        <p:nvPicPr>
          <p:cNvPr id="9" name="Picture 8" descr="A car on a tow truck&#10;&#10;Description automatically generated with medium confidence">
            <a:extLst>
              <a:ext uri="{FF2B5EF4-FFF2-40B4-BE49-F238E27FC236}">
                <a16:creationId xmlns:a16="http://schemas.microsoft.com/office/drawing/2014/main" id="{EE1CCE31-FDB3-6873-ACF1-48A3801F75D0}"/>
              </a:ext>
            </a:extLst>
          </p:cNvPr>
          <p:cNvPicPr>
            <a:picLocks noChangeAspect="1"/>
          </p:cNvPicPr>
          <p:nvPr/>
        </p:nvPicPr>
        <p:blipFill>
          <a:blip r:embed="rId6"/>
          <a:stretch>
            <a:fillRect/>
          </a:stretch>
        </p:blipFill>
        <p:spPr>
          <a:xfrm>
            <a:off x="3810000" y="1573213"/>
            <a:ext cx="2243138" cy="1636713"/>
          </a:xfrm>
          <a:prstGeom prst="rect">
            <a:avLst/>
          </a:prstGeom>
        </p:spPr>
      </p:pic>
      <p:pic>
        <p:nvPicPr>
          <p:cNvPr id="8" name="Picture 7" descr="A truck crashed into a car&#10;&#10;Description automatically generated with low confidence">
            <a:extLst>
              <a:ext uri="{FF2B5EF4-FFF2-40B4-BE49-F238E27FC236}">
                <a16:creationId xmlns:a16="http://schemas.microsoft.com/office/drawing/2014/main" id="{484806D0-104F-52B3-13BE-180D29CB4EED}"/>
              </a:ext>
            </a:extLst>
          </p:cNvPr>
          <p:cNvPicPr>
            <a:picLocks noChangeAspect="1"/>
          </p:cNvPicPr>
          <p:nvPr/>
        </p:nvPicPr>
        <p:blipFill>
          <a:blip r:embed="rId7"/>
          <a:stretch>
            <a:fillRect/>
          </a:stretch>
        </p:blipFill>
        <p:spPr>
          <a:xfrm>
            <a:off x="6127750" y="1573213"/>
            <a:ext cx="2247900" cy="1636713"/>
          </a:xfrm>
          <a:prstGeom prst="rect">
            <a:avLst/>
          </a:prstGeom>
        </p:spPr>
      </p:pic>
      <p:pic>
        <p:nvPicPr>
          <p:cNvPr id="12" name="Picture 11">
            <a:extLst>
              <a:ext uri="{FF2B5EF4-FFF2-40B4-BE49-F238E27FC236}">
                <a16:creationId xmlns:a16="http://schemas.microsoft.com/office/drawing/2014/main" id="{5F716499-2E80-FA19-13AD-8C6DD22F01F0}"/>
              </a:ext>
            </a:extLst>
          </p:cNvPr>
          <p:cNvPicPr>
            <a:picLocks noChangeAspect="1"/>
          </p:cNvPicPr>
          <p:nvPr/>
        </p:nvPicPr>
        <p:blipFill>
          <a:blip r:embed="rId8"/>
          <a:stretch>
            <a:fillRect/>
          </a:stretch>
        </p:blipFill>
        <p:spPr>
          <a:xfrm>
            <a:off x="3810000" y="3286125"/>
            <a:ext cx="4565650" cy="2184400"/>
          </a:xfrm>
          <a:prstGeom prst="rect">
            <a:avLst/>
          </a:prstGeom>
        </p:spPr>
      </p:pic>
      <p:pic>
        <p:nvPicPr>
          <p:cNvPr id="14" name="Picture 13" descr="A car parked on the side of the road&#10;&#10;Description automatically generated with low confidence">
            <a:extLst>
              <a:ext uri="{FF2B5EF4-FFF2-40B4-BE49-F238E27FC236}">
                <a16:creationId xmlns:a16="http://schemas.microsoft.com/office/drawing/2014/main" id="{3692E46E-C93C-7A39-7AF7-EF987926FC56}"/>
              </a:ext>
            </a:extLst>
          </p:cNvPr>
          <p:cNvPicPr>
            <a:picLocks noChangeAspect="1"/>
          </p:cNvPicPr>
          <p:nvPr/>
        </p:nvPicPr>
        <p:blipFill>
          <a:blip r:embed="rId9"/>
          <a:stretch>
            <a:fillRect/>
          </a:stretch>
        </p:blipFill>
        <p:spPr>
          <a:xfrm>
            <a:off x="8450263" y="1573213"/>
            <a:ext cx="3121025" cy="3897313"/>
          </a:xfrm>
          <a:prstGeom prst="rect">
            <a:avLst/>
          </a:prstGeom>
        </p:spPr>
      </p:pic>
      <p:sp>
        <p:nvSpPr>
          <p:cNvPr id="3" name="Title 2">
            <a:extLst>
              <a:ext uri="{FF2B5EF4-FFF2-40B4-BE49-F238E27FC236}">
                <a16:creationId xmlns:a16="http://schemas.microsoft.com/office/drawing/2014/main" id="{2E292245-DA84-7C80-DE01-27FF0105A61C}"/>
              </a:ext>
            </a:extLst>
          </p:cNvPr>
          <p:cNvSpPr>
            <a:spLocks noGrp="1"/>
          </p:cNvSpPr>
          <p:nvPr>
            <p:ph type="title"/>
          </p:nvPr>
        </p:nvSpPr>
        <p:spPr>
          <a:xfrm>
            <a:off x="600611" y="589169"/>
            <a:ext cx="10972800" cy="659859"/>
          </a:xfrm>
        </p:spPr>
        <p:txBody>
          <a:bodyPr anchor="ctr">
            <a:normAutofit/>
          </a:bodyPr>
          <a:lstStyle/>
          <a:p>
            <a:r>
              <a:rPr lang="en-US" sz="3300" dirty="0">
                <a:solidFill>
                  <a:srgbClr val="002060"/>
                </a:solidFill>
              </a:rPr>
              <a:t>Work Zone Protection – Mitigating Vehicle Intrusions</a:t>
            </a:r>
          </a:p>
        </p:txBody>
      </p:sp>
      <p:sp>
        <p:nvSpPr>
          <p:cNvPr id="2" name="TextBox 1">
            <a:extLst>
              <a:ext uri="{FF2B5EF4-FFF2-40B4-BE49-F238E27FC236}">
                <a16:creationId xmlns:a16="http://schemas.microsoft.com/office/drawing/2014/main" id="{D50C6D4B-8BAA-987D-B8E1-22F03D5F45E9}"/>
              </a:ext>
            </a:extLst>
          </p:cNvPr>
          <p:cNvSpPr txBox="1"/>
          <p:nvPr/>
        </p:nvSpPr>
        <p:spPr>
          <a:xfrm>
            <a:off x="533400" y="5525170"/>
            <a:ext cx="11037888" cy="523220"/>
          </a:xfrm>
          <a:prstGeom prst="rect">
            <a:avLst/>
          </a:prstGeom>
          <a:noFill/>
          <a:ln>
            <a:solidFill>
              <a:srgbClr val="002060"/>
            </a:solidFill>
          </a:ln>
        </p:spPr>
        <p:txBody>
          <a:bodyPr wrap="square" rtlCol="0">
            <a:spAutoFit/>
          </a:bodyPr>
          <a:lstStyle/>
          <a:p>
            <a:r>
              <a:rPr lang="en-US" sz="1400" dirty="0">
                <a:solidFill>
                  <a:srgbClr val="002060"/>
                </a:solidFill>
                <a:latin typeface="Arial" panose="020B0604020202020204" pitchFamily="34" charset="0"/>
                <a:cs typeface="Arial" panose="020B0604020202020204" pitchFamily="34" charset="0"/>
              </a:rPr>
              <a:t>Work zone risks consistently represent one of the most significant hazards our employees and contractors face each day. At NiSource, we are always seeking to reduce risks in our work zones and to keep everyone safe.</a:t>
            </a:r>
          </a:p>
        </p:txBody>
      </p:sp>
    </p:spTree>
    <p:extLst>
      <p:ext uri="{BB962C8B-B14F-4D97-AF65-F5344CB8AC3E}">
        <p14:creationId xmlns:p14="http://schemas.microsoft.com/office/powerpoint/2010/main" val="284561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3D9332-5AC0-DC8E-B1CB-9176C79D3B7F}"/>
              </a:ext>
            </a:extLst>
          </p:cNvPr>
          <p:cNvSpPr>
            <a:spLocks noGrp="1"/>
          </p:cNvSpPr>
          <p:nvPr>
            <p:ph type="title"/>
          </p:nvPr>
        </p:nvSpPr>
        <p:spPr>
          <a:xfrm>
            <a:off x="600611" y="234492"/>
            <a:ext cx="10972800" cy="839787"/>
          </a:xfrm>
        </p:spPr>
        <p:txBody>
          <a:bodyPr anchor="ctr">
            <a:normAutofit/>
          </a:bodyPr>
          <a:lstStyle/>
          <a:p>
            <a:r>
              <a:rPr kumimoji="0" lang="en-US" sz="3300" b="1" i="0" u="none" strike="noStrike" kern="1200" cap="none" spc="0" normalizeH="0" baseline="0" noProof="0" dirty="0">
                <a:ln>
                  <a:noFill/>
                </a:ln>
                <a:effectLst/>
                <a:uLnTx/>
                <a:uFillTx/>
              </a:rPr>
              <a:t>Work Zone Protection – Mitigating Vehicle Intrusions</a:t>
            </a:r>
            <a:endParaRPr lang="en-US" sz="3300" dirty="0"/>
          </a:p>
        </p:txBody>
      </p:sp>
      <p:sp>
        <p:nvSpPr>
          <p:cNvPr id="7" name="Content Placeholder 6">
            <a:extLst>
              <a:ext uri="{FF2B5EF4-FFF2-40B4-BE49-F238E27FC236}">
                <a16:creationId xmlns:a16="http://schemas.microsoft.com/office/drawing/2014/main" id="{28339A94-F653-AD6F-6994-0EF04566EC63}"/>
              </a:ext>
            </a:extLst>
          </p:cNvPr>
          <p:cNvSpPr>
            <a:spLocks noGrp="1"/>
          </p:cNvSpPr>
          <p:nvPr>
            <p:ph sz="half" idx="1"/>
          </p:nvPr>
        </p:nvSpPr>
        <p:spPr>
          <a:xfrm>
            <a:off x="609599" y="1311807"/>
            <a:ext cx="6890657" cy="4407349"/>
          </a:xfrm>
        </p:spPr>
        <p:txBody>
          <a:bodyPr>
            <a:normAutofit fontScale="85000" lnSpcReduction="20000"/>
          </a:bodyPr>
          <a:lstStyle/>
          <a:p>
            <a:pPr marL="0" indent="0">
              <a:buNone/>
            </a:pPr>
            <a:r>
              <a:rPr lang="en-US" sz="2400" dirty="0"/>
              <a:t>What are the most common causes of work zone Intrusions?</a:t>
            </a:r>
          </a:p>
          <a:p>
            <a:pPr marL="0" indent="0">
              <a:buNone/>
            </a:pPr>
            <a:endParaRPr lang="en-US" sz="1000" dirty="0"/>
          </a:p>
          <a:p>
            <a:r>
              <a:rPr lang="en-US" sz="2400" dirty="0"/>
              <a:t>Impatient - Disgruntled Drivers - Intentional</a:t>
            </a:r>
          </a:p>
          <a:p>
            <a:r>
              <a:rPr lang="en-US" sz="2400" dirty="0"/>
              <a:t>Inattention - Distracted Drivers</a:t>
            </a:r>
          </a:p>
          <a:p>
            <a:r>
              <a:rPr lang="en-US" sz="2400" dirty="0"/>
              <a:t>Driver Intoxication</a:t>
            </a:r>
          </a:p>
          <a:p>
            <a:r>
              <a:rPr lang="en-US" sz="2400" dirty="0"/>
              <a:t>Medical Events</a:t>
            </a:r>
          </a:p>
          <a:p>
            <a:r>
              <a:rPr lang="en-US" sz="2400" dirty="0"/>
              <a:t>Confused Motorists</a:t>
            </a:r>
          </a:p>
          <a:p>
            <a:pPr marL="0" indent="0">
              <a:buNone/>
            </a:pPr>
            <a:endParaRPr lang="en-US" sz="2400" dirty="0"/>
          </a:p>
          <a:p>
            <a:pPr marL="0" indent="0">
              <a:buNone/>
            </a:pPr>
            <a:r>
              <a:rPr lang="en-US" sz="2400" dirty="0"/>
              <a:t>Why focus on mitigating vehicle intrusions?</a:t>
            </a:r>
          </a:p>
          <a:p>
            <a:pPr marL="0" indent="0">
              <a:buNone/>
            </a:pPr>
            <a:endParaRPr lang="en-US" sz="1100" dirty="0"/>
          </a:p>
          <a:p>
            <a:r>
              <a:rPr lang="en-US" sz="2400" dirty="0"/>
              <a:t>Prevent Injuries</a:t>
            </a:r>
          </a:p>
          <a:p>
            <a:r>
              <a:rPr lang="en-US" sz="2400" dirty="0"/>
              <a:t>Prevent Vehicular Crashes</a:t>
            </a:r>
          </a:p>
          <a:p>
            <a:r>
              <a:rPr lang="en-US" sz="2400" dirty="0"/>
              <a:t>Ensure Public Safety</a:t>
            </a:r>
          </a:p>
          <a:p>
            <a:r>
              <a:rPr lang="en-US" sz="2400" dirty="0"/>
              <a:t>Minimize Risk of Escalated Natural Gas Incident</a:t>
            </a:r>
          </a:p>
          <a:p>
            <a:pPr marL="0" indent="0">
              <a:buNone/>
            </a:pPr>
            <a:endParaRPr lang="en-US" sz="2400" dirty="0"/>
          </a:p>
          <a:p>
            <a:endParaRPr lang="en-US" dirty="0"/>
          </a:p>
        </p:txBody>
      </p:sp>
      <p:sp>
        <p:nvSpPr>
          <p:cNvPr id="2" name="TextBox 1">
            <a:extLst>
              <a:ext uri="{FF2B5EF4-FFF2-40B4-BE49-F238E27FC236}">
                <a16:creationId xmlns:a16="http://schemas.microsoft.com/office/drawing/2014/main" id="{AB28AC29-6CAE-D631-326F-A30978D5EABD}"/>
              </a:ext>
            </a:extLst>
          </p:cNvPr>
          <p:cNvSpPr txBox="1"/>
          <p:nvPr/>
        </p:nvSpPr>
        <p:spPr>
          <a:xfrm>
            <a:off x="7481206" y="1750681"/>
            <a:ext cx="3429000" cy="2800767"/>
          </a:xfrm>
          <a:prstGeom prst="rect">
            <a:avLst/>
          </a:prstGeom>
          <a:noFill/>
        </p:spPr>
        <p:txBody>
          <a:bodyPr wrap="square" rtlCol="0">
            <a:spAutoFit/>
          </a:bodyPr>
          <a:lstStyle/>
          <a:p>
            <a:pPr algn="ctr"/>
            <a:r>
              <a:rPr lang="en-US" sz="9600" b="1" dirty="0">
                <a:solidFill>
                  <a:srgbClr val="FF0000"/>
                </a:solidFill>
                <a:latin typeface="Arial" panose="020B0604020202020204" pitchFamily="34" charset="0"/>
                <a:cs typeface="Arial" panose="020B0604020202020204" pitchFamily="34" charset="0"/>
              </a:rPr>
              <a:t>260%</a:t>
            </a:r>
          </a:p>
          <a:p>
            <a:pPr algn="ctr"/>
            <a:r>
              <a:rPr lang="en-US" sz="2000" dirty="0">
                <a:latin typeface="Arial" panose="020B0604020202020204" pitchFamily="34" charset="0"/>
                <a:cs typeface="Arial" panose="020B0604020202020204" pitchFamily="34" charset="0"/>
              </a:rPr>
              <a:t>Represents the % </a:t>
            </a:r>
            <a:r>
              <a:rPr lang="en-US" sz="2000" b="1" dirty="0">
                <a:latin typeface="Arial" panose="020B0604020202020204" pitchFamily="34" charset="0"/>
                <a:cs typeface="Arial" panose="020B0604020202020204" pitchFamily="34" charset="0"/>
              </a:rPr>
              <a:t>INCREASE</a:t>
            </a:r>
            <a:r>
              <a:rPr lang="en-US" sz="2000" dirty="0">
                <a:latin typeface="Arial" panose="020B0604020202020204" pitchFamily="34" charset="0"/>
                <a:cs typeface="Arial" panose="020B0604020202020204" pitchFamily="34" charset="0"/>
              </a:rPr>
              <a:t> in work zone intrusions over the past 5 years on our projects</a:t>
            </a:r>
          </a:p>
        </p:txBody>
      </p:sp>
      <p:sp>
        <p:nvSpPr>
          <p:cNvPr id="4" name="Rectangle 3">
            <a:extLst>
              <a:ext uri="{FF2B5EF4-FFF2-40B4-BE49-F238E27FC236}">
                <a16:creationId xmlns:a16="http://schemas.microsoft.com/office/drawing/2014/main" id="{E1070B0A-647F-05BB-D9D6-03207FC6C6F8}"/>
              </a:ext>
            </a:extLst>
          </p:cNvPr>
          <p:cNvSpPr/>
          <p:nvPr/>
        </p:nvSpPr>
        <p:spPr>
          <a:xfrm>
            <a:off x="7239000" y="1750681"/>
            <a:ext cx="3886200" cy="2973719"/>
          </a:xfrm>
          <a:prstGeom prst="rect">
            <a:avLst/>
          </a:prstGeom>
          <a:noFill/>
          <a:ln w="1270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56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92245-DA84-7C80-DE01-27FF0105A61C}"/>
              </a:ext>
            </a:extLst>
          </p:cNvPr>
          <p:cNvSpPr>
            <a:spLocks noGrp="1"/>
          </p:cNvSpPr>
          <p:nvPr>
            <p:ph type="title"/>
          </p:nvPr>
        </p:nvSpPr>
        <p:spPr>
          <a:xfrm>
            <a:off x="609600" y="228600"/>
            <a:ext cx="10972800" cy="839787"/>
          </a:xfrm>
        </p:spPr>
        <p:txBody>
          <a:bodyPr anchor="ctr">
            <a:normAutofit/>
          </a:bodyPr>
          <a:lstStyle/>
          <a:p>
            <a:r>
              <a:rPr lang="en-US" sz="3300" dirty="0"/>
              <a:t>Work Zone Risk Mitigation Options </a:t>
            </a:r>
            <a:r>
              <a:rPr lang="en-US" sz="2200" dirty="0"/>
              <a:t>(used by Columbia Gas)</a:t>
            </a:r>
          </a:p>
        </p:txBody>
      </p:sp>
      <p:sp>
        <p:nvSpPr>
          <p:cNvPr id="2" name="Content Placeholder 1">
            <a:extLst>
              <a:ext uri="{FF2B5EF4-FFF2-40B4-BE49-F238E27FC236}">
                <a16:creationId xmlns:a16="http://schemas.microsoft.com/office/drawing/2014/main" id="{31A6D76A-0610-E83C-BB54-C99DEBDBC0F6}"/>
              </a:ext>
            </a:extLst>
          </p:cNvPr>
          <p:cNvSpPr>
            <a:spLocks noGrp="1"/>
          </p:cNvSpPr>
          <p:nvPr>
            <p:ph sz="half" idx="1"/>
          </p:nvPr>
        </p:nvSpPr>
        <p:spPr>
          <a:xfrm>
            <a:off x="609600" y="1068387"/>
            <a:ext cx="5384800" cy="4407349"/>
          </a:xfrm>
        </p:spPr>
        <p:txBody>
          <a:bodyPr>
            <a:normAutofit/>
          </a:bodyPr>
          <a:lstStyle/>
          <a:p>
            <a:pPr marL="0" indent="0">
              <a:lnSpc>
                <a:spcPct val="90000"/>
              </a:lnSpc>
              <a:buNone/>
            </a:pPr>
            <a:endParaRPr lang="en-US" sz="900" b="1" dirty="0"/>
          </a:p>
          <a:p>
            <a:pPr>
              <a:lnSpc>
                <a:spcPct val="90000"/>
              </a:lnSpc>
            </a:pPr>
            <a:r>
              <a:rPr lang="en-US" sz="2000" dirty="0"/>
              <a:t>Cones &amp; Signage (most common)</a:t>
            </a:r>
          </a:p>
          <a:p>
            <a:pPr>
              <a:lnSpc>
                <a:spcPct val="90000"/>
              </a:lnSpc>
            </a:pPr>
            <a:r>
              <a:rPr lang="en-US" sz="2000" dirty="0"/>
              <a:t>Lane/Road Closures</a:t>
            </a:r>
          </a:p>
          <a:p>
            <a:pPr>
              <a:lnSpc>
                <a:spcPct val="90000"/>
              </a:lnSpc>
            </a:pPr>
            <a:r>
              <a:rPr lang="en-US" sz="2000" dirty="0"/>
              <a:t>Flaggers</a:t>
            </a:r>
          </a:p>
          <a:p>
            <a:pPr>
              <a:lnSpc>
                <a:spcPct val="90000"/>
              </a:lnSpc>
            </a:pPr>
            <a:r>
              <a:rPr lang="en-US" sz="2000" dirty="0"/>
              <a:t>Portable Speed Bumps/Rumble Strips</a:t>
            </a:r>
          </a:p>
          <a:p>
            <a:pPr>
              <a:lnSpc>
                <a:spcPct val="90000"/>
              </a:lnSpc>
            </a:pPr>
            <a:r>
              <a:rPr lang="en-US" sz="2000" dirty="0"/>
              <a:t>Law Enforcement (Off Duty Officers)</a:t>
            </a:r>
          </a:p>
          <a:p>
            <a:pPr>
              <a:lnSpc>
                <a:spcPct val="90000"/>
              </a:lnSpc>
            </a:pPr>
            <a:r>
              <a:rPr lang="en-US" sz="2000" dirty="0"/>
              <a:t>Jersey, Concrete or Water-Filled Traffic Control Barriers</a:t>
            </a:r>
          </a:p>
          <a:p>
            <a:pPr>
              <a:lnSpc>
                <a:spcPct val="90000"/>
              </a:lnSpc>
            </a:pPr>
            <a:r>
              <a:rPr lang="en-US" sz="2000" dirty="0"/>
              <a:t>Crash Truck w/ Attenuator</a:t>
            </a:r>
          </a:p>
          <a:p>
            <a:pPr>
              <a:lnSpc>
                <a:spcPct val="90000"/>
              </a:lnSpc>
            </a:pPr>
            <a:r>
              <a:rPr lang="en-US" sz="2000" dirty="0"/>
              <a:t>Automated Flagger Assist Devices</a:t>
            </a:r>
          </a:p>
          <a:p>
            <a:pPr>
              <a:lnSpc>
                <a:spcPct val="90000"/>
              </a:lnSpc>
            </a:pPr>
            <a:r>
              <a:rPr lang="en-US" sz="2000" dirty="0"/>
              <a:t>Work Zone Intrusion Alarm System</a:t>
            </a:r>
          </a:p>
          <a:p>
            <a:pPr>
              <a:lnSpc>
                <a:spcPct val="90000"/>
              </a:lnSpc>
            </a:pPr>
            <a:r>
              <a:rPr lang="en-US" sz="2000" dirty="0"/>
              <a:t>Radar Speed Indicator</a:t>
            </a:r>
          </a:p>
          <a:p>
            <a:pPr marL="0" indent="0">
              <a:lnSpc>
                <a:spcPct val="90000"/>
              </a:lnSpc>
              <a:buNone/>
            </a:pPr>
            <a:endParaRPr lang="en-US" sz="2000" dirty="0"/>
          </a:p>
          <a:p>
            <a:pPr>
              <a:lnSpc>
                <a:spcPct val="90000"/>
              </a:lnSpc>
            </a:pPr>
            <a:endParaRPr lang="en-US" sz="2000" dirty="0"/>
          </a:p>
          <a:p>
            <a:pPr>
              <a:lnSpc>
                <a:spcPct val="90000"/>
              </a:lnSpc>
            </a:pPr>
            <a:endParaRPr lang="en-US" sz="2000" dirty="0"/>
          </a:p>
        </p:txBody>
      </p:sp>
      <p:pic>
        <p:nvPicPr>
          <p:cNvPr id="5" name="Picture 4">
            <a:extLst>
              <a:ext uri="{FF2B5EF4-FFF2-40B4-BE49-F238E27FC236}">
                <a16:creationId xmlns:a16="http://schemas.microsoft.com/office/drawing/2014/main" id="{8AF91E21-FFD2-A90D-494B-031B2EE4BA01}"/>
              </a:ext>
            </a:extLst>
          </p:cNvPr>
          <p:cNvPicPr>
            <a:picLocks noChangeAspect="1"/>
          </p:cNvPicPr>
          <p:nvPr/>
        </p:nvPicPr>
        <p:blipFill rotWithShape="1">
          <a:blip r:embed="rId3"/>
          <a:srcRect t="9657" b="1619"/>
          <a:stretch/>
        </p:blipFill>
        <p:spPr>
          <a:xfrm>
            <a:off x="6197600" y="1068387"/>
            <a:ext cx="5384800" cy="4407349"/>
          </a:xfrm>
          <a:prstGeom prst="rect">
            <a:avLst/>
          </a:prstGeom>
          <a:noFill/>
          <a:ln>
            <a:solidFill>
              <a:srgbClr val="002060"/>
            </a:solidFill>
          </a:ln>
        </p:spPr>
      </p:pic>
      <p:sp>
        <p:nvSpPr>
          <p:cNvPr id="4" name="TextBox 3">
            <a:extLst>
              <a:ext uri="{FF2B5EF4-FFF2-40B4-BE49-F238E27FC236}">
                <a16:creationId xmlns:a16="http://schemas.microsoft.com/office/drawing/2014/main" id="{E106E5CD-2094-5235-8082-E9462AAA6A91}"/>
              </a:ext>
            </a:extLst>
          </p:cNvPr>
          <p:cNvSpPr txBox="1"/>
          <p:nvPr/>
        </p:nvSpPr>
        <p:spPr>
          <a:xfrm>
            <a:off x="685800" y="5638800"/>
            <a:ext cx="10896600" cy="369332"/>
          </a:xfrm>
          <a:prstGeom prst="rect">
            <a:avLst/>
          </a:prstGeom>
          <a:noFill/>
        </p:spPr>
        <p:txBody>
          <a:bodyPr wrap="square" rtlCol="0">
            <a:spAutoFit/>
          </a:bodyPr>
          <a:lstStyle/>
          <a:p>
            <a:pPr algn="ctr"/>
            <a:r>
              <a:rPr lang="en-US" dirty="0">
                <a:solidFill>
                  <a:srgbClr val="FF0000"/>
                </a:solidFill>
              </a:rPr>
              <a:t>**Aggressive Drivers Have Been Known to Challenge All of These Options**</a:t>
            </a:r>
          </a:p>
        </p:txBody>
      </p:sp>
    </p:spTree>
    <p:extLst>
      <p:ext uri="{BB962C8B-B14F-4D97-AF65-F5344CB8AC3E}">
        <p14:creationId xmlns:p14="http://schemas.microsoft.com/office/powerpoint/2010/main" val="422693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6D76A-0610-E83C-BB54-C99DEBDBC0F6}"/>
              </a:ext>
            </a:extLst>
          </p:cNvPr>
          <p:cNvSpPr>
            <a:spLocks noGrp="1"/>
          </p:cNvSpPr>
          <p:nvPr>
            <p:ph idx="1"/>
          </p:nvPr>
        </p:nvSpPr>
        <p:spPr>
          <a:xfrm>
            <a:off x="990600" y="1265746"/>
            <a:ext cx="7063910" cy="4514504"/>
          </a:xfrm>
        </p:spPr>
        <p:txBody>
          <a:bodyPr>
            <a:normAutofit/>
          </a:bodyPr>
          <a:lstStyle/>
          <a:p>
            <a:pPr marL="0" indent="0">
              <a:buNone/>
            </a:pPr>
            <a:r>
              <a:rPr lang="en-US" sz="2400" dirty="0">
                <a:solidFill>
                  <a:schemeClr val="tx1"/>
                </a:solidFill>
              </a:rPr>
              <a:t>Utility Workers Seek:</a:t>
            </a:r>
          </a:p>
          <a:p>
            <a:pPr marL="0" indent="0">
              <a:buNone/>
            </a:pPr>
            <a:endParaRPr lang="en-US" dirty="0">
              <a:solidFill>
                <a:schemeClr val="tx1"/>
              </a:solidFill>
            </a:endParaRPr>
          </a:p>
          <a:p>
            <a:pPr marL="857250" lvl="1" indent="-457200">
              <a:buFont typeface="+mj-lt"/>
              <a:buAutoNum type="arabicPeriod"/>
            </a:pPr>
            <a:r>
              <a:rPr lang="en-US" sz="2200" b="1" dirty="0">
                <a:solidFill>
                  <a:schemeClr val="tx2"/>
                </a:solidFill>
              </a:rPr>
              <a:t>Materially harsher penalties to incent drivers not to disregard work zone safety setups</a:t>
            </a:r>
          </a:p>
          <a:p>
            <a:pPr marL="857250" lvl="1" indent="-457200">
              <a:buFont typeface="+mj-lt"/>
              <a:buAutoNum type="arabicPeriod"/>
            </a:pPr>
            <a:endParaRPr lang="en-US" sz="900" b="1" dirty="0">
              <a:solidFill>
                <a:schemeClr val="tx2"/>
              </a:solidFill>
            </a:endParaRPr>
          </a:p>
          <a:p>
            <a:pPr marL="857250" lvl="1" indent="-457200">
              <a:buFont typeface="+mj-lt"/>
              <a:buAutoNum type="arabicPeriod"/>
            </a:pPr>
            <a:r>
              <a:rPr lang="en-US" sz="2200" b="1" dirty="0">
                <a:solidFill>
                  <a:schemeClr val="tx2"/>
                </a:solidFill>
              </a:rPr>
              <a:t>Establish a way for work zone violators to be penalized, if they can be identified, even if an officer did not witness the event</a:t>
            </a:r>
          </a:p>
          <a:p>
            <a:endParaRPr lang="en-US" sz="1900" b="0" dirty="0"/>
          </a:p>
          <a:p>
            <a:pPr marL="0" indent="0">
              <a:buNone/>
            </a:pPr>
            <a:endParaRPr lang="en-US" dirty="0"/>
          </a:p>
        </p:txBody>
      </p:sp>
      <p:sp>
        <p:nvSpPr>
          <p:cNvPr id="3" name="Title 2">
            <a:extLst>
              <a:ext uri="{FF2B5EF4-FFF2-40B4-BE49-F238E27FC236}">
                <a16:creationId xmlns:a16="http://schemas.microsoft.com/office/drawing/2014/main" id="{2E292245-DA84-7C80-DE01-27FF0105A61C}"/>
              </a:ext>
            </a:extLst>
          </p:cNvPr>
          <p:cNvSpPr>
            <a:spLocks noGrp="1"/>
          </p:cNvSpPr>
          <p:nvPr>
            <p:ph type="title"/>
          </p:nvPr>
        </p:nvSpPr>
        <p:spPr>
          <a:xfrm>
            <a:off x="600611" y="340172"/>
            <a:ext cx="10972800" cy="659859"/>
          </a:xfrm>
        </p:spPr>
        <p:txBody>
          <a:bodyPr>
            <a:normAutofit/>
          </a:bodyPr>
          <a:lstStyle/>
          <a:p>
            <a:r>
              <a:rPr lang="en-US" dirty="0">
                <a:solidFill>
                  <a:srgbClr val="002060"/>
                </a:solidFill>
              </a:rPr>
              <a:t>Our Workers Need Your Help!</a:t>
            </a:r>
          </a:p>
        </p:txBody>
      </p:sp>
      <p:pic>
        <p:nvPicPr>
          <p:cNvPr id="5" name="Picture 4">
            <a:extLst>
              <a:ext uri="{FF2B5EF4-FFF2-40B4-BE49-F238E27FC236}">
                <a16:creationId xmlns:a16="http://schemas.microsoft.com/office/drawing/2014/main" id="{7F9E7316-8CBB-ABFF-92EB-577F73415EE9}"/>
              </a:ext>
            </a:extLst>
          </p:cNvPr>
          <p:cNvPicPr>
            <a:picLocks noChangeAspect="1"/>
          </p:cNvPicPr>
          <p:nvPr/>
        </p:nvPicPr>
        <p:blipFill>
          <a:blip r:embed="rId2"/>
          <a:stretch>
            <a:fillRect/>
          </a:stretch>
        </p:blipFill>
        <p:spPr>
          <a:xfrm>
            <a:off x="8610600" y="1188028"/>
            <a:ext cx="2462997" cy="4669941"/>
          </a:xfrm>
          <a:prstGeom prst="rect">
            <a:avLst/>
          </a:prstGeom>
        </p:spPr>
      </p:pic>
    </p:spTree>
    <p:extLst>
      <p:ext uri="{BB962C8B-B14F-4D97-AF65-F5344CB8AC3E}">
        <p14:creationId xmlns:p14="http://schemas.microsoft.com/office/powerpoint/2010/main" val="342027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0" y="1066800"/>
            <a:ext cx="3217607" cy="1905000"/>
          </a:xfrm>
        </p:spPr>
        <p:txBody>
          <a:bodyPr>
            <a:noAutofit/>
          </a:bodyPr>
          <a:lstStyle/>
          <a:p>
            <a:r>
              <a:rPr lang="en-US" sz="4000" dirty="0">
                <a:solidFill>
                  <a:srgbClr val="002060"/>
                </a:solidFill>
              </a:rPr>
              <a:t>Thank You!</a:t>
            </a:r>
            <a:br>
              <a:rPr lang="en-US" sz="4000" dirty="0">
                <a:solidFill>
                  <a:srgbClr val="002060"/>
                </a:solidFill>
              </a:rPr>
            </a:br>
            <a:br>
              <a:rPr lang="en-US" sz="4000" dirty="0">
                <a:solidFill>
                  <a:srgbClr val="002060"/>
                </a:solidFill>
              </a:rPr>
            </a:br>
            <a:r>
              <a:rPr lang="en-US" sz="4000" dirty="0">
                <a:solidFill>
                  <a:srgbClr val="002060"/>
                </a:solidFill>
              </a:rPr>
              <a:t>Questions?</a:t>
            </a:r>
          </a:p>
        </p:txBody>
      </p:sp>
      <p:sp>
        <p:nvSpPr>
          <p:cNvPr id="5" name="Slide Number Placeholder 4"/>
          <p:cNvSpPr>
            <a:spLocks noGrp="1"/>
          </p:cNvSpPr>
          <p:nvPr>
            <p:ph type="sldNum" sz="quarter" idx="4294967295"/>
          </p:nvPr>
        </p:nvSpPr>
        <p:spPr>
          <a:xfrm>
            <a:off x="9812593" y="6590183"/>
            <a:ext cx="457200" cy="257020"/>
          </a:xfrm>
          <a:prstGeom prst="rect">
            <a:avLst/>
          </a:prstGeom>
        </p:spPr>
        <p:txBody>
          <a:bodyPr/>
          <a:lstStyle/>
          <a:p>
            <a:fld id="{88C2E2FD-B74E-4BE8-A23D-06BFFA12E0E0}" type="slidenum">
              <a:rPr lang="en-US" smtClean="0"/>
              <a:t>8</a:t>
            </a:fld>
            <a:endParaRPr lang="en-US" dirty="0"/>
          </a:p>
        </p:txBody>
      </p:sp>
      <p:pic>
        <p:nvPicPr>
          <p:cNvPr id="11" name="Picture 10">
            <a:extLst>
              <a:ext uri="{FF2B5EF4-FFF2-40B4-BE49-F238E27FC236}">
                <a16:creationId xmlns:a16="http://schemas.microsoft.com/office/drawing/2014/main" id="{4E960E54-0084-2282-9CD6-B7CC6D825F32}"/>
              </a:ext>
            </a:extLst>
          </p:cNvPr>
          <p:cNvPicPr>
            <a:picLocks noChangeAspect="1"/>
          </p:cNvPicPr>
          <p:nvPr/>
        </p:nvPicPr>
        <p:blipFill>
          <a:blip r:embed="rId2"/>
          <a:stretch>
            <a:fillRect/>
          </a:stretch>
        </p:blipFill>
        <p:spPr>
          <a:xfrm>
            <a:off x="833437" y="4276725"/>
            <a:ext cx="10525125" cy="1514475"/>
          </a:xfrm>
          <a:prstGeom prst="rect">
            <a:avLst/>
          </a:prstGeom>
        </p:spPr>
      </p:pic>
    </p:spTree>
    <p:extLst>
      <p:ext uri="{BB962C8B-B14F-4D97-AF65-F5344CB8AC3E}">
        <p14:creationId xmlns:p14="http://schemas.microsoft.com/office/powerpoint/2010/main" val="1146901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A5AE830E36504EA43C22ED79590C0B" ma:contentTypeVersion="3" ma:contentTypeDescription="Create a new document." ma:contentTypeScope="" ma:versionID="76987388b88bece22c8348a99e0ab39b">
  <xsd:schema xmlns:xsd="http://www.w3.org/2001/XMLSchema" xmlns:xs="http://www.w3.org/2001/XMLSchema" xmlns:p="http://schemas.microsoft.com/office/2006/metadata/properties" xmlns:ns3="46250880-7a80-427c-8645-ac359ccfffd4" targetNamespace="http://schemas.microsoft.com/office/2006/metadata/properties" ma:root="true" ma:fieldsID="a5242607592a1812bded344de491912a" ns3:_="">
    <xsd:import namespace="46250880-7a80-427c-8645-ac359ccfffd4"/>
    <xsd:element name="properties">
      <xsd:complexType>
        <xsd:sequence>
          <xsd:element name="documentManagement">
            <xsd:complexType>
              <xsd:all>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250880-7a80-427c-8645-ac359ccff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7EC81-B517-4951-9E4F-D57EA2A3FE7C}">
  <ds:schemaRefs>
    <ds:schemaRef ds:uri="http://schemas.microsoft.com/sharepoint/v3/contenttype/forms"/>
  </ds:schemaRefs>
</ds:datastoreItem>
</file>

<file path=customXml/itemProps2.xml><?xml version="1.0" encoding="utf-8"?>
<ds:datastoreItem xmlns:ds="http://schemas.openxmlformats.org/officeDocument/2006/customXml" ds:itemID="{BE884344-BC8E-402C-A8A2-180419D29480}">
  <ds:schemaRef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46250880-7a80-427c-8645-ac359ccfffd4"/>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950753D8-A119-40E3-9793-3B4C3C75B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250880-7a80-427c-8645-ac359ccfff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3209</TotalTime>
  <Words>558</Words>
  <Application>Microsoft Office PowerPoint</Application>
  <PresentationFormat>Widescreen</PresentationFormat>
  <Paragraphs>77</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Arial Narrow</vt:lpstr>
      <vt:lpstr>Calibri</vt:lpstr>
      <vt:lpstr>Office Theme</vt:lpstr>
      <vt:lpstr>Road Right of Way Work Zone Protection  Dave Roy, Vice President of Operations – Columbia Gas of Kentucky  Sept. 18, 2023</vt:lpstr>
      <vt:lpstr>AN INNOVATIVE AND TRUSTED ENERGY PARTNER</vt:lpstr>
      <vt:lpstr>PowerPoint Presentation</vt:lpstr>
      <vt:lpstr>Work Zone Protection – Mitigating Vehicle Intrusions</vt:lpstr>
      <vt:lpstr>Work Zone Protection – Mitigating Vehicle Intrusions</vt:lpstr>
      <vt:lpstr>Work Zone Risk Mitigation Options (used by Columbia Gas)</vt:lpstr>
      <vt:lpstr>Our Workers Need Your Help!</vt:lpstr>
      <vt:lpstr>Thank You!  Questions?</vt:lpstr>
    </vt:vector>
  </TitlesOfParts>
  <Company>NiSource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NiSource PowerPoint Template</dc:title>
  <dc:creator>Nisource</dc:creator>
  <cp:lastModifiedBy>Jason R. Bentley</cp:lastModifiedBy>
  <cp:revision>165</cp:revision>
  <dcterms:created xsi:type="dcterms:W3CDTF">2015-03-31T13:58:16Z</dcterms:created>
  <dcterms:modified xsi:type="dcterms:W3CDTF">2023-09-15T17:19:36Z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0x01010049A5AE830E36504EA43C22ED79590C0B</vt:lpwstr>
  </property>
</Properties>
</file>