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9" r:id="rId5"/>
    <p:sldId id="296" r:id="rId6"/>
    <p:sldId id="301" r:id="rId7"/>
    <p:sldId id="302" r:id="rId8"/>
    <p:sldId id="303" r:id="rId9"/>
    <p:sldId id="304" r:id="rId10"/>
    <p:sldId id="305" r:id="rId11"/>
    <p:sldId id="307" r:id="rId12"/>
    <p:sldId id="308" r:id="rId13"/>
    <p:sldId id="309" r:id="rId14"/>
    <p:sldId id="310" r:id="rId15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AFDFEE-17AC-B6AA-AD10-81F325BF9FAE}" v="447" dt="2024-05-30T16:05:40.908"/>
    <p1510:client id="{4648F715-D3B7-4429-F706-EFB39149F626}" v="86" dt="2024-05-30T15:40:17.901"/>
    <p1510:client id="{5F00DDDA-8DC2-8859-2E2D-DE0CBC8B3B61}" v="92" dt="2024-05-30T16:00:42.034"/>
    <p1510:client id="{5F1E8370-A9EE-58F6-B7D0-1FB126F4FDB2}" v="3" dt="2024-05-30T16:12:47.761"/>
    <p1510:client id="{8874E9BE-2A7A-62F5-9FF8-06FAAEC959FD}" v="1135" dt="2024-06-01T13:48:20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450" autoAdjust="0"/>
  </p:normalViewPr>
  <p:slideViewPr>
    <p:cSldViewPr snapToGrid="0">
      <p:cViewPr>
        <p:scale>
          <a:sx n="90" d="100"/>
          <a:sy n="90" d="100"/>
        </p:scale>
        <p:origin x="1356" y="-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06D94B-140C-4952-92CF-6513C124FCE9}" type="doc">
      <dgm:prSet loTypeId="urn:microsoft.com/office/officeart/2008/layout/LinedList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104F3E0B-A55C-40AD-986C-6F167B85CEF7}">
      <dgm:prSet custT="1"/>
      <dgm:spPr/>
      <dgm:t>
        <a:bodyPr/>
        <a:lstStyle/>
        <a:p>
          <a:r>
            <a:rPr lang="en-US" sz="2400"/>
            <a:t>Jefferson (5/23/24) </a:t>
          </a:r>
        </a:p>
      </dgm:t>
    </dgm:pt>
    <dgm:pt modelId="{4C34FF61-9882-44D0-A9FA-FA1652A578CB}" type="parTrans" cxnId="{64FF62AE-2756-4A2D-9E00-B925A1D418D3}">
      <dgm:prSet/>
      <dgm:spPr/>
      <dgm:t>
        <a:bodyPr/>
        <a:lstStyle/>
        <a:p>
          <a:endParaRPr lang="en-US" sz="2400"/>
        </a:p>
      </dgm:t>
    </dgm:pt>
    <dgm:pt modelId="{9523B916-C5E4-415F-A26B-2E589C088DE7}" type="sibTrans" cxnId="{64FF62AE-2756-4A2D-9E00-B925A1D418D3}">
      <dgm:prSet/>
      <dgm:spPr/>
      <dgm:t>
        <a:bodyPr/>
        <a:lstStyle/>
        <a:p>
          <a:endParaRPr lang="en-US" sz="2400"/>
        </a:p>
      </dgm:t>
    </dgm:pt>
    <dgm:pt modelId="{3E357E97-BEEE-4BCA-A22B-E7CCD8D46DC1}">
      <dgm:prSet custT="1"/>
      <dgm:spPr/>
      <dgm:t>
        <a:bodyPr/>
        <a:lstStyle/>
        <a:p>
          <a:r>
            <a:rPr lang="en-US" sz="2400"/>
            <a:t>Anderson (5/15/24)</a:t>
          </a:r>
        </a:p>
      </dgm:t>
    </dgm:pt>
    <dgm:pt modelId="{584C28BB-B1F9-4ED8-9E74-AA8657921291}" type="parTrans" cxnId="{CEEA5577-30BE-41F6-BFAE-984A5696D911}">
      <dgm:prSet/>
      <dgm:spPr/>
      <dgm:t>
        <a:bodyPr/>
        <a:lstStyle/>
        <a:p>
          <a:endParaRPr lang="en-US" sz="2400"/>
        </a:p>
      </dgm:t>
    </dgm:pt>
    <dgm:pt modelId="{91BC6303-9BA8-4A6B-B89A-139099170AEC}" type="sibTrans" cxnId="{CEEA5577-30BE-41F6-BFAE-984A5696D911}">
      <dgm:prSet/>
      <dgm:spPr/>
      <dgm:t>
        <a:bodyPr/>
        <a:lstStyle/>
        <a:p>
          <a:endParaRPr lang="en-US" sz="2400"/>
        </a:p>
      </dgm:t>
    </dgm:pt>
    <dgm:pt modelId="{08A27781-C514-4433-813F-6DC47B520B24}">
      <dgm:prSet custT="1"/>
      <dgm:spPr/>
      <dgm:t>
        <a:bodyPr/>
        <a:lstStyle/>
        <a:p>
          <a:r>
            <a:rPr lang="en-US" sz="2400" dirty="0"/>
            <a:t>Grant (5/16/24)</a:t>
          </a:r>
        </a:p>
      </dgm:t>
    </dgm:pt>
    <dgm:pt modelId="{6A0E84AF-B76A-4168-9326-665814AD3FBF}" type="parTrans" cxnId="{3DE5FB18-9521-44F6-97C4-507C2BB3CBEF}">
      <dgm:prSet/>
      <dgm:spPr/>
      <dgm:t>
        <a:bodyPr/>
        <a:lstStyle/>
        <a:p>
          <a:endParaRPr lang="en-US" sz="2400"/>
        </a:p>
      </dgm:t>
    </dgm:pt>
    <dgm:pt modelId="{BC6D81C6-A260-4942-9480-2880F0A0FC53}" type="sibTrans" cxnId="{3DE5FB18-9521-44F6-97C4-507C2BB3CBEF}">
      <dgm:prSet/>
      <dgm:spPr/>
      <dgm:t>
        <a:bodyPr/>
        <a:lstStyle/>
        <a:p>
          <a:endParaRPr lang="en-US" sz="2400"/>
        </a:p>
      </dgm:t>
    </dgm:pt>
    <dgm:pt modelId="{E0F254FF-C613-4B5F-A7C2-FF2293ED00B3}">
      <dgm:prSet custT="1"/>
      <dgm:spPr/>
      <dgm:t>
        <a:bodyPr/>
        <a:lstStyle/>
        <a:p>
          <a:r>
            <a:rPr lang="en-US" sz="2400"/>
            <a:t>Fayette (TBD)</a:t>
          </a:r>
        </a:p>
      </dgm:t>
    </dgm:pt>
    <dgm:pt modelId="{3C15D2A4-B752-48FE-B93A-6BC92A074BA9}" type="parTrans" cxnId="{BDA9F22F-893B-4E9B-9A27-578DC4A13FB0}">
      <dgm:prSet/>
      <dgm:spPr/>
      <dgm:t>
        <a:bodyPr/>
        <a:lstStyle/>
        <a:p>
          <a:endParaRPr lang="en-US" sz="2400"/>
        </a:p>
      </dgm:t>
    </dgm:pt>
    <dgm:pt modelId="{72EC5D09-2AD4-4C75-9D05-630BBE0324C5}" type="sibTrans" cxnId="{BDA9F22F-893B-4E9B-9A27-578DC4A13FB0}">
      <dgm:prSet/>
      <dgm:spPr/>
      <dgm:t>
        <a:bodyPr/>
        <a:lstStyle/>
        <a:p>
          <a:endParaRPr lang="en-US" sz="2400"/>
        </a:p>
      </dgm:t>
    </dgm:pt>
    <dgm:pt modelId="{B0A1BD58-1B81-45AF-A5DE-D12D0FCBCB8D}">
      <dgm:prSet custT="1"/>
      <dgm:spPr/>
      <dgm:t>
        <a:bodyPr/>
        <a:lstStyle/>
        <a:p>
          <a:r>
            <a:rPr lang="en-US" sz="2400"/>
            <a:t>Jefferson follow up (6/6/24)</a:t>
          </a:r>
        </a:p>
      </dgm:t>
    </dgm:pt>
    <dgm:pt modelId="{B829C35B-C33C-4C91-8D62-3A19A361B3D8}" type="parTrans" cxnId="{0DB04CE6-D769-4937-8F75-5865FE367C48}">
      <dgm:prSet/>
      <dgm:spPr/>
      <dgm:t>
        <a:bodyPr/>
        <a:lstStyle/>
        <a:p>
          <a:endParaRPr lang="en-US" sz="2400"/>
        </a:p>
      </dgm:t>
    </dgm:pt>
    <dgm:pt modelId="{CCA07D84-21D4-43A5-B681-BD1FF6E26D1F}" type="sibTrans" cxnId="{0DB04CE6-D769-4937-8F75-5865FE367C48}">
      <dgm:prSet/>
      <dgm:spPr/>
      <dgm:t>
        <a:bodyPr/>
        <a:lstStyle/>
        <a:p>
          <a:endParaRPr lang="en-US" sz="2400"/>
        </a:p>
      </dgm:t>
    </dgm:pt>
    <dgm:pt modelId="{233BF5BC-3EA2-436B-B9FB-8E5926FEA9C5}">
      <dgm:prSet custT="1"/>
      <dgm:spPr/>
      <dgm:t>
        <a:bodyPr/>
        <a:lstStyle/>
        <a:p>
          <a:r>
            <a:rPr lang="en-US" sz="2400" dirty="0"/>
            <a:t>Grant follow up (2nd week of June)</a:t>
          </a:r>
        </a:p>
      </dgm:t>
    </dgm:pt>
    <dgm:pt modelId="{10E048F8-0F2D-43CB-A83E-DC2079A4CC1F}" type="parTrans" cxnId="{AD433CFA-5FD0-4415-B21F-771EB4A23627}">
      <dgm:prSet/>
      <dgm:spPr/>
      <dgm:t>
        <a:bodyPr/>
        <a:lstStyle/>
        <a:p>
          <a:endParaRPr lang="en-US" sz="2400"/>
        </a:p>
      </dgm:t>
    </dgm:pt>
    <dgm:pt modelId="{72E4F647-4446-4310-86E1-F9928D5EB24C}" type="sibTrans" cxnId="{AD433CFA-5FD0-4415-B21F-771EB4A23627}">
      <dgm:prSet/>
      <dgm:spPr/>
      <dgm:t>
        <a:bodyPr/>
        <a:lstStyle/>
        <a:p>
          <a:endParaRPr lang="en-US" sz="2400"/>
        </a:p>
      </dgm:t>
    </dgm:pt>
    <dgm:pt modelId="{33C6122D-3E1D-4775-9224-A2F5D752DB9D}">
      <dgm:prSet custT="1"/>
      <dgm:spPr/>
      <dgm:t>
        <a:bodyPr/>
        <a:lstStyle/>
        <a:p>
          <a:r>
            <a:rPr lang="en-US" sz="2400" dirty="0"/>
            <a:t>MVL Rebuilt Branch</a:t>
          </a:r>
        </a:p>
        <a:p>
          <a:endParaRPr lang="en-US" sz="2400" dirty="0"/>
        </a:p>
      </dgm:t>
    </dgm:pt>
    <dgm:pt modelId="{54BC1508-C071-416C-8BB4-2780DC53599C}" type="parTrans" cxnId="{4FD51AB2-FE72-4AEA-82E4-E24268589198}">
      <dgm:prSet/>
      <dgm:spPr/>
      <dgm:t>
        <a:bodyPr/>
        <a:lstStyle/>
        <a:p>
          <a:endParaRPr lang="en-US" sz="2400"/>
        </a:p>
      </dgm:t>
    </dgm:pt>
    <dgm:pt modelId="{D2B91401-78E7-4675-8DBA-223CC508C043}" type="sibTrans" cxnId="{4FD51AB2-FE72-4AEA-82E4-E24268589198}">
      <dgm:prSet/>
      <dgm:spPr/>
      <dgm:t>
        <a:bodyPr/>
        <a:lstStyle/>
        <a:p>
          <a:endParaRPr lang="en-US" sz="2400"/>
        </a:p>
      </dgm:t>
    </dgm:pt>
    <dgm:pt modelId="{EF40570C-13F5-4D9F-9BBA-45D8A4A38C38}" type="pres">
      <dgm:prSet presAssocID="{2E06D94B-140C-4952-92CF-6513C124FCE9}" presName="vert0" presStyleCnt="0">
        <dgm:presLayoutVars>
          <dgm:dir/>
          <dgm:animOne val="branch"/>
          <dgm:animLvl val="lvl"/>
        </dgm:presLayoutVars>
      </dgm:prSet>
      <dgm:spPr/>
    </dgm:pt>
    <dgm:pt modelId="{F9FB1709-84FB-4BF7-91E6-3D0028941FDD}" type="pres">
      <dgm:prSet presAssocID="{104F3E0B-A55C-40AD-986C-6F167B85CEF7}" presName="thickLine" presStyleLbl="alignNode1" presStyleIdx="0" presStyleCnt="7"/>
      <dgm:spPr/>
    </dgm:pt>
    <dgm:pt modelId="{B252A0B3-5721-477E-8EA8-F49F6CFAF9D0}" type="pres">
      <dgm:prSet presAssocID="{104F3E0B-A55C-40AD-986C-6F167B85CEF7}" presName="horz1" presStyleCnt="0"/>
      <dgm:spPr/>
    </dgm:pt>
    <dgm:pt modelId="{0CE243D1-4918-460B-B051-D0896D93CC77}" type="pres">
      <dgm:prSet presAssocID="{104F3E0B-A55C-40AD-986C-6F167B85CEF7}" presName="tx1" presStyleLbl="revTx" presStyleIdx="0" presStyleCnt="7"/>
      <dgm:spPr/>
    </dgm:pt>
    <dgm:pt modelId="{E0F249FC-DEAC-4357-82DE-0BD8BF89147C}" type="pres">
      <dgm:prSet presAssocID="{104F3E0B-A55C-40AD-986C-6F167B85CEF7}" presName="vert1" presStyleCnt="0"/>
      <dgm:spPr/>
    </dgm:pt>
    <dgm:pt modelId="{421FAB5E-3426-4F95-8D62-B98D01F5F767}" type="pres">
      <dgm:prSet presAssocID="{3E357E97-BEEE-4BCA-A22B-E7CCD8D46DC1}" presName="thickLine" presStyleLbl="alignNode1" presStyleIdx="1" presStyleCnt="7"/>
      <dgm:spPr/>
    </dgm:pt>
    <dgm:pt modelId="{A7E6C1CF-ECCD-40A6-B556-77217983AD3A}" type="pres">
      <dgm:prSet presAssocID="{3E357E97-BEEE-4BCA-A22B-E7CCD8D46DC1}" presName="horz1" presStyleCnt="0"/>
      <dgm:spPr/>
    </dgm:pt>
    <dgm:pt modelId="{E66AE389-403F-42B3-B44A-FF60A0A8B8F5}" type="pres">
      <dgm:prSet presAssocID="{3E357E97-BEEE-4BCA-A22B-E7CCD8D46DC1}" presName="tx1" presStyleLbl="revTx" presStyleIdx="1" presStyleCnt="7"/>
      <dgm:spPr/>
    </dgm:pt>
    <dgm:pt modelId="{8B9D0B22-8708-4C82-BA53-B2B5E6EC5ECE}" type="pres">
      <dgm:prSet presAssocID="{3E357E97-BEEE-4BCA-A22B-E7CCD8D46DC1}" presName="vert1" presStyleCnt="0"/>
      <dgm:spPr/>
    </dgm:pt>
    <dgm:pt modelId="{D3234248-37D1-418B-A09B-0D7D0746196D}" type="pres">
      <dgm:prSet presAssocID="{08A27781-C514-4433-813F-6DC47B520B24}" presName="thickLine" presStyleLbl="alignNode1" presStyleIdx="2" presStyleCnt="7"/>
      <dgm:spPr/>
    </dgm:pt>
    <dgm:pt modelId="{31682D7D-AA60-46AA-86D6-BEF2F3C32B52}" type="pres">
      <dgm:prSet presAssocID="{08A27781-C514-4433-813F-6DC47B520B24}" presName="horz1" presStyleCnt="0"/>
      <dgm:spPr/>
    </dgm:pt>
    <dgm:pt modelId="{BAB4590E-F5E2-43E7-9763-F883CE4990FA}" type="pres">
      <dgm:prSet presAssocID="{08A27781-C514-4433-813F-6DC47B520B24}" presName="tx1" presStyleLbl="revTx" presStyleIdx="2" presStyleCnt="7"/>
      <dgm:spPr/>
    </dgm:pt>
    <dgm:pt modelId="{D73865E4-309F-4732-8A81-8C023E32199A}" type="pres">
      <dgm:prSet presAssocID="{08A27781-C514-4433-813F-6DC47B520B24}" presName="vert1" presStyleCnt="0"/>
      <dgm:spPr/>
    </dgm:pt>
    <dgm:pt modelId="{E7BD0817-C2BC-4A3E-9A16-6BD3D9CC19E2}" type="pres">
      <dgm:prSet presAssocID="{E0F254FF-C613-4B5F-A7C2-FF2293ED00B3}" presName="thickLine" presStyleLbl="alignNode1" presStyleIdx="3" presStyleCnt="7"/>
      <dgm:spPr/>
    </dgm:pt>
    <dgm:pt modelId="{8E808E11-147C-4960-9E77-53B8E9665AAF}" type="pres">
      <dgm:prSet presAssocID="{E0F254FF-C613-4B5F-A7C2-FF2293ED00B3}" presName="horz1" presStyleCnt="0"/>
      <dgm:spPr/>
    </dgm:pt>
    <dgm:pt modelId="{8BB3A635-028C-439E-A4AF-2543188FE28A}" type="pres">
      <dgm:prSet presAssocID="{E0F254FF-C613-4B5F-A7C2-FF2293ED00B3}" presName="tx1" presStyleLbl="revTx" presStyleIdx="3" presStyleCnt="7"/>
      <dgm:spPr/>
    </dgm:pt>
    <dgm:pt modelId="{DBAA9E81-4F04-410E-8BF4-1CE01F6F9AE4}" type="pres">
      <dgm:prSet presAssocID="{E0F254FF-C613-4B5F-A7C2-FF2293ED00B3}" presName="vert1" presStyleCnt="0"/>
      <dgm:spPr/>
    </dgm:pt>
    <dgm:pt modelId="{36B55254-8999-4AC1-9F11-593B509EFD37}" type="pres">
      <dgm:prSet presAssocID="{B0A1BD58-1B81-45AF-A5DE-D12D0FCBCB8D}" presName="thickLine" presStyleLbl="alignNode1" presStyleIdx="4" presStyleCnt="7"/>
      <dgm:spPr/>
    </dgm:pt>
    <dgm:pt modelId="{EBEA1335-1C61-480C-B708-7D93AB6FE64A}" type="pres">
      <dgm:prSet presAssocID="{B0A1BD58-1B81-45AF-A5DE-D12D0FCBCB8D}" presName="horz1" presStyleCnt="0"/>
      <dgm:spPr/>
    </dgm:pt>
    <dgm:pt modelId="{B3C6734C-DF53-4B7F-BC39-B52C8A189978}" type="pres">
      <dgm:prSet presAssocID="{B0A1BD58-1B81-45AF-A5DE-D12D0FCBCB8D}" presName="tx1" presStyleLbl="revTx" presStyleIdx="4" presStyleCnt="7"/>
      <dgm:spPr/>
    </dgm:pt>
    <dgm:pt modelId="{2783430B-C22A-4D99-A055-5E3E75674FD1}" type="pres">
      <dgm:prSet presAssocID="{B0A1BD58-1B81-45AF-A5DE-D12D0FCBCB8D}" presName="vert1" presStyleCnt="0"/>
      <dgm:spPr/>
    </dgm:pt>
    <dgm:pt modelId="{A4624F6B-2734-46DA-AC27-7D70354BBC4C}" type="pres">
      <dgm:prSet presAssocID="{233BF5BC-3EA2-436B-B9FB-8E5926FEA9C5}" presName="thickLine" presStyleLbl="alignNode1" presStyleIdx="5" presStyleCnt="7"/>
      <dgm:spPr/>
    </dgm:pt>
    <dgm:pt modelId="{923533DE-6310-493D-81B6-C242E84CAFDA}" type="pres">
      <dgm:prSet presAssocID="{233BF5BC-3EA2-436B-B9FB-8E5926FEA9C5}" presName="horz1" presStyleCnt="0"/>
      <dgm:spPr/>
    </dgm:pt>
    <dgm:pt modelId="{96AC5D3F-6C91-45A4-A930-5111150ACA19}" type="pres">
      <dgm:prSet presAssocID="{233BF5BC-3EA2-436B-B9FB-8E5926FEA9C5}" presName="tx1" presStyleLbl="revTx" presStyleIdx="5" presStyleCnt="7"/>
      <dgm:spPr/>
    </dgm:pt>
    <dgm:pt modelId="{1F1EEE39-C650-40E5-BF2B-46784A35DCB2}" type="pres">
      <dgm:prSet presAssocID="{233BF5BC-3EA2-436B-B9FB-8E5926FEA9C5}" presName="vert1" presStyleCnt="0"/>
      <dgm:spPr/>
    </dgm:pt>
    <dgm:pt modelId="{2D16A6C9-D012-4B3D-A54F-03B9B0DE5B1D}" type="pres">
      <dgm:prSet presAssocID="{33C6122D-3E1D-4775-9224-A2F5D752DB9D}" presName="thickLine" presStyleLbl="alignNode1" presStyleIdx="6" presStyleCnt="7"/>
      <dgm:spPr/>
    </dgm:pt>
    <dgm:pt modelId="{9EE2093D-429A-438D-BBA8-2B8CB11A64B3}" type="pres">
      <dgm:prSet presAssocID="{33C6122D-3E1D-4775-9224-A2F5D752DB9D}" presName="horz1" presStyleCnt="0"/>
      <dgm:spPr/>
    </dgm:pt>
    <dgm:pt modelId="{37DCDE97-609F-45C0-87BE-B3B365241A15}" type="pres">
      <dgm:prSet presAssocID="{33C6122D-3E1D-4775-9224-A2F5D752DB9D}" presName="tx1" presStyleLbl="revTx" presStyleIdx="6" presStyleCnt="7"/>
      <dgm:spPr/>
    </dgm:pt>
    <dgm:pt modelId="{094DBE69-336B-4082-AC83-91739B9D6E5A}" type="pres">
      <dgm:prSet presAssocID="{33C6122D-3E1D-4775-9224-A2F5D752DB9D}" presName="vert1" presStyleCnt="0"/>
      <dgm:spPr/>
    </dgm:pt>
  </dgm:ptLst>
  <dgm:cxnLst>
    <dgm:cxn modelId="{F2B6CE14-CF87-4756-BFFD-753FFA4D30EA}" type="presOf" srcId="{B0A1BD58-1B81-45AF-A5DE-D12D0FCBCB8D}" destId="{B3C6734C-DF53-4B7F-BC39-B52C8A189978}" srcOrd="0" destOrd="0" presId="urn:microsoft.com/office/officeart/2008/layout/LinedList"/>
    <dgm:cxn modelId="{C97C1315-B894-4943-9601-F19827597368}" type="presOf" srcId="{104F3E0B-A55C-40AD-986C-6F167B85CEF7}" destId="{0CE243D1-4918-460B-B051-D0896D93CC77}" srcOrd="0" destOrd="0" presId="urn:microsoft.com/office/officeart/2008/layout/LinedList"/>
    <dgm:cxn modelId="{3DE5FB18-9521-44F6-97C4-507C2BB3CBEF}" srcId="{2E06D94B-140C-4952-92CF-6513C124FCE9}" destId="{08A27781-C514-4433-813F-6DC47B520B24}" srcOrd="2" destOrd="0" parTransId="{6A0E84AF-B76A-4168-9326-665814AD3FBF}" sibTransId="{BC6D81C6-A260-4942-9480-2880F0A0FC53}"/>
    <dgm:cxn modelId="{AECF5627-B1C5-4916-AF62-4124C31862AA}" type="presOf" srcId="{3E357E97-BEEE-4BCA-A22B-E7CCD8D46DC1}" destId="{E66AE389-403F-42B3-B44A-FF60A0A8B8F5}" srcOrd="0" destOrd="0" presId="urn:microsoft.com/office/officeart/2008/layout/LinedList"/>
    <dgm:cxn modelId="{CCA0182C-7500-4C91-B7D3-412C8F366F1D}" type="presOf" srcId="{33C6122D-3E1D-4775-9224-A2F5D752DB9D}" destId="{37DCDE97-609F-45C0-87BE-B3B365241A15}" srcOrd="0" destOrd="0" presId="urn:microsoft.com/office/officeart/2008/layout/LinedList"/>
    <dgm:cxn modelId="{BDA9F22F-893B-4E9B-9A27-578DC4A13FB0}" srcId="{2E06D94B-140C-4952-92CF-6513C124FCE9}" destId="{E0F254FF-C613-4B5F-A7C2-FF2293ED00B3}" srcOrd="3" destOrd="0" parTransId="{3C15D2A4-B752-48FE-B93A-6BC92A074BA9}" sibTransId="{72EC5D09-2AD4-4C75-9D05-630BBE0324C5}"/>
    <dgm:cxn modelId="{2B3AC437-9362-4BB6-B86A-2EB360F1E9EF}" type="presOf" srcId="{233BF5BC-3EA2-436B-B9FB-8E5926FEA9C5}" destId="{96AC5D3F-6C91-45A4-A930-5111150ACA19}" srcOrd="0" destOrd="0" presId="urn:microsoft.com/office/officeart/2008/layout/LinedList"/>
    <dgm:cxn modelId="{CEEA5577-30BE-41F6-BFAE-984A5696D911}" srcId="{2E06D94B-140C-4952-92CF-6513C124FCE9}" destId="{3E357E97-BEEE-4BCA-A22B-E7CCD8D46DC1}" srcOrd="1" destOrd="0" parTransId="{584C28BB-B1F9-4ED8-9E74-AA8657921291}" sibTransId="{91BC6303-9BA8-4A6B-B89A-139099170AEC}"/>
    <dgm:cxn modelId="{0249DA8D-6774-4F24-8700-8104F33995EB}" type="presOf" srcId="{08A27781-C514-4433-813F-6DC47B520B24}" destId="{BAB4590E-F5E2-43E7-9763-F883CE4990FA}" srcOrd="0" destOrd="0" presId="urn:microsoft.com/office/officeart/2008/layout/LinedList"/>
    <dgm:cxn modelId="{24AA14A6-00F5-45E1-9029-8A34610BB3F1}" type="presOf" srcId="{E0F254FF-C613-4B5F-A7C2-FF2293ED00B3}" destId="{8BB3A635-028C-439E-A4AF-2543188FE28A}" srcOrd="0" destOrd="0" presId="urn:microsoft.com/office/officeart/2008/layout/LinedList"/>
    <dgm:cxn modelId="{64FF62AE-2756-4A2D-9E00-B925A1D418D3}" srcId="{2E06D94B-140C-4952-92CF-6513C124FCE9}" destId="{104F3E0B-A55C-40AD-986C-6F167B85CEF7}" srcOrd="0" destOrd="0" parTransId="{4C34FF61-9882-44D0-A9FA-FA1652A578CB}" sibTransId="{9523B916-C5E4-415F-A26B-2E589C088DE7}"/>
    <dgm:cxn modelId="{4FD51AB2-FE72-4AEA-82E4-E24268589198}" srcId="{2E06D94B-140C-4952-92CF-6513C124FCE9}" destId="{33C6122D-3E1D-4775-9224-A2F5D752DB9D}" srcOrd="6" destOrd="0" parTransId="{54BC1508-C071-416C-8BB4-2780DC53599C}" sibTransId="{D2B91401-78E7-4675-8DBA-223CC508C043}"/>
    <dgm:cxn modelId="{631B1EBC-149F-4F0E-9173-3C5B3FB60698}" type="presOf" srcId="{2E06D94B-140C-4952-92CF-6513C124FCE9}" destId="{EF40570C-13F5-4D9F-9BBA-45D8A4A38C38}" srcOrd="0" destOrd="0" presId="urn:microsoft.com/office/officeart/2008/layout/LinedList"/>
    <dgm:cxn modelId="{0DB04CE6-D769-4937-8F75-5865FE367C48}" srcId="{2E06D94B-140C-4952-92CF-6513C124FCE9}" destId="{B0A1BD58-1B81-45AF-A5DE-D12D0FCBCB8D}" srcOrd="4" destOrd="0" parTransId="{B829C35B-C33C-4C91-8D62-3A19A361B3D8}" sibTransId="{CCA07D84-21D4-43A5-B681-BD1FF6E26D1F}"/>
    <dgm:cxn modelId="{AD433CFA-5FD0-4415-B21F-771EB4A23627}" srcId="{2E06D94B-140C-4952-92CF-6513C124FCE9}" destId="{233BF5BC-3EA2-436B-B9FB-8E5926FEA9C5}" srcOrd="5" destOrd="0" parTransId="{10E048F8-0F2D-43CB-A83E-DC2079A4CC1F}" sibTransId="{72E4F647-4446-4310-86E1-F9928D5EB24C}"/>
    <dgm:cxn modelId="{3F225F83-1912-4ABE-8EA5-24592A3B9444}" type="presParOf" srcId="{EF40570C-13F5-4D9F-9BBA-45D8A4A38C38}" destId="{F9FB1709-84FB-4BF7-91E6-3D0028941FDD}" srcOrd="0" destOrd="0" presId="urn:microsoft.com/office/officeart/2008/layout/LinedList"/>
    <dgm:cxn modelId="{A6101684-0CAA-4B00-952D-6F54DBEC527D}" type="presParOf" srcId="{EF40570C-13F5-4D9F-9BBA-45D8A4A38C38}" destId="{B252A0B3-5721-477E-8EA8-F49F6CFAF9D0}" srcOrd="1" destOrd="0" presId="urn:microsoft.com/office/officeart/2008/layout/LinedList"/>
    <dgm:cxn modelId="{DA1DA226-9F63-4F13-B61F-15CF54B2A445}" type="presParOf" srcId="{B252A0B3-5721-477E-8EA8-F49F6CFAF9D0}" destId="{0CE243D1-4918-460B-B051-D0896D93CC77}" srcOrd="0" destOrd="0" presId="urn:microsoft.com/office/officeart/2008/layout/LinedList"/>
    <dgm:cxn modelId="{994613A8-27A7-4EBC-99F2-0BB6A57B85C7}" type="presParOf" srcId="{B252A0B3-5721-477E-8EA8-F49F6CFAF9D0}" destId="{E0F249FC-DEAC-4357-82DE-0BD8BF89147C}" srcOrd="1" destOrd="0" presId="urn:microsoft.com/office/officeart/2008/layout/LinedList"/>
    <dgm:cxn modelId="{2A170333-8FC7-4B3D-94C8-3D37518E4B0C}" type="presParOf" srcId="{EF40570C-13F5-4D9F-9BBA-45D8A4A38C38}" destId="{421FAB5E-3426-4F95-8D62-B98D01F5F767}" srcOrd="2" destOrd="0" presId="urn:microsoft.com/office/officeart/2008/layout/LinedList"/>
    <dgm:cxn modelId="{945C9279-24D2-4C92-A597-E08A6370B801}" type="presParOf" srcId="{EF40570C-13F5-4D9F-9BBA-45D8A4A38C38}" destId="{A7E6C1CF-ECCD-40A6-B556-77217983AD3A}" srcOrd="3" destOrd="0" presId="urn:microsoft.com/office/officeart/2008/layout/LinedList"/>
    <dgm:cxn modelId="{AE194EDD-58DF-447F-B0EE-854C468341B8}" type="presParOf" srcId="{A7E6C1CF-ECCD-40A6-B556-77217983AD3A}" destId="{E66AE389-403F-42B3-B44A-FF60A0A8B8F5}" srcOrd="0" destOrd="0" presId="urn:microsoft.com/office/officeart/2008/layout/LinedList"/>
    <dgm:cxn modelId="{2564DAD6-7771-4814-894F-CF1CE4A5709C}" type="presParOf" srcId="{A7E6C1CF-ECCD-40A6-B556-77217983AD3A}" destId="{8B9D0B22-8708-4C82-BA53-B2B5E6EC5ECE}" srcOrd="1" destOrd="0" presId="urn:microsoft.com/office/officeart/2008/layout/LinedList"/>
    <dgm:cxn modelId="{208F4E3C-81B0-4E7C-86E0-B017E845A24B}" type="presParOf" srcId="{EF40570C-13F5-4D9F-9BBA-45D8A4A38C38}" destId="{D3234248-37D1-418B-A09B-0D7D0746196D}" srcOrd="4" destOrd="0" presId="urn:microsoft.com/office/officeart/2008/layout/LinedList"/>
    <dgm:cxn modelId="{5BFD092F-F016-4DAA-989F-53B55B4D6893}" type="presParOf" srcId="{EF40570C-13F5-4D9F-9BBA-45D8A4A38C38}" destId="{31682D7D-AA60-46AA-86D6-BEF2F3C32B52}" srcOrd="5" destOrd="0" presId="urn:microsoft.com/office/officeart/2008/layout/LinedList"/>
    <dgm:cxn modelId="{BBB499C0-1F65-4CEE-9081-0225A7ED72FE}" type="presParOf" srcId="{31682D7D-AA60-46AA-86D6-BEF2F3C32B52}" destId="{BAB4590E-F5E2-43E7-9763-F883CE4990FA}" srcOrd="0" destOrd="0" presId="urn:microsoft.com/office/officeart/2008/layout/LinedList"/>
    <dgm:cxn modelId="{1CA4C9C1-E018-4B81-82CE-6331E636EBBC}" type="presParOf" srcId="{31682D7D-AA60-46AA-86D6-BEF2F3C32B52}" destId="{D73865E4-309F-4732-8A81-8C023E32199A}" srcOrd="1" destOrd="0" presId="urn:microsoft.com/office/officeart/2008/layout/LinedList"/>
    <dgm:cxn modelId="{D4A3457F-1243-4181-B02E-024239A323F5}" type="presParOf" srcId="{EF40570C-13F5-4D9F-9BBA-45D8A4A38C38}" destId="{E7BD0817-C2BC-4A3E-9A16-6BD3D9CC19E2}" srcOrd="6" destOrd="0" presId="urn:microsoft.com/office/officeart/2008/layout/LinedList"/>
    <dgm:cxn modelId="{5A72EB84-E2BC-4B92-B944-5675E3AF1125}" type="presParOf" srcId="{EF40570C-13F5-4D9F-9BBA-45D8A4A38C38}" destId="{8E808E11-147C-4960-9E77-53B8E9665AAF}" srcOrd="7" destOrd="0" presId="urn:microsoft.com/office/officeart/2008/layout/LinedList"/>
    <dgm:cxn modelId="{32EC046D-1428-4930-8B77-20A5A77A73D1}" type="presParOf" srcId="{8E808E11-147C-4960-9E77-53B8E9665AAF}" destId="{8BB3A635-028C-439E-A4AF-2543188FE28A}" srcOrd="0" destOrd="0" presId="urn:microsoft.com/office/officeart/2008/layout/LinedList"/>
    <dgm:cxn modelId="{A7A464EA-6A09-410C-BB8D-B62FCA93876B}" type="presParOf" srcId="{8E808E11-147C-4960-9E77-53B8E9665AAF}" destId="{DBAA9E81-4F04-410E-8BF4-1CE01F6F9AE4}" srcOrd="1" destOrd="0" presId="urn:microsoft.com/office/officeart/2008/layout/LinedList"/>
    <dgm:cxn modelId="{6B136E04-D3F0-4E95-9760-689159962D28}" type="presParOf" srcId="{EF40570C-13F5-4D9F-9BBA-45D8A4A38C38}" destId="{36B55254-8999-4AC1-9F11-593B509EFD37}" srcOrd="8" destOrd="0" presId="urn:microsoft.com/office/officeart/2008/layout/LinedList"/>
    <dgm:cxn modelId="{9532371F-0BD0-4555-9960-6D215C700B64}" type="presParOf" srcId="{EF40570C-13F5-4D9F-9BBA-45D8A4A38C38}" destId="{EBEA1335-1C61-480C-B708-7D93AB6FE64A}" srcOrd="9" destOrd="0" presId="urn:microsoft.com/office/officeart/2008/layout/LinedList"/>
    <dgm:cxn modelId="{076E6CBF-FCA9-46C6-81C0-E177A2FFD35C}" type="presParOf" srcId="{EBEA1335-1C61-480C-B708-7D93AB6FE64A}" destId="{B3C6734C-DF53-4B7F-BC39-B52C8A189978}" srcOrd="0" destOrd="0" presId="urn:microsoft.com/office/officeart/2008/layout/LinedList"/>
    <dgm:cxn modelId="{14B6E1E7-7E02-4D2F-869E-7B06EAB98645}" type="presParOf" srcId="{EBEA1335-1C61-480C-B708-7D93AB6FE64A}" destId="{2783430B-C22A-4D99-A055-5E3E75674FD1}" srcOrd="1" destOrd="0" presId="urn:microsoft.com/office/officeart/2008/layout/LinedList"/>
    <dgm:cxn modelId="{BC9FAD16-51A0-4D4A-9182-124915FFC729}" type="presParOf" srcId="{EF40570C-13F5-4D9F-9BBA-45D8A4A38C38}" destId="{A4624F6B-2734-46DA-AC27-7D70354BBC4C}" srcOrd="10" destOrd="0" presId="urn:microsoft.com/office/officeart/2008/layout/LinedList"/>
    <dgm:cxn modelId="{C74F3AEA-53E0-4D11-8211-E7AE663150A3}" type="presParOf" srcId="{EF40570C-13F5-4D9F-9BBA-45D8A4A38C38}" destId="{923533DE-6310-493D-81B6-C242E84CAFDA}" srcOrd="11" destOrd="0" presId="urn:microsoft.com/office/officeart/2008/layout/LinedList"/>
    <dgm:cxn modelId="{42870208-9292-40E0-AE13-8F61729DABC9}" type="presParOf" srcId="{923533DE-6310-493D-81B6-C242E84CAFDA}" destId="{96AC5D3F-6C91-45A4-A930-5111150ACA19}" srcOrd="0" destOrd="0" presId="urn:microsoft.com/office/officeart/2008/layout/LinedList"/>
    <dgm:cxn modelId="{7FE3EE18-340C-4379-B969-4A1A35667361}" type="presParOf" srcId="{923533DE-6310-493D-81B6-C242E84CAFDA}" destId="{1F1EEE39-C650-40E5-BF2B-46784A35DCB2}" srcOrd="1" destOrd="0" presId="urn:microsoft.com/office/officeart/2008/layout/LinedList"/>
    <dgm:cxn modelId="{823F2390-1BD8-497C-8698-5B90D59A0D24}" type="presParOf" srcId="{EF40570C-13F5-4D9F-9BBA-45D8A4A38C38}" destId="{2D16A6C9-D012-4B3D-A54F-03B9B0DE5B1D}" srcOrd="12" destOrd="0" presId="urn:microsoft.com/office/officeart/2008/layout/LinedList"/>
    <dgm:cxn modelId="{057E520A-4FD3-43B9-9C88-1FC548ED48EF}" type="presParOf" srcId="{EF40570C-13F5-4D9F-9BBA-45D8A4A38C38}" destId="{9EE2093D-429A-438D-BBA8-2B8CB11A64B3}" srcOrd="13" destOrd="0" presId="urn:microsoft.com/office/officeart/2008/layout/LinedList"/>
    <dgm:cxn modelId="{DFC6DD1F-B2AD-4FED-A5B2-1520FF1A89A3}" type="presParOf" srcId="{9EE2093D-429A-438D-BBA8-2B8CB11A64B3}" destId="{37DCDE97-609F-45C0-87BE-B3B365241A15}" srcOrd="0" destOrd="0" presId="urn:microsoft.com/office/officeart/2008/layout/LinedList"/>
    <dgm:cxn modelId="{0738B182-748D-463F-89FD-4A85CDAAF5AF}" type="presParOf" srcId="{9EE2093D-429A-438D-BBA8-2B8CB11A64B3}" destId="{094DBE69-336B-4082-AC83-91739B9D6E5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FB1709-84FB-4BF7-91E6-3D0028941FDD}">
      <dsp:nvSpPr>
        <dsp:cNvPr id="0" name=""/>
        <dsp:cNvSpPr/>
      </dsp:nvSpPr>
      <dsp:spPr>
        <a:xfrm>
          <a:off x="0" y="675"/>
          <a:ext cx="6900512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E243D1-4918-460B-B051-D0896D93CC77}">
      <dsp:nvSpPr>
        <dsp:cNvPr id="0" name=""/>
        <dsp:cNvSpPr/>
      </dsp:nvSpPr>
      <dsp:spPr>
        <a:xfrm>
          <a:off x="0" y="675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Jefferson (5/23/24) </a:t>
          </a:r>
        </a:p>
      </dsp:txBody>
      <dsp:txXfrm>
        <a:off x="0" y="675"/>
        <a:ext cx="6900512" cy="790684"/>
      </dsp:txXfrm>
    </dsp:sp>
    <dsp:sp modelId="{421FAB5E-3426-4F95-8D62-B98D01F5F767}">
      <dsp:nvSpPr>
        <dsp:cNvPr id="0" name=""/>
        <dsp:cNvSpPr/>
      </dsp:nvSpPr>
      <dsp:spPr>
        <a:xfrm>
          <a:off x="0" y="791359"/>
          <a:ext cx="6900512" cy="0"/>
        </a:xfrm>
        <a:prstGeom prst="line">
          <a:avLst/>
        </a:prstGeom>
        <a:solidFill>
          <a:schemeClr val="accent5">
            <a:hueOff val="899715"/>
            <a:satOff val="135"/>
            <a:lumOff val="10392"/>
            <a:alphaOff val="0"/>
          </a:schemeClr>
        </a:solidFill>
        <a:ln w="12700" cap="flat" cmpd="sng" algn="ctr">
          <a:solidFill>
            <a:schemeClr val="accent5">
              <a:hueOff val="899715"/>
              <a:satOff val="135"/>
              <a:lumOff val="103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6AE389-403F-42B3-B44A-FF60A0A8B8F5}">
      <dsp:nvSpPr>
        <dsp:cNvPr id="0" name=""/>
        <dsp:cNvSpPr/>
      </dsp:nvSpPr>
      <dsp:spPr>
        <a:xfrm>
          <a:off x="0" y="791359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Anderson (5/15/24)</a:t>
          </a:r>
        </a:p>
      </dsp:txBody>
      <dsp:txXfrm>
        <a:off x="0" y="791359"/>
        <a:ext cx="6900512" cy="790684"/>
      </dsp:txXfrm>
    </dsp:sp>
    <dsp:sp modelId="{D3234248-37D1-418B-A09B-0D7D0746196D}">
      <dsp:nvSpPr>
        <dsp:cNvPr id="0" name=""/>
        <dsp:cNvSpPr/>
      </dsp:nvSpPr>
      <dsp:spPr>
        <a:xfrm>
          <a:off x="0" y="1582044"/>
          <a:ext cx="6900512" cy="0"/>
        </a:xfrm>
        <a:prstGeom prst="line">
          <a:avLst/>
        </a:prstGeom>
        <a:solidFill>
          <a:schemeClr val="accent5">
            <a:hueOff val="1799430"/>
            <a:satOff val="271"/>
            <a:lumOff val="20784"/>
            <a:alphaOff val="0"/>
          </a:schemeClr>
        </a:solidFill>
        <a:ln w="12700" cap="flat" cmpd="sng" algn="ctr">
          <a:solidFill>
            <a:schemeClr val="accent5">
              <a:hueOff val="1799430"/>
              <a:satOff val="271"/>
              <a:lumOff val="20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B4590E-F5E2-43E7-9763-F883CE4990FA}">
      <dsp:nvSpPr>
        <dsp:cNvPr id="0" name=""/>
        <dsp:cNvSpPr/>
      </dsp:nvSpPr>
      <dsp:spPr>
        <a:xfrm>
          <a:off x="0" y="1582044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Grant (5/16/24)</a:t>
          </a:r>
        </a:p>
      </dsp:txBody>
      <dsp:txXfrm>
        <a:off x="0" y="1582044"/>
        <a:ext cx="6900512" cy="790684"/>
      </dsp:txXfrm>
    </dsp:sp>
    <dsp:sp modelId="{E7BD0817-C2BC-4A3E-9A16-6BD3D9CC19E2}">
      <dsp:nvSpPr>
        <dsp:cNvPr id="0" name=""/>
        <dsp:cNvSpPr/>
      </dsp:nvSpPr>
      <dsp:spPr>
        <a:xfrm>
          <a:off x="0" y="2372728"/>
          <a:ext cx="6900512" cy="0"/>
        </a:xfrm>
        <a:prstGeom prst="line">
          <a:avLst/>
        </a:prstGeom>
        <a:solidFill>
          <a:schemeClr val="accent5">
            <a:hueOff val="2699146"/>
            <a:satOff val="406"/>
            <a:lumOff val="31177"/>
            <a:alphaOff val="0"/>
          </a:schemeClr>
        </a:solidFill>
        <a:ln w="12700" cap="flat" cmpd="sng" algn="ctr">
          <a:solidFill>
            <a:schemeClr val="accent5">
              <a:hueOff val="2699146"/>
              <a:satOff val="406"/>
              <a:lumOff val="311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B3A635-028C-439E-A4AF-2543188FE28A}">
      <dsp:nvSpPr>
        <dsp:cNvPr id="0" name=""/>
        <dsp:cNvSpPr/>
      </dsp:nvSpPr>
      <dsp:spPr>
        <a:xfrm>
          <a:off x="0" y="2372728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Fayette (TBD)</a:t>
          </a:r>
        </a:p>
      </dsp:txBody>
      <dsp:txXfrm>
        <a:off x="0" y="2372728"/>
        <a:ext cx="6900512" cy="790684"/>
      </dsp:txXfrm>
    </dsp:sp>
    <dsp:sp modelId="{36B55254-8999-4AC1-9F11-593B509EFD37}">
      <dsp:nvSpPr>
        <dsp:cNvPr id="0" name=""/>
        <dsp:cNvSpPr/>
      </dsp:nvSpPr>
      <dsp:spPr>
        <a:xfrm>
          <a:off x="0" y="3163412"/>
          <a:ext cx="6900512" cy="0"/>
        </a:xfrm>
        <a:prstGeom prst="line">
          <a:avLst/>
        </a:prstGeom>
        <a:solidFill>
          <a:schemeClr val="accent5">
            <a:hueOff val="3598861"/>
            <a:satOff val="542"/>
            <a:lumOff val="41569"/>
            <a:alphaOff val="0"/>
          </a:schemeClr>
        </a:solidFill>
        <a:ln w="12700" cap="flat" cmpd="sng" algn="ctr">
          <a:solidFill>
            <a:schemeClr val="accent5">
              <a:hueOff val="3598861"/>
              <a:satOff val="542"/>
              <a:lumOff val="4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C6734C-DF53-4B7F-BC39-B52C8A189978}">
      <dsp:nvSpPr>
        <dsp:cNvPr id="0" name=""/>
        <dsp:cNvSpPr/>
      </dsp:nvSpPr>
      <dsp:spPr>
        <a:xfrm>
          <a:off x="0" y="3163412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Jefferson follow up (6/6/24)</a:t>
          </a:r>
        </a:p>
      </dsp:txBody>
      <dsp:txXfrm>
        <a:off x="0" y="3163412"/>
        <a:ext cx="6900512" cy="790684"/>
      </dsp:txXfrm>
    </dsp:sp>
    <dsp:sp modelId="{A4624F6B-2734-46DA-AC27-7D70354BBC4C}">
      <dsp:nvSpPr>
        <dsp:cNvPr id="0" name=""/>
        <dsp:cNvSpPr/>
      </dsp:nvSpPr>
      <dsp:spPr>
        <a:xfrm>
          <a:off x="0" y="3954096"/>
          <a:ext cx="6900512" cy="0"/>
        </a:xfrm>
        <a:prstGeom prst="line">
          <a:avLst/>
        </a:prstGeom>
        <a:solidFill>
          <a:schemeClr val="accent5">
            <a:hueOff val="4498576"/>
            <a:satOff val="677"/>
            <a:lumOff val="51961"/>
            <a:alphaOff val="0"/>
          </a:schemeClr>
        </a:solidFill>
        <a:ln w="12700" cap="flat" cmpd="sng" algn="ctr">
          <a:solidFill>
            <a:schemeClr val="accent5">
              <a:hueOff val="4498576"/>
              <a:satOff val="677"/>
              <a:lumOff val="5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AC5D3F-6C91-45A4-A930-5111150ACA19}">
      <dsp:nvSpPr>
        <dsp:cNvPr id="0" name=""/>
        <dsp:cNvSpPr/>
      </dsp:nvSpPr>
      <dsp:spPr>
        <a:xfrm>
          <a:off x="0" y="3954096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Grant follow up (2nd week of June)</a:t>
          </a:r>
        </a:p>
      </dsp:txBody>
      <dsp:txXfrm>
        <a:off x="0" y="3954096"/>
        <a:ext cx="6900512" cy="790684"/>
      </dsp:txXfrm>
    </dsp:sp>
    <dsp:sp modelId="{2D16A6C9-D012-4B3D-A54F-03B9B0DE5B1D}">
      <dsp:nvSpPr>
        <dsp:cNvPr id="0" name=""/>
        <dsp:cNvSpPr/>
      </dsp:nvSpPr>
      <dsp:spPr>
        <a:xfrm>
          <a:off x="0" y="4744781"/>
          <a:ext cx="6900512" cy="0"/>
        </a:xfrm>
        <a:prstGeom prst="line">
          <a:avLst/>
        </a:prstGeom>
        <a:solidFill>
          <a:schemeClr val="accent5">
            <a:hueOff val="5398291"/>
            <a:satOff val="813"/>
            <a:lumOff val="62353"/>
            <a:alphaOff val="0"/>
          </a:schemeClr>
        </a:solidFill>
        <a:ln w="12700" cap="flat" cmpd="sng" algn="ctr">
          <a:solidFill>
            <a:schemeClr val="accent5">
              <a:hueOff val="5398291"/>
              <a:satOff val="813"/>
              <a:lumOff val="6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DCDE97-609F-45C0-87BE-B3B365241A15}">
      <dsp:nvSpPr>
        <dsp:cNvPr id="0" name=""/>
        <dsp:cNvSpPr/>
      </dsp:nvSpPr>
      <dsp:spPr>
        <a:xfrm>
          <a:off x="0" y="4744781"/>
          <a:ext cx="6900512" cy="790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MVL Rebuilt Branch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0" y="4744781"/>
        <a:ext cx="6900512" cy="7906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3C95-2F06-4AFC-AD39-6CA10D7938CD}" type="datetimeFigureOut">
              <a:t>6/3/2024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9BA7C4-D516-44F3-9702-1A139A45ADE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44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68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/>
              <a:buChar char="•"/>
            </a:pPr>
            <a:r>
              <a:rPr lang="en-US" dirty="0"/>
              <a:t>One time title fixes-Data issue/legacy data/clerk error</a:t>
            </a:r>
          </a:p>
          <a:p>
            <a:pPr marL="742950" lvl="2" indent="-285750">
              <a:buFont typeface="Arial"/>
              <a:buChar char="•"/>
            </a:pPr>
            <a:r>
              <a:rPr lang="en-US" dirty="0"/>
              <a:t>30%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Finding/logging new bugs-edge cases or rare events</a:t>
            </a:r>
            <a:endParaRPr lang="en-US" dirty="0">
              <a:cs typeface="Calibri"/>
            </a:endParaRPr>
          </a:p>
          <a:p>
            <a:pPr marL="742950" lvl="2" indent="-285750">
              <a:buFont typeface="Arial"/>
              <a:buChar char="•"/>
            </a:pPr>
            <a:r>
              <a:rPr lang="en-US" dirty="0"/>
              <a:t>10%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Enhancement requests</a:t>
            </a:r>
            <a:endParaRPr lang="en-US" dirty="0">
              <a:cs typeface="Calibri"/>
            </a:endParaRPr>
          </a:p>
          <a:p>
            <a:pPr marL="742950" lvl="2" indent="-285750">
              <a:buFont typeface="Arial"/>
              <a:buChar char="•"/>
            </a:pPr>
            <a:r>
              <a:rPr lang="en-US" dirty="0"/>
              <a:t>10%</a:t>
            </a:r>
            <a:endParaRPr lang="en-US" dirty="0">
              <a:cs typeface="Calibri" panose="020F0502020204030204"/>
            </a:endParaRPr>
          </a:p>
          <a:p>
            <a:pPr marL="285750" indent="-285750">
              <a:buFont typeface="Arial"/>
              <a:buChar char="•"/>
            </a:pPr>
            <a:r>
              <a:rPr lang="en-US" dirty="0"/>
              <a:t>Guidance/training</a:t>
            </a:r>
          </a:p>
          <a:p>
            <a:pPr marL="742950" lvl="2" indent="-285750">
              <a:buFont typeface="Arial"/>
              <a:buChar char="•"/>
            </a:pPr>
            <a:r>
              <a:rPr lang="en-US" dirty="0"/>
              <a:t>60%</a:t>
            </a:r>
            <a:endParaRPr lang="en-US" dirty="0">
              <a:cs typeface="Calibri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636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67,145 were marked Non-taxable Junked or Sold out of State based upon the Registration status of Cancelled – Junked or Sold out of State</a:t>
            </a:r>
            <a:endParaRPr lang="en-US" sz="1200" dirty="0">
              <a:effectLst/>
              <a:latin typeface="Times New Roman"/>
              <a:ea typeface="Calibri" panose="020F0502020204030204" pitchFamily="34" charset="0"/>
              <a:cs typeface="Arial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63,905 were marked non-taxable for any County, any Customer type, with PVA issues, in a Surrendered status from tax years 2021 or earlier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340,396 tax segments were marked “Inactive” if they had no activity in 2021, 2022, 2023 and in most cases 2024.  These did not all clear “PVA issues”.  I believe roughly 85,000 were ‘88’ or $0 value. </a:t>
            </a:r>
            <a:r>
              <a:rPr lang="en-US" sz="1200" dirty="0">
                <a:latin typeface="Calibri"/>
                <a:ea typeface="Times New Roman" panose="02020603050405020304" pitchFamily="18" charset="0"/>
                <a:cs typeface="Arial"/>
              </a:rPr>
              <a:t> </a:t>
            </a:r>
            <a:endParaRPr lang="en-US" sz="1200" dirty="0">
              <a:effectLst/>
              <a:latin typeface="Times New Roman"/>
              <a:ea typeface="Calibri" panose="020F0502020204030204" pitchFamily="34" charset="0"/>
            </a:endParaRP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87,484 Dealer Organization PVA issues were fixed</a:t>
            </a:r>
            <a:r>
              <a:rPr lang="en-US" sz="1200" dirty="0">
                <a:latin typeface="Calibri"/>
                <a:ea typeface="Times New Roman" panose="02020603050405020304" pitchFamily="18" charset="0"/>
                <a:cs typeface="Arial"/>
              </a:rPr>
              <a:t> </a:t>
            </a:r>
            <a:endParaRPr lang="en-US" sz="1200" dirty="0">
              <a:effectLst/>
              <a:latin typeface="Times New Roman"/>
              <a:ea typeface="Calibri" panose="020F050202020403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34,061 Insurance Company PVA issues were fixed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535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9BA7C4-D516-44F3-9702-1A139A45ADE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859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086224" y="1447481"/>
            <a:ext cx="7191375" cy="1042987"/>
          </a:xfrm>
        </p:spPr>
        <p:txBody>
          <a:bodyPr tIns="0" anchor="t">
            <a:normAutofit/>
          </a:bodyPr>
          <a:lstStyle>
            <a:lvl1pPr algn="l">
              <a:defRPr sz="5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SLIDE: NAME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092575" y="2490468"/>
            <a:ext cx="7185025" cy="2043432"/>
          </a:xfrm>
        </p:spPr>
        <p:txBody>
          <a:bodyPr anchor="b"/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Speaker information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667125" y="1604961"/>
            <a:ext cx="85725" cy="28273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6" name="Rectangle 15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266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ion Statem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667126" y="1004341"/>
            <a:ext cx="107706" cy="444180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00" y="2247313"/>
            <a:ext cx="2465097" cy="1398942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134779" y="1004341"/>
            <a:ext cx="6729533" cy="4598790"/>
          </a:xfrm>
        </p:spPr>
        <p:txBody>
          <a:bodyPr>
            <a:noAutofit/>
          </a:bodyPr>
          <a:lstStyle>
            <a:lvl1pPr marL="0" indent="0">
              <a:buNone/>
              <a:defRPr sz="1800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2400"/>
              <a:t>Content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632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626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Title with tw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384300"/>
          </a:xfrm>
          <a:solidFill>
            <a:schemeClr val="accent2"/>
          </a:solidFill>
        </p:spPr>
        <p:txBody>
          <a:bodyPr lIns="548640" anchor="b" anchorCtr="0"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397" y="5942679"/>
            <a:ext cx="1612900" cy="915321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-17754" y="1354492"/>
            <a:ext cx="12209753" cy="155888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722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entered - 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128336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0" y="1283368"/>
            <a:ext cx="12192000" cy="157373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ontent Placeholder 2"/>
          <p:cNvSpPr>
            <a:spLocks noGrp="1"/>
          </p:cNvSpPr>
          <p:nvPr>
            <p:ph idx="1"/>
          </p:nvPr>
        </p:nvSpPr>
        <p:spPr>
          <a:xfrm>
            <a:off x="2533650" y="1716966"/>
            <a:ext cx="7315200" cy="435133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24400" y="6356350"/>
            <a:ext cx="2743200" cy="365125"/>
          </a:xfrm>
        </p:spPr>
        <p:txBody>
          <a:bodyPr/>
          <a:lstStyle>
            <a:lvl1pPr algn="ctr">
              <a:defRPr/>
            </a:lvl1pPr>
          </a:lstStyle>
          <a:p>
            <a:fld id="{8C7C9E5F-8B91-4FE5-96C2-A2C328B5021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546100" y="6632575"/>
            <a:ext cx="11099800" cy="889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0" y="352926"/>
            <a:ext cx="12192000" cy="108781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039893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4562475" y="0"/>
            <a:ext cx="76295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3875" y="390525"/>
            <a:ext cx="3467101" cy="1114425"/>
          </a:xfrm>
        </p:spPr>
        <p:txBody>
          <a:bodyPr anchor="b"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0758" y="390525"/>
            <a:ext cx="7007392" cy="6153150"/>
          </a:xfrm>
        </p:spPr>
        <p:txBody>
          <a:bodyPr/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3876" y="1990726"/>
            <a:ext cx="3467100" cy="3811588"/>
          </a:xfrm>
        </p:spPr>
        <p:txBody>
          <a:bodyPr/>
          <a:lstStyle>
            <a:lvl1pPr marL="0" indent="0"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479925" y="1"/>
            <a:ext cx="125414" cy="6858000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100000">
                <a:schemeClr val="accent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>
            <a:off x="7550150" y="6331506"/>
            <a:ext cx="4479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>
                <a:solidFill>
                  <a:schemeClr val="bg1"/>
                </a:solidFill>
              </a:rPr>
              <a:t>KENTUCKY</a:t>
            </a:r>
            <a:r>
              <a:rPr lang="en-US" b="1" baseline="0">
                <a:solidFill>
                  <a:schemeClr val="bg1"/>
                </a:solidFill>
              </a:rPr>
              <a:t> TRANSPORTATION CABINET</a:t>
            </a:r>
            <a:endParaRPr lang="en-U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81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9931399" y="0"/>
            <a:ext cx="2120900" cy="6189663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8723312" cy="13255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4227511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4227511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32400" y="1681163"/>
            <a:ext cx="4330700" cy="82391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32400" y="2505075"/>
            <a:ext cx="4330700" cy="3684588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066BC-843C-419F-9977-D35BD11A762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9931399" y="1"/>
            <a:ext cx="2120900" cy="16906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9931399" y="1690688"/>
            <a:ext cx="2120900" cy="5176836"/>
          </a:xfrm>
          <a:solidFill>
            <a:schemeClr val="accent2"/>
          </a:solidFill>
        </p:spPr>
        <p:txBody>
          <a:bodyPr anchor="ctr"/>
          <a:lstStyle>
            <a:lvl1pPr marL="0" indent="0" algn="ctr">
              <a:buNone/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Rectangle 14"/>
          <p:cNvSpPr/>
          <p:nvPr userDrawn="1"/>
        </p:nvSpPr>
        <p:spPr>
          <a:xfrm>
            <a:off x="101600" y="1604168"/>
            <a:ext cx="11825802" cy="86519"/>
          </a:xfrm>
          <a:prstGeom prst="rect">
            <a:avLst/>
          </a:prstGeom>
          <a:gradFill flip="none" rotWithShape="1">
            <a:gsLst>
              <a:gs pos="0">
                <a:schemeClr val="accent3"/>
              </a:gs>
              <a:gs pos="50000">
                <a:schemeClr val="bg2">
                  <a:lumMod val="50000"/>
                  <a:tint val="44500"/>
                  <a:satMod val="160000"/>
                </a:schemeClr>
              </a:gs>
              <a:gs pos="100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10135897" y="5816600"/>
            <a:ext cx="1752600" cy="108267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5897" y="365125"/>
            <a:ext cx="1850456" cy="105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47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860596" y="2323306"/>
            <a:ext cx="5826035" cy="2899623"/>
          </a:xfrm>
        </p:spPr>
        <p:txBody>
          <a:bodyPr>
            <a:normAutofit/>
          </a:bodyPr>
          <a:lstStyle>
            <a:lvl1pPr marL="0" indent="0" algn="l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Information</a:t>
            </a:r>
          </a:p>
          <a:p>
            <a:pPr lvl="0"/>
            <a:endParaRPr lang="en-US"/>
          </a:p>
          <a:p>
            <a:pPr lvl="0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270" y="3371680"/>
            <a:ext cx="380063" cy="380063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1089708" y="2840199"/>
            <a:ext cx="13103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>
                <a:latin typeface="Arial" panose="020B0604020202020204" pitchFamily="34" charset="0"/>
                <a:cs typeface="Arial" panose="020B0604020202020204" pitchFamily="34" charset="0"/>
              </a:rPr>
              <a:t>@</a:t>
            </a:r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KYTC</a:t>
            </a:r>
          </a:p>
        </p:txBody>
      </p:sp>
      <p:sp>
        <p:nvSpPr>
          <p:cNvPr id="10" name="Rectangle 9"/>
          <p:cNvSpPr/>
          <p:nvPr userDrawn="1"/>
        </p:nvSpPr>
        <p:spPr>
          <a:xfrm flipH="1">
            <a:off x="3525396" y="1257300"/>
            <a:ext cx="96390" cy="396562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280" y="1257300"/>
            <a:ext cx="2465097" cy="1398942"/>
          </a:xfrm>
          <a:prstGeom prst="rect">
            <a:avLst/>
          </a:prstGeom>
        </p:spPr>
      </p:pic>
      <p:sp>
        <p:nvSpPr>
          <p:cNvPr id="3" name="Rectangle 2"/>
          <p:cNvSpPr/>
          <p:nvPr userDrawn="1"/>
        </p:nvSpPr>
        <p:spPr>
          <a:xfrm>
            <a:off x="522789" y="4853595"/>
            <a:ext cx="2593559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100"/>
              <a:t>transportation.ky.gov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1" y="6362700"/>
            <a:ext cx="12192000" cy="4953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3854870" y="1257300"/>
            <a:ext cx="7191375" cy="1042987"/>
          </a:xfrm>
        </p:spPr>
        <p:txBody>
          <a:bodyPr tIns="0" anchor="t">
            <a:noAutofit/>
          </a:bodyPr>
          <a:lstStyle>
            <a:lvl1pPr algn="l">
              <a:defRPr sz="4400" b="1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QUESTIONS?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1089708" y="3350046"/>
            <a:ext cx="1426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800">
                <a:latin typeface="Arial" panose="020B0604020202020204" pitchFamily="34" charset="0"/>
                <a:cs typeface="Arial" panose="020B0604020202020204" pitchFamily="34" charset="0"/>
              </a:rPr>
              <a:t>@kytc120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1089708" y="385989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1089708" y="4342163"/>
            <a:ext cx="19575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@</a:t>
            </a:r>
            <a:r>
              <a:rPr lang="en-US" sz="1800" kern="120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KYtransportation</a:t>
            </a:r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493" y="4375341"/>
            <a:ext cx="375616" cy="263520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727" y="2873887"/>
            <a:ext cx="375148" cy="37514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" y="3857035"/>
            <a:ext cx="368733" cy="368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913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066BC-843C-419F-9977-D35BD11A7620}" type="datetimeFigureOut">
              <a:rPr lang="en-US" smtClean="0"/>
              <a:t>6/3/2024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C9E5F-8B91-4FE5-96C2-A2C328B502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51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4" r:id="rId4"/>
    <p:sldLayoutId id="2147483652" r:id="rId5"/>
    <p:sldLayoutId id="2147483657" r:id="rId6"/>
    <p:sldLayoutId id="2147483653" r:id="rId7"/>
    <p:sldLayoutId id="2147483655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KAVIS Program Update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Transportation Committee</a:t>
            </a:r>
          </a:p>
          <a:p>
            <a:r>
              <a:rPr lang="en-US"/>
              <a:t>Presentation by Heather Stout &amp; Eddie Pagan</a:t>
            </a:r>
          </a:p>
          <a:p>
            <a:r>
              <a:rPr lang="en-US"/>
              <a:t>June 4, 2024</a:t>
            </a:r>
          </a:p>
        </p:txBody>
      </p:sp>
    </p:spTree>
    <p:extLst>
      <p:ext uri="{BB962C8B-B14F-4D97-AF65-F5344CB8AC3E}">
        <p14:creationId xmlns:p14="http://schemas.microsoft.com/office/powerpoint/2010/main" val="1511550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67BA5B-DF7B-7CF0-6B3F-2956053C7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10285" y="741391"/>
            <a:ext cx="3443514" cy="1616203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200">
                <a:solidFill>
                  <a:schemeClr val="tx1"/>
                </a:solidFill>
                <a:latin typeface="+mj-lt"/>
                <a:cs typeface="Calibri"/>
              </a:rPr>
              <a:t>Five Year Totals</a:t>
            </a:r>
            <a:endParaRPr lang="en-US" sz="3200" kern="120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28832E0-3AED-B9AC-BE42-7F1F11D7D8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067" y="1713838"/>
            <a:ext cx="7053573" cy="4576373"/>
          </a:xfrm>
          <a:prstGeom prst="rect">
            <a:avLst/>
          </a:prstGeom>
        </p:spPr>
      </p:pic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A262700-7CB6-3651-54A9-4D7A2794F7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10285" y="2533476"/>
            <a:ext cx="3443514" cy="317315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>
                <a:latin typeface="+mn-lt"/>
                <a:cs typeface="Calibri"/>
              </a:rPr>
              <a:t>&gt;120% increase in five years</a:t>
            </a:r>
          </a:p>
          <a:p>
            <a:r>
              <a:rPr lang="en-US" sz="2000">
                <a:latin typeface="+mn-lt"/>
                <a:cs typeface="Calibri"/>
              </a:rPr>
              <a:t>&gt;65% increase in just one year</a:t>
            </a:r>
          </a:p>
          <a:p>
            <a:endParaRPr lang="en-US" sz="2000">
              <a:latin typeface="+mn-lt"/>
              <a:cs typeface="Calibri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1C49F18-8757-4E87-5C2E-9D6D7B82B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5025" y="6737718"/>
            <a:ext cx="12207200" cy="123363"/>
            <a:chOff x="-5025" y="6737718"/>
            <a:chExt cx="12207200" cy="12336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5C84D91-E5BF-B919-ACEF-4A25262CEE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DD889E38-27CA-E23F-B646-8D7B4BB17D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7A6476D6-2206-828E-D975-1CE99DD7FE25}"/>
              </a:ext>
            </a:extLst>
          </p:cNvPr>
          <p:cNvSpPr txBox="1"/>
          <p:nvPr/>
        </p:nvSpPr>
        <p:spPr>
          <a:xfrm>
            <a:off x="276447" y="365051"/>
            <a:ext cx="11683408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4400">
                <a:solidFill>
                  <a:srgbClr val="FFFFFF"/>
                </a:solidFill>
                <a:latin typeface="Arial"/>
                <a:cs typeface="Arial"/>
              </a:rPr>
              <a:t>Rebuilt Titles</a:t>
            </a:r>
            <a:r>
              <a:rPr lang="en-US" sz="4400">
                <a:highlight>
                  <a:srgbClr val="EDEBE9"/>
                </a:highlight>
                <a:latin typeface="Arial"/>
                <a:cs typeface="Arial"/>
              </a:rPr>
              <a:t>​</a:t>
            </a:r>
            <a:endParaRPr lang="en-US" sz="4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9968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C0FDD1-8078-AD81-AEF9-74049A88F60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405316-6B56-FD4C-A214-2A6663459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116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62671A6-DDAE-2E94-828E-90D1AEC73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4242" y="1716966"/>
            <a:ext cx="8204608" cy="4351338"/>
          </a:xfrm>
        </p:spPr>
        <p:txBody>
          <a:bodyPr>
            <a:normAutofit/>
          </a:bodyPr>
          <a:lstStyle/>
          <a:p>
            <a:r>
              <a:rPr lang="en-US" dirty="0"/>
              <a:t>Largest modernization in Kentucky’s history</a:t>
            </a:r>
          </a:p>
          <a:p>
            <a:r>
              <a:rPr lang="en-US" dirty="0"/>
              <a:t>Generational change to process and technology</a:t>
            </a:r>
          </a:p>
          <a:p>
            <a:r>
              <a:rPr lang="en-US" dirty="0"/>
              <a:t>250+ million records migrated</a:t>
            </a:r>
          </a:p>
          <a:p>
            <a:r>
              <a:rPr lang="en-US" dirty="0"/>
              <a:t>45 years of code modernized</a:t>
            </a:r>
          </a:p>
          <a:p>
            <a:r>
              <a:rPr lang="en-US" dirty="0"/>
              <a:t>Impact to every vehicle owner in the state</a:t>
            </a:r>
          </a:p>
          <a:p>
            <a:r>
              <a:rPr lang="en-US" dirty="0"/>
              <a:t>All related vehicle and tax legislation reviewed and incorporated</a:t>
            </a:r>
          </a:p>
          <a:p>
            <a:r>
              <a:rPr lang="en-US" dirty="0"/>
              <a:t>A vast user base of MVL, Clerks, PVAs, law enforcement, dealer commission, dealers,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7BE282C-ED79-EF12-D0FE-5DC689FD3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KAVIS Overview</a:t>
            </a:r>
          </a:p>
        </p:txBody>
      </p:sp>
    </p:spTree>
    <p:extLst>
      <p:ext uri="{BB962C8B-B14F-4D97-AF65-F5344CB8AC3E}">
        <p14:creationId xmlns:p14="http://schemas.microsoft.com/office/powerpoint/2010/main" val="629797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B64696D-CA41-7E91-DA8D-79C9F16809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/>
                <a:cs typeface="Arial"/>
              </a:rPr>
              <a:t>Comparisons 2023 vs 2024 </a:t>
            </a:r>
            <a:endParaRPr lang="en-US">
              <a:highlight>
                <a:srgbClr val="FFFF00"/>
              </a:highlight>
              <a:latin typeface="Arial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6CD31C-FB34-3DB4-B639-C2D3FB9E5E4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/>
                <a:cs typeface="Arial"/>
              </a:rPr>
              <a:t>2023 (AVIS)</a:t>
            </a:r>
          </a:p>
          <a:p>
            <a:r>
              <a:rPr lang="en-US" dirty="0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 dirty="0">
                <a:latin typeface="Arial"/>
                <a:cs typeface="Arial"/>
              </a:rPr>
              <a:t>$646,840,813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Checkouts</a:t>
            </a:r>
          </a:p>
          <a:p>
            <a:pPr lvl="1"/>
            <a:r>
              <a:rPr lang="en-US" dirty="0">
                <a:latin typeface="Arial"/>
                <a:cs typeface="Arial"/>
              </a:rPr>
              <a:t>1,719,524</a:t>
            </a:r>
          </a:p>
          <a:p>
            <a:r>
              <a:rPr lang="en-US" dirty="0">
                <a:latin typeface="Arial"/>
                <a:cs typeface="Arial"/>
              </a:rPr>
              <a:t>Past Due Date – Ad Val</a:t>
            </a:r>
          </a:p>
          <a:p>
            <a:pPr lvl="1"/>
            <a:r>
              <a:rPr lang="en-US" dirty="0">
                <a:latin typeface="Arial"/>
                <a:cs typeface="Arial"/>
              </a:rPr>
              <a:t>$84,466,101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95431F-6AF3-9209-30CC-9D36B93FCE7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dirty="0">
                <a:latin typeface="Arial"/>
                <a:cs typeface="Arial"/>
              </a:rPr>
              <a:t>2024 (KAVIS)</a:t>
            </a:r>
            <a:endParaRPr lang="en-US" b="1" dirty="0"/>
          </a:p>
          <a:p>
            <a:r>
              <a:rPr lang="en-US" dirty="0">
                <a:latin typeface="Arial"/>
                <a:cs typeface="Arial"/>
              </a:rPr>
              <a:t>State Total collected YTD</a:t>
            </a:r>
          </a:p>
          <a:p>
            <a:pPr lvl="1"/>
            <a:r>
              <a:rPr lang="en-US" dirty="0">
                <a:latin typeface="Arial"/>
                <a:cs typeface="Arial"/>
              </a:rPr>
              <a:t>$656,291,026</a:t>
            </a:r>
            <a:endParaRPr lang="en-US" dirty="0"/>
          </a:p>
          <a:p>
            <a:r>
              <a:rPr lang="en-US" dirty="0">
                <a:latin typeface="Arial"/>
                <a:cs typeface="Arial"/>
              </a:rPr>
              <a:t>Checkouts</a:t>
            </a:r>
          </a:p>
          <a:p>
            <a:pPr lvl="1"/>
            <a:r>
              <a:rPr lang="en-US" dirty="0">
                <a:latin typeface="Arial"/>
                <a:cs typeface="Arial"/>
              </a:rPr>
              <a:t>1,832,798</a:t>
            </a:r>
          </a:p>
          <a:p>
            <a:r>
              <a:rPr lang="en-US" dirty="0">
                <a:latin typeface="Arial"/>
                <a:cs typeface="Arial"/>
              </a:rPr>
              <a:t>Past Due Date – Ad Val</a:t>
            </a:r>
          </a:p>
          <a:p>
            <a:pPr lvl="1"/>
            <a:r>
              <a:rPr lang="en-US" dirty="0">
                <a:latin typeface="Arial"/>
                <a:cs typeface="Arial"/>
              </a:rPr>
              <a:t>$98,776,592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4533210-EA1F-B007-EB1C-F9C222B54F5B}"/>
              </a:ext>
            </a:extLst>
          </p:cNvPr>
          <p:cNvSpPr txBox="1"/>
          <p:nvPr/>
        </p:nvSpPr>
        <p:spPr>
          <a:xfrm>
            <a:off x="2462493" y="5807631"/>
            <a:ext cx="6300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YTD numbers are January 8</a:t>
            </a:r>
            <a:r>
              <a:rPr lang="en-US" baseline="30000" dirty="0"/>
              <a:t>th</a:t>
            </a:r>
            <a:r>
              <a:rPr lang="en-US" dirty="0"/>
              <a:t> through May 31</a:t>
            </a:r>
            <a:r>
              <a:rPr lang="en-US" baseline="30000" dirty="0"/>
              <a:t>st</a:t>
            </a:r>
            <a:r>
              <a:rPr lang="en-US" dirty="0"/>
              <a:t> for 2023 and 2024</a:t>
            </a:r>
          </a:p>
        </p:txBody>
      </p:sp>
    </p:spTree>
    <p:extLst>
      <p:ext uri="{BB962C8B-B14F-4D97-AF65-F5344CB8AC3E}">
        <p14:creationId xmlns:p14="http://schemas.microsoft.com/office/powerpoint/2010/main" val="1282059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D8E283-0A34-DC6B-2E90-D71CFAB44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677" y="1716966"/>
            <a:ext cx="10083567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latin typeface="Calibri"/>
                <a:ea typeface="Times New Roman" panose="02020603050405020304" pitchFamily="18" charset="0"/>
                <a:cs typeface="Arial"/>
              </a:rPr>
              <a:t>We have migrated from a daily release to a two-week release schedule for issue correction and enhancements</a:t>
            </a:r>
            <a:endParaRPr lang="en-US" sz="2600" dirty="0">
              <a:effectLst/>
              <a:latin typeface="Calibri"/>
              <a:ea typeface="Times New Roman" panose="02020603050405020304" pitchFamily="18" charset="0"/>
              <a:cs typeface="Arial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latin typeface="Calibri"/>
                <a:ea typeface="Times New Roman" panose="02020603050405020304" pitchFamily="18" charset="0"/>
                <a:cs typeface="Arial"/>
              </a:rPr>
              <a:t>We are seeing a change in the type of support requests, emails and phone calls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Some counties have adapted to KAVIS well and are helping others to learn the new processes</a:t>
            </a:r>
            <a:endParaRPr lang="en-US" sz="2600" dirty="0">
              <a:effectLst/>
              <a:latin typeface="Calibri"/>
              <a:ea typeface="Calibri" panose="020F0502020204030204" pitchFamily="34" charset="0"/>
              <a:cs typeface="Arial"/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Converting </a:t>
            </a:r>
            <a:r>
              <a:rPr lang="en-US" sz="2600" dirty="0">
                <a:latin typeface="Calibri"/>
                <a:ea typeface="Times New Roman" panose="02020603050405020304" pitchFamily="18" charset="0"/>
                <a:cs typeface="Arial"/>
              </a:rPr>
              <a:t>from a v</a:t>
            </a:r>
            <a:r>
              <a:rPr lang="en-US" sz="26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ehicle centric to customer centric model continues to be a challenge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New resources are finding the system much easier to operate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r>
              <a:rPr lang="en-US" sz="26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There is still frustration from Clerks and there is still room for system improvement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"/>
            </a:pPr>
            <a:endParaRPr lang="en-US" sz="2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AFD1931-71F3-ADE2-D7FD-F07825FBF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Current Operations</a:t>
            </a:r>
          </a:p>
        </p:txBody>
      </p:sp>
    </p:spTree>
    <p:extLst>
      <p:ext uri="{BB962C8B-B14F-4D97-AF65-F5344CB8AC3E}">
        <p14:creationId xmlns:p14="http://schemas.microsoft.com/office/powerpoint/2010/main" val="3636753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1DCCC6-DD49-1F87-A7B4-5835043C3A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54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County and Office Visits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627450" y="3462719"/>
            <a:ext cx="5410200" cy="18288"/>
          </a:xfrm>
          <a:custGeom>
            <a:avLst/>
            <a:gdLst>
              <a:gd name="connsiteX0" fmla="*/ 0 w 5410200"/>
              <a:gd name="connsiteY0" fmla="*/ 0 h 18288"/>
              <a:gd name="connsiteX1" fmla="*/ 568071 w 5410200"/>
              <a:gd name="connsiteY1" fmla="*/ 0 h 18288"/>
              <a:gd name="connsiteX2" fmla="*/ 1298448 w 5410200"/>
              <a:gd name="connsiteY2" fmla="*/ 0 h 18288"/>
              <a:gd name="connsiteX3" fmla="*/ 1920621 w 5410200"/>
              <a:gd name="connsiteY3" fmla="*/ 0 h 18288"/>
              <a:gd name="connsiteX4" fmla="*/ 2488692 w 5410200"/>
              <a:gd name="connsiteY4" fmla="*/ 0 h 18288"/>
              <a:gd name="connsiteX5" fmla="*/ 3219069 w 5410200"/>
              <a:gd name="connsiteY5" fmla="*/ 0 h 18288"/>
              <a:gd name="connsiteX6" fmla="*/ 3895344 w 5410200"/>
              <a:gd name="connsiteY6" fmla="*/ 0 h 18288"/>
              <a:gd name="connsiteX7" fmla="*/ 4571619 w 5410200"/>
              <a:gd name="connsiteY7" fmla="*/ 0 h 18288"/>
              <a:gd name="connsiteX8" fmla="*/ 5410200 w 5410200"/>
              <a:gd name="connsiteY8" fmla="*/ 0 h 18288"/>
              <a:gd name="connsiteX9" fmla="*/ 5410200 w 5410200"/>
              <a:gd name="connsiteY9" fmla="*/ 18288 h 18288"/>
              <a:gd name="connsiteX10" fmla="*/ 4842129 w 5410200"/>
              <a:gd name="connsiteY10" fmla="*/ 18288 h 18288"/>
              <a:gd name="connsiteX11" fmla="*/ 4328160 w 5410200"/>
              <a:gd name="connsiteY11" fmla="*/ 18288 h 18288"/>
              <a:gd name="connsiteX12" fmla="*/ 3597783 w 5410200"/>
              <a:gd name="connsiteY12" fmla="*/ 18288 h 18288"/>
              <a:gd name="connsiteX13" fmla="*/ 3029712 w 5410200"/>
              <a:gd name="connsiteY13" fmla="*/ 18288 h 18288"/>
              <a:gd name="connsiteX14" fmla="*/ 2299335 w 5410200"/>
              <a:gd name="connsiteY14" fmla="*/ 18288 h 18288"/>
              <a:gd name="connsiteX15" fmla="*/ 1514856 w 5410200"/>
              <a:gd name="connsiteY15" fmla="*/ 18288 h 18288"/>
              <a:gd name="connsiteX16" fmla="*/ 892683 w 5410200"/>
              <a:gd name="connsiteY16" fmla="*/ 18288 h 18288"/>
              <a:gd name="connsiteX17" fmla="*/ 0 w 5410200"/>
              <a:gd name="connsiteY17" fmla="*/ 18288 h 18288"/>
              <a:gd name="connsiteX18" fmla="*/ 0 w 541020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8288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10730" y="6954"/>
                  <a:pt x="5410934" y="12839"/>
                  <a:pt x="5410200" y="18288"/>
                </a:cubicBezTo>
                <a:cubicBezTo>
                  <a:pt x="5139060" y="6751"/>
                  <a:pt x="5121593" y="31035"/>
                  <a:pt x="4842129" y="18288"/>
                </a:cubicBezTo>
                <a:cubicBezTo>
                  <a:pt x="4562665" y="5541"/>
                  <a:pt x="4448273" y="9487"/>
                  <a:pt x="4328160" y="18288"/>
                </a:cubicBezTo>
                <a:cubicBezTo>
                  <a:pt x="4208047" y="27089"/>
                  <a:pt x="3760936" y="22567"/>
                  <a:pt x="3597783" y="18288"/>
                </a:cubicBezTo>
                <a:cubicBezTo>
                  <a:pt x="3434630" y="14009"/>
                  <a:pt x="3299718" y="33213"/>
                  <a:pt x="3029712" y="18288"/>
                </a:cubicBezTo>
                <a:cubicBezTo>
                  <a:pt x="2759706" y="3363"/>
                  <a:pt x="2640159" y="27394"/>
                  <a:pt x="2299335" y="18288"/>
                </a:cubicBezTo>
                <a:cubicBezTo>
                  <a:pt x="1958511" y="9182"/>
                  <a:pt x="1801186" y="28985"/>
                  <a:pt x="1514856" y="18288"/>
                </a:cubicBezTo>
                <a:cubicBezTo>
                  <a:pt x="1228526" y="7591"/>
                  <a:pt x="1063509" y="-5305"/>
                  <a:pt x="892683" y="18288"/>
                </a:cubicBezTo>
                <a:cubicBezTo>
                  <a:pt x="721857" y="41881"/>
                  <a:pt x="186945" y="-20897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410200" h="18288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09517" y="5414"/>
                  <a:pt x="5409480" y="12510"/>
                  <a:pt x="5410200" y="18288"/>
                </a:cubicBezTo>
                <a:cubicBezTo>
                  <a:pt x="5163327" y="41494"/>
                  <a:pt x="5008749" y="10693"/>
                  <a:pt x="4842129" y="18288"/>
                </a:cubicBezTo>
                <a:cubicBezTo>
                  <a:pt x="4675509" y="25883"/>
                  <a:pt x="4433401" y="-615"/>
                  <a:pt x="4165854" y="18288"/>
                </a:cubicBezTo>
                <a:cubicBezTo>
                  <a:pt x="3898308" y="37191"/>
                  <a:pt x="3809032" y="-8710"/>
                  <a:pt x="3543681" y="18288"/>
                </a:cubicBezTo>
                <a:cubicBezTo>
                  <a:pt x="3278330" y="45286"/>
                  <a:pt x="3073876" y="-15917"/>
                  <a:pt x="2759202" y="18288"/>
                </a:cubicBezTo>
                <a:cubicBezTo>
                  <a:pt x="2444528" y="52493"/>
                  <a:pt x="2204144" y="3372"/>
                  <a:pt x="1974723" y="18288"/>
                </a:cubicBezTo>
                <a:cubicBezTo>
                  <a:pt x="1745302" y="33204"/>
                  <a:pt x="1602335" y="31490"/>
                  <a:pt x="1406652" y="18288"/>
                </a:cubicBezTo>
                <a:cubicBezTo>
                  <a:pt x="1210969" y="5086"/>
                  <a:pt x="923948" y="3161"/>
                  <a:pt x="730377" y="18288"/>
                </a:cubicBezTo>
                <a:cubicBezTo>
                  <a:pt x="536806" y="33415"/>
                  <a:pt x="336496" y="-141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3B97BD0-5462-B5ED-47C1-221CDECBC7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243452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96691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54707C00-7092-6D9F-B711-021EA568C8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6923" y="1566874"/>
            <a:ext cx="6046299" cy="49382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latin typeface="Arial"/>
                <a:cs typeface="Arial"/>
              </a:rPr>
              <a:t>Bulk Transactions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5,000 + transactions in one action</a:t>
            </a:r>
            <a:endParaRPr lang="en-US" sz="2000" dirty="0"/>
          </a:p>
          <a:p>
            <a:r>
              <a:rPr lang="en-US" sz="2000" dirty="0">
                <a:latin typeface="Arial"/>
                <a:cs typeface="Arial"/>
              </a:rPr>
              <a:t>Legislative Updates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KY ELT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Fleet Management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2024 Legislation</a:t>
            </a:r>
          </a:p>
          <a:p>
            <a:pPr lvl="2"/>
            <a:r>
              <a:rPr lang="en-US" dirty="0">
                <a:latin typeface="Arial"/>
                <a:cs typeface="Arial"/>
              </a:rPr>
              <a:t>10K plate to birth month</a:t>
            </a:r>
          </a:p>
          <a:p>
            <a:pPr lvl="2"/>
            <a:r>
              <a:rPr lang="en-US" dirty="0">
                <a:latin typeface="Arial"/>
                <a:cs typeface="Arial"/>
              </a:rPr>
              <a:t>Electric Vehicles</a:t>
            </a:r>
          </a:p>
          <a:p>
            <a:pPr lvl="2"/>
            <a:r>
              <a:rPr lang="en-US" dirty="0">
                <a:latin typeface="Arial"/>
                <a:cs typeface="Arial"/>
              </a:rPr>
              <a:t>Autonomous vehicle flag</a:t>
            </a:r>
          </a:p>
          <a:p>
            <a:pPr lvl="2"/>
            <a:r>
              <a:rPr lang="en-US" dirty="0">
                <a:latin typeface="Arial"/>
                <a:cs typeface="Arial"/>
              </a:rPr>
              <a:t>Reinstatement Fee</a:t>
            </a:r>
            <a:endParaRPr lang="en-US" sz="2400" dirty="0">
              <a:latin typeface="Arial"/>
              <a:cs typeface="Arial"/>
            </a:endParaRPr>
          </a:p>
          <a:p>
            <a:r>
              <a:rPr lang="en-US" sz="2000" dirty="0">
                <a:latin typeface="Arial"/>
                <a:cs typeface="Arial"/>
              </a:rPr>
              <a:t>Reporting</a:t>
            </a:r>
          </a:p>
          <a:p>
            <a:pPr lvl="1"/>
            <a:r>
              <a:rPr lang="en-US" sz="2000" dirty="0">
                <a:latin typeface="Arial"/>
                <a:cs typeface="Arial"/>
              </a:rPr>
              <a:t>Continue to improve and increase report options</a:t>
            </a:r>
          </a:p>
          <a:p>
            <a:endParaRPr lang="en-US" sz="1200" dirty="0">
              <a:highlight>
                <a:srgbClr val="FFFF00"/>
              </a:highlight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45191A3-F1C0-8C4F-C652-001FA9C05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Prioritized System Improvements</a:t>
            </a: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4EC51E1F-3A4C-7478-2393-92F0D4DCB48C}"/>
              </a:ext>
            </a:extLst>
          </p:cNvPr>
          <p:cNvSpPr txBox="1">
            <a:spLocks/>
          </p:cNvSpPr>
          <p:nvPr/>
        </p:nvSpPr>
        <p:spPr>
          <a:xfrm>
            <a:off x="6103505" y="1569184"/>
            <a:ext cx="5525655" cy="492861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 dirty="0" err="1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01CEB4C4-20B9-A035-149A-B23173FF2DD9}"/>
              </a:ext>
            </a:extLst>
          </p:cNvPr>
          <p:cNvSpPr txBox="1">
            <a:spLocks/>
          </p:cNvSpPr>
          <p:nvPr/>
        </p:nvSpPr>
        <p:spPr>
          <a:xfrm>
            <a:off x="6145701" y="1570514"/>
            <a:ext cx="6046299" cy="49382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latin typeface="Arial"/>
                <a:cs typeface="Arial"/>
              </a:rPr>
              <a:t>Data Cleanup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Continue running cleanup scripts as issues are identified</a:t>
            </a:r>
          </a:p>
          <a:p>
            <a:r>
              <a:rPr lang="en-US" sz="2000" dirty="0">
                <a:latin typeface="Arial"/>
                <a:cs typeface="Arial"/>
              </a:rPr>
              <a:t>Enhancements-Speed, Efficiency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Business process flow enhancements for larger counties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Transaction Reversal updates</a:t>
            </a:r>
            <a:endParaRPr lang="en-US" sz="2000" dirty="0"/>
          </a:p>
          <a:p>
            <a:pPr lvl="1"/>
            <a:r>
              <a:rPr lang="en-US" sz="2000" dirty="0">
                <a:latin typeface="Arial"/>
                <a:cs typeface="Arial"/>
              </a:rPr>
              <a:t>Edit Actions; Edit "in flight" transactions</a:t>
            </a:r>
          </a:p>
          <a:p>
            <a:pPr lvl="2"/>
            <a:r>
              <a:rPr lang="en-US" dirty="0">
                <a:latin typeface="Arial"/>
                <a:cs typeface="Arial"/>
              </a:rPr>
              <a:t>Allows editing of data while processing</a:t>
            </a:r>
            <a:endParaRPr lang="en-US" dirty="0"/>
          </a:p>
          <a:p>
            <a:pPr lvl="2"/>
            <a:r>
              <a:rPr lang="en-US" dirty="0">
                <a:latin typeface="Arial"/>
                <a:cs typeface="Arial"/>
              </a:rPr>
              <a:t>Increased flexibility</a:t>
            </a:r>
          </a:p>
          <a:p>
            <a:pPr lvl="2"/>
            <a:r>
              <a:rPr lang="en-US" dirty="0">
                <a:latin typeface="Arial"/>
                <a:cs typeface="Arial"/>
              </a:rPr>
              <a:t>Reduced guardrails and validations</a:t>
            </a:r>
            <a:endParaRPr lang="en-US" dirty="0"/>
          </a:p>
          <a:p>
            <a:endParaRPr lang="en-US" sz="2200" dirty="0"/>
          </a:p>
          <a:p>
            <a:endParaRPr lang="en-US" sz="12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199602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E9FE89B-516F-565D-FFF3-C674746B2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 Valorem and Data Issues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722E537-CF5C-2720-ACB8-3CC7313998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1041" y="1825625"/>
            <a:ext cx="551876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effectLst/>
                <a:latin typeface="Aptos"/>
                <a:ea typeface="Calibri" panose="020F0502020204030204" pitchFamily="34" charset="0"/>
                <a:cs typeface="Arial"/>
              </a:rPr>
              <a:t>Ad Valorem – PVA Issue Cleanup: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effectLst/>
              <a:latin typeface="Aptos"/>
              <a:ea typeface="Calibri" panose="020F0502020204030204" pitchFamily="34" charset="0"/>
              <a:cs typeface="Arial"/>
            </a:endParaRP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>
                <a:latin typeface="Aptos"/>
                <a:cs typeface="Arial"/>
              </a:rPr>
              <a:t>513,000 updated via one-time scripts for DOR/PVA</a:t>
            </a:r>
          </a:p>
          <a:p>
            <a:pPr marL="0" marR="0" indent="0">
              <a:spcBef>
                <a:spcPts val="0"/>
              </a:spcBef>
              <a:spcAft>
                <a:spcPts val="0"/>
              </a:spcAft>
              <a:buNone/>
            </a:pPr>
            <a:endParaRPr lang="en-US" sz="1800" dirty="0">
              <a:latin typeface="Aptos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No activity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Dealer and Insurance Companies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Canceled - Junked or Sold out of State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Surrendered </a:t>
            </a:r>
            <a:endParaRPr lang="en-US" dirty="0">
              <a:latin typeface="Aptos"/>
              <a:cs typeface="Arial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D5064C-38D3-690C-7058-D4877D08C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25852" y="1825625"/>
            <a:ext cx="4927948" cy="435133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>
                <a:latin typeface="Aptos"/>
                <a:cs typeface="Arial"/>
              </a:rPr>
              <a:t>Data Scripts run to date: 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latin typeface="Aptos"/>
              <a:cs typeface="Aria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Aptos"/>
                <a:cs typeface="Arial"/>
              </a:rPr>
              <a:t>554 scripts since January</a:t>
            </a:r>
          </a:p>
          <a:p>
            <a:pPr marL="0" indent="0">
              <a:spcBef>
                <a:spcPts val="0"/>
              </a:spcBef>
              <a:buNone/>
            </a:pPr>
            <a:endParaRPr lang="en-US" sz="1800" dirty="0">
              <a:latin typeface="Aptos"/>
              <a:cs typeface="Arial"/>
            </a:endParaRP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Legacy data issues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Clean up PVA issues</a:t>
            </a:r>
          </a:p>
          <a:p>
            <a:pPr>
              <a:spcBef>
                <a:spcPts val="0"/>
              </a:spcBef>
            </a:pPr>
            <a:r>
              <a:rPr lang="en-US" sz="2400" dirty="0">
                <a:latin typeface="Aptos"/>
                <a:cs typeface="Arial"/>
              </a:rPr>
              <a:t>Remove impediments to clerk processing work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754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32AB8F2E-3878-185D-10A9-BA84E27666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6125483"/>
              </p:ext>
            </p:extLst>
          </p:nvPr>
        </p:nvGraphicFramePr>
        <p:xfrm>
          <a:off x="606490" y="1705618"/>
          <a:ext cx="10894816" cy="37220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1091">
                  <a:extLst>
                    <a:ext uri="{9D8B030D-6E8A-4147-A177-3AD203B41FA5}">
                      <a16:colId xmlns:a16="http://schemas.microsoft.com/office/drawing/2014/main" val="2710579549"/>
                    </a:ext>
                  </a:extLst>
                </a:gridCol>
                <a:gridCol w="2215394">
                  <a:extLst>
                    <a:ext uri="{9D8B030D-6E8A-4147-A177-3AD203B41FA5}">
                      <a16:colId xmlns:a16="http://schemas.microsoft.com/office/drawing/2014/main" val="3382653197"/>
                    </a:ext>
                  </a:extLst>
                </a:gridCol>
                <a:gridCol w="2835705">
                  <a:extLst>
                    <a:ext uri="{9D8B030D-6E8A-4147-A177-3AD203B41FA5}">
                      <a16:colId xmlns:a16="http://schemas.microsoft.com/office/drawing/2014/main" val="448829062"/>
                    </a:ext>
                  </a:extLst>
                </a:gridCol>
                <a:gridCol w="2392626">
                  <a:extLst>
                    <a:ext uri="{9D8B030D-6E8A-4147-A177-3AD203B41FA5}">
                      <a16:colId xmlns:a16="http://schemas.microsoft.com/office/drawing/2014/main" val="4064400284"/>
                    </a:ext>
                  </a:extLst>
                </a:gridCol>
              </a:tblGrid>
              <a:tr h="22354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Prior to 1/2024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January 2024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February to July 2024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August to December 2024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4017399"/>
                  </a:ext>
                </a:extLst>
              </a:tr>
              <a:tr h="3498517"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Establish contract with third party vendor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Consult with the vendor to understand all title, registration and lien requirements needed for ETRS and ELS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Communicate with KADA, clerks, franchise dealerships and others on rollout plans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Define and develop the application to become an approved entity (dealer, lending institution, UDI, fleet)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Design new fleet plate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</a:rPr>
                        <a:t>Determine how to handle permanent registration fleet plates</a:t>
                      </a:r>
                      <a:endParaRPr lang="en-US" sz="1400" b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>
                          <a:effectLst/>
                        </a:rPr>
                        <a:t>Paper form and dedicated email for applying to become an approved entity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>
                          <a:effectLst/>
                        </a:rPr>
                        <a:t>Introducing the vendor and program to county clerks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dirty="0">
                          <a:effectLst/>
                        </a:rPr>
                        <a:t>Start piloting Electronic title and reg system (ETRS)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dirty="0">
                          <a:effectLst/>
                        </a:rPr>
                        <a:t>Start piloting a request for Electronic Title Lien filing and release (ETLS)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dirty="0">
                          <a:effectLst/>
                        </a:rPr>
                        <a:t>Statewide training engagement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ü"/>
                      </a:pPr>
                      <a:r>
                        <a:rPr lang="en-US" sz="1400" dirty="0">
                          <a:effectLst/>
                        </a:rPr>
                        <a:t>Piloting with Pulaski, Grant, Mason, </a:t>
                      </a:r>
                      <a:r>
                        <a:rPr lang="en-US" sz="14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Madison,</a:t>
                      </a:r>
                      <a:r>
                        <a:rPr lang="en-US" sz="15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en-US" sz="1400" dirty="0">
                          <a:effectLst/>
                        </a:rPr>
                        <a:t>Pike, Franklin (6/10) and Anderson (6/10)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Expanding the program to more types of transactions 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Integrate with KAVIS – this integration enables quick submission of title and registration applications and automated lien filing and releases</a:t>
                      </a:r>
                    </a:p>
                    <a:p>
                      <a:pPr marL="342900" marR="0" lvl="0" indent="-34290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US" sz="1400" dirty="0">
                          <a:effectLst/>
                        </a:rPr>
                        <a:t>Fleet plates with permanent registration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6873137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6B17D1F-CC13-D538-79EC-044647AD5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KY Electronic Lien &amp; Titling (KYELT)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228A313-4D2A-512C-6A13-BA84BD3A702D}"/>
              </a:ext>
            </a:extLst>
          </p:cNvPr>
          <p:cNvSpPr txBox="1"/>
          <p:nvPr/>
        </p:nvSpPr>
        <p:spPr>
          <a:xfrm>
            <a:off x="606490" y="5578173"/>
            <a:ext cx="87052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Pilot Successes:  Ensured reports are accurate, workflow is processing seamlessly, documents are delivered to the image repository, separated fees more appropriately, and identified other issues needing resolution prior to growing the pilot</a:t>
            </a:r>
          </a:p>
        </p:txBody>
      </p:sp>
    </p:spTree>
    <p:extLst>
      <p:ext uri="{BB962C8B-B14F-4D97-AF65-F5344CB8AC3E}">
        <p14:creationId xmlns:p14="http://schemas.microsoft.com/office/powerpoint/2010/main" val="1566538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137E728-47CB-D3DA-3CCD-D05BDF817E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16966"/>
            <a:ext cx="10276514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Cause: KAVIS was unable to process rebuilt titles for a few weeks and due to staffing shortages</a:t>
            </a:r>
            <a:endParaRPr lang="en-US" sz="1900" dirty="0">
              <a:effectLst/>
              <a:latin typeface="Calibri"/>
              <a:ea typeface="Calibri" panose="020F0502020204030204" pitchFamily="34" charset="0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Currently – working 2</a:t>
            </a:r>
            <a:r>
              <a:rPr lang="en-US" sz="1900" baseline="300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nd</a:t>
            </a: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 week of March (6 weeks behind)</a:t>
            </a:r>
            <a:endParaRPr lang="en-US" sz="1900" dirty="0">
              <a:effectLst/>
              <a:latin typeface="Calibri"/>
              <a:ea typeface="Calibri" panose="020F0502020204030204" pitchFamily="34" charset="0"/>
              <a:cs typeface="Arial"/>
            </a:endParaRP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Biggest issue:</a:t>
            </a:r>
            <a:r>
              <a:rPr lang="en-US" sz="1900" dirty="0">
                <a:latin typeface="Calibri"/>
                <a:ea typeface="Times New Roman" panose="02020603050405020304" pitchFamily="18" charset="0"/>
                <a:cs typeface="Arial"/>
              </a:rPr>
              <a:t> </a:t>
            </a:r>
            <a:endParaRPr lang="en-US" sz="19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7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Staff spends significant time in rebuilt inquiries</a:t>
            </a:r>
            <a:endParaRPr lang="en-US" sz="1700" dirty="0">
              <a:effectLst/>
              <a:latin typeface="Times New Roman"/>
              <a:ea typeface="Calibri" panose="020F0502020204030204" pitchFamily="34" charset="0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700" dirty="0">
                <a:latin typeface="Calibri"/>
                <a:ea typeface="Times New Roman" panose="02020603050405020304" pitchFamily="18" charset="0"/>
                <a:cs typeface="Arial"/>
              </a:rPr>
              <a:t>All transfers on vehicles with rebuilt brand are dropping into the rebuilt queue, but not visible to rebuilt staff unless they search for a specific title number</a:t>
            </a:r>
          </a:p>
          <a:p>
            <a:pPr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371600" algn="l"/>
              </a:tabLst>
            </a:pPr>
            <a:r>
              <a:rPr lang="en-US" sz="19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Corrective Action:</a:t>
            </a:r>
            <a:endParaRPr lang="en-US" sz="1900" dirty="0">
              <a:effectLst/>
              <a:latin typeface="Calibri"/>
              <a:ea typeface="Calibri" panose="020F0502020204030204" pitchFamily="34" charset="0"/>
              <a:cs typeface="Arial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828800" algn="l"/>
              </a:tabLst>
            </a:pPr>
            <a:r>
              <a:rPr lang="en-US" sz="17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A daily post/e-mail to share with clerks what days are currently being processed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828800" algn="l"/>
              </a:tabLst>
            </a:pPr>
            <a:r>
              <a:rPr lang="en-US" sz="1700" dirty="0">
                <a:effectLst/>
                <a:latin typeface="Calibri"/>
                <a:ea typeface="Calibri" panose="020F0502020204030204" pitchFamily="34" charset="0"/>
                <a:cs typeface="Arial"/>
              </a:rPr>
              <a:t>Change process to only process in the order received</a:t>
            </a: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828800" algn="l"/>
              </a:tabLst>
            </a:pPr>
            <a:r>
              <a:rPr lang="en-US" sz="17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Process improvements to enhance the speed with which a dealer can sell their rebuilt vehicle</a:t>
            </a:r>
            <a:r>
              <a:rPr lang="en-US" sz="1700" dirty="0">
                <a:latin typeface="Calibri"/>
                <a:ea typeface="Times New Roman" panose="02020603050405020304" pitchFamily="18" charset="0"/>
                <a:cs typeface="Arial"/>
              </a:rPr>
              <a:t> 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buSzPts val="1000"/>
              <a:buFont typeface="Symbol" panose="05050102010706020507" pitchFamily="18" charset="2"/>
              <a:buChar char=""/>
              <a:tabLst>
                <a:tab pos="1828800" algn="l"/>
              </a:tabLst>
            </a:pPr>
            <a:r>
              <a:rPr lang="en-US" sz="1700" dirty="0">
                <a:effectLst/>
                <a:latin typeface="Calibri"/>
                <a:ea typeface="Times New Roman" panose="02020603050405020304" pitchFamily="18" charset="0"/>
                <a:cs typeface="Arial"/>
              </a:rPr>
              <a:t>Four additional staff hired (rebuilt employees require a more in-depth level of training)</a:t>
            </a:r>
            <a:endParaRPr lang="en-US" sz="1700" dirty="0">
              <a:effectLst/>
              <a:latin typeface="Times New Roman"/>
              <a:ea typeface="Calibri" panose="020F0502020204030204" pitchFamily="34" charset="0"/>
              <a:cs typeface="Arial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E2FD6D-429D-81AB-0970-1A620AF0B0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Rebuilt Titles</a:t>
            </a:r>
          </a:p>
        </p:txBody>
      </p:sp>
    </p:spTree>
    <p:extLst>
      <p:ext uri="{BB962C8B-B14F-4D97-AF65-F5344CB8AC3E}">
        <p14:creationId xmlns:p14="http://schemas.microsoft.com/office/powerpoint/2010/main" val="3451237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C600"/>
      </a:accent1>
      <a:accent2>
        <a:srgbClr val="003764"/>
      </a:accent2>
      <a:accent3>
        <a:srgbClr val="5EB3E4"/>
      </a:accent3>
      <a:accent4>
        <a:srgbClr val="7F7F7F"/>
      </a:accent4>
      <a:accent5>
        <a:srgbClr val="3A3838"/>
      </a:accent5>
      <a:accent6>
        <a:srgbClr val="D8D9D7"/>
      </a:accent6>
      <a:hlink>
        <a:srgbClr val="2F5496"/>
      </a:hlink>
      <a:folHlink>
        <a:srgbClr val="833C0B"/>
      </a:folHlink>
    </a:clrScheme>
    <a:fontScheme name="KYTC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YTCtemplate-TK-Main" id="{22726168-3B46-40B8-A768-46457C010A69}" vid="{A4A589BF-1008-4871-A046-32F5178A763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2f6f1-0821-4b71-8c0e-6b042c9ddd41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A77229A91BE640963C7E500CC3FB7D" ma:contentTypeVersion="14" ma:contentTypeDescription="Create a new document." ma:contentTypeScope="" ma:versionID="acae73532a35fcfa014bd9efa4f5ea83">
  <xsd:schema xmlns:xsd="http://www.w3.org/2001/XMLSchema" xmlns:xs="http://www.w3.org/2001/XMLSchema" xmlns:p="http://schemas.microsoft.com/office/2006/metadata/properties" xmlns:ns3="fab2f6f1-0821-4b71-8c0e-6b042c9ddd41" xmlns:ns4="8a9cb5dc-ad0b-4f4d-b7a4-05b6221d4e38" targetNamespace="http://schemas.microsoft.com/office/2006/metadata/properties" ma:root="true" ma:fieldsID="6c3a1cedef2793420f731092fe13ee50" ns3:_="" ns4:_="">
    <xsd:import namespace="fab2f6f1-0821-4b71-8c0e-6b042c9ddd41"/>
    <xsd:import namespace="8a9cb5dc-ad0b-4f4d-b7a4-05b6221d4e3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_activity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2f6f1-0821-4b71-8c0e-6b042c9ddd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9cb5dc-ad0b-4f4d-b7a4-05b6221d4e3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90EC3D7-E756-4517-9312-3AEC41EE58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F426708-9BF1-44E3-979E-82F59981BDC5}">
  <ds:schemaRefs>
    <ds:schemaRef ds:uri="8a9cb5dc-ad0b-4f4d-b7a4-05b6221d4e38"/>
    <ds:schemaRef ds:uri="fab2f6f1-0821-4b71-8c0e-6b042c9ddd4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73193435-C47C-4457-BC11-75D2D353601B}">
  <ds:schemaRefs>
    <ds:schemaRef ds:uri="8a9cb5dc-ad0b-4f4d-b7a4-05b6221d4e38"/>
    <ds:schemaRef ds:uri="fab2f6f1-0821-4b71-8c0e-6b042c9ddd4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KYTCtemplate-TK-Main</Template>
  <TotalTime>375</TotalTime>
  <Words>927</Words>
  <Application>Microsoft Office PowerPoint</Application>
  <PresentationFormat>Widescreen</PresentationFormat>
  <Paragraphs>135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Symbol</vt:lpstr>
      <vt:lpstr>Times New Roman</vt:lpstr>
      <vt:lpstr>Wingdings</vt:lpstr>
      <vt:lpstr>Office Theme</vt:lpstr>
      <vt:lpstr>KAVIS Program Update</vt:lpstr>
      <vt:lpstr>KAVIS Overview</vt:lpstr>
      <vt:lpstr>Comparisons 2023 vs 2024 </vt:lpstr>
      <vt:lpstr>Overview of Current Operations</vt:lpstr>
      <vt:lpstr>County and Office Visits</vt:lpstr>
      <vt:lpstr>Prioritized System Improvements</vt:lpstr>
      <vt:lpstr>Ad Valorem and Data Issues</vt:lpstr>
      <vt:lpstr>KY Electronic Lien &amp; Titling (KYELT)</vt:lpstr>
      <vt:lpstr>Rebuilt Titles</vt:lpstr>
      <vt:lpstr>Five Year Totals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KAVIS Program Update</dc:title>
  <dc:creator>Stout, Heather L (KYTC)</dc:creator>
  <cp:lastModifiedBy>Stout, Heather L (KYTC)</cp:lastModifiedBy>
  <cp:revision>232</cp:revision>
  <cp:lastPrinted>2023-10-11T16:29:58Z</cp:lastPrinted>
  <dcterms:created xsi:type="dcterms:W3CDTF">2022-10-27T12:13:39Z</dcterms:created>
  <dcterms:modified xsi:type="dcterms:W3CDTF">2024-06-03T18:26:19Z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0x0101004EA77229A91BE640963C7E500CC3FB7D</vt:lpwstr>
  </property>
</Properties>
</file>