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9" r:id="rId5"/>
    <p:sldId id="314" r:id="rId6"/>
    <p:sldId id="301" r:id="rId7"/>
    <p:sldId id="313" r:id="rId8"/>
    <p:sldId id="304" r:id="rId9"/>
    <p:sldId id="315" r:id="rId10"/>
    <p:sldId id="308" r:id="rId11"/>
    <p:sldId id="312" r:id="rId12"/>
    <p:sldId id="310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out, Heather L (KYTC)" userId="0116286f-c69e-496f-8ac8-6e0e183b66be" providerId="ADAL" clId="{CF3D620C-B623-4DD0-933E-04BAB3A3197F}"/>
    <pc:docChg chg="undo custSel addSld delSld modSld">
      <pc:chgData name="Stout, Heather L (KYTC)" userId="0116286f-c69e-496f-8ac8-6e0e183b66be" providerId="ADAL" clId="{CF3D620C-B623-4DD0-933E-04BAB3A3197F}" dt="2024-07-15T12:59:29.809" v="6" actId="47"/>
      <pc:docMkLst>
        <pc:docMk/>
      </pc:docMkLst>
      <pc:sldChg chg="modSp mod">
        <pc:chgData name="Stout, Heather L (KYTC)" userId="0116286f-c69e-496f-8ac8-6e0e183b66be" providerId="ADAL" clId="{CF3D620C-B623-4DD0-933E-04BAB3A3197F}" dt="2024-07-15T12:21:28.469" v="2" actId="6549"/>
        <pc:sldMkLst>
          <pc:docMk/>
          <pc:sldMk cId="3199602192" sldId="304"/>
        </pc:sldMkLst>
        <pc:spChg chg="mod">
          <ac:chgData name="Stout, Heather L (KYTC)" userId="0116286f-c69e-496f-8ac8-6e0e183b66be" providerId="ADAL" clId="{CF3D620C-B623-4DD0-933E-04BAB3A3197F}" dt="2024-07-15T12:21:28.469" v="2" actId="6549"/>
          <ac:spMkLst>
            <pc:docMk/>
            <pc:sldMk cId="3199602192" sldId="304"/>
            <ac:spMk id="2" creationId="{54707C00-7092-6D9F-B711-021EA568C892}"/>
          </ac:spMkLst>
        </pc:spChg>
      </pc:sldChg>
      <pc:sldChg chg="add del">
        <pc:chgData name="Stout, Heather L (KYTC)" userId="0116286f-c69e-496f-8ac8-6e0e183b66be" providerId="ADAL" clId="{CF3D620C-B623-4DD0-933E-04BAB3A3197F}" dt="2024-07-15T12:59:29.809" v="6" actId="47"/>
        <pc:sldMkLst>
          <pc:docMk/>
          <pc:sldMk cId="107950263" sldId="3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33C95-2F06-4AFC-AD39-6CA10D7938CD}" type="datetimeFigureOut"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BA7C4-D516-44F3-9702-1A139A45AD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4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8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59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/>
              <a:t>Content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chemeClr val="bg1"/>
                </a:solidFill>
              </a:rPr>
              <a:t>KENTUCKY</a:t>
            </a:r>
            <a:r>
              <a:rPr lang="en-US" b="1" baseline="0">
                <a:solidFill>
                  <a:schemeClr val="bg1"/>
                </a:solidFill>
              </a:rPr>
              <a:t> TRANSPORTATION CABINET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Information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KAVIS Program Update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Transportation Committee</a:t>
            </a:r>
          </a:p>
          <a:p>
            <a:r>
              <a:rPr lang="en-US"/>
              <a:t>Presentation by Heather Stout</a:t>
            </a:r>
          </a:p>
          <a:p>
            <a:r>
              <a:rPr lang="en-US"/>
              <a:t>July 16, 2024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3C19FD-6150-15C9-E78B-F46E19C9B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/>
          </a:p>
          <a:p>
            <a:endParaRPr lang="en-US" sz="2800"/>
          </a:p>
          <a:p>
            <a:r>
              <a:rPr lang="en-US" sz="2800"/>
              <a:t>Agenda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2023 vs 2024 Comparison Numbers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Title Update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Rebuilt Update</a:t>
            </a:r>
          </a:p>
        </p:txBody>
      </p:sp>
    </p:spTree>
    <p:extLst>
      <p:ext uri="{BB962C8B-B14F-4D97-AF65-F5344CB8AC3E}">
        <p14:creationId xmlns:p14="http://schemas.microsoft.com/office/powerpoint/2010/main" val="1871003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64696D-CA41-7E91-DA8D-79C9F1680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Arial"/>
                <a:cs typeface="Arial"/>
              </a:rPr>
              <a:t>Comparisons 2023 vs 2024 </a:t>
            </a:r>
            <a:endParaRPr lang="en-US">
              <a:solidFill>
                <a:schemeClr val="tx1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CD31C-FB34-3DB4-B639-C2D3FB9E5E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2023 (AVIS)</a:t>
            </a:r>
          </a:p>
          <a:p>
            <a:r>
              <a:rPr lang="en-US">
                <a:latin typeface="Arial"/>
                <a:cs typeface="Arial"/>
              </a:rPr>
              <a:t>State Total collected YTD</a:t>
            </a:r>
          </a:p>
          <a:p>
            <a:pPr lvl="1"/>
            <a:r>
              <a:rPr lang="en-US">
                <a:latin typeface="Arial"/>
                <a:cs typeface="Arial"/>
              </a:rPr>
              <a:t>$774,382,857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Checkouts</a:t>
            </a:r>
          </a:p>
          <a:p>
            <a:pPr lvl="1"/>
            <a:r>
              <a:rPr lang="en-US">
                <a:latin typeface="Arial"/>
                <a:cs typeface="Arial"/>
              </a:rPr>
              <a:t>2,137,668</a:t>
            </a:r>
          </a:p>
          <a:p>
            <a:r>
              <a:rPr lang="en-US">
                <a:latin typeface="Arial"/>
                <a:cs typeface="Arial"/>
              </a:rPr>
              <a:t>Ad-valorem Collection</a:t>
            </a:r>
          </a:p>
          <a:p>
            <a:pPr lvl="1"/>
            <a:r>
              <a:rPr lang="en-US">
                <a:latin typeface="Arial"/>
                <a:cs typeface="Arial"/>
              </a:rPr>
              <a:t>$342,282,041</a:t>
            </a:r>
            <a:endParaRPr lang="en-US"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95431F-6AF3-9209-30CC-9D36B93FCE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2024 (KAVIS)</a:t>
            </a:r>
            <a:endParaRPr lang="en-US" b="1"/>
          </a:p>
          <a:p>
            <a:r>
              <a:rPr lang="en-US">
                <a:latin typeface="Arial"/>
                <a:cs typeface="Arial"/>
              </a:rPr>
              <a:t>State Total collected YTD</a:t>
            </a:r>
          </a:p>
          <a:p>
            <a:pPr lvl="1"/>
            <a:r>
              <a:rPr lang="en-US">
                <a:latin typeface="Arial"/>
                <a:cs typeface="Arial"/>
              </a:rPr>
              <a:t>$794,568,537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Checkouts</a:t>
            </a:r>
          </a:p>
          <a:p>
            <a:pPr lvl="1"/>
            <a:r>
              <a:rPr lang="en-US">
                <a:latin typeface="Arial"/>
                <a:cs typeface="Arial"/>
              </a:rPr>
              <a:t>2,169,776</a:t>
            </a:r>
          </a:p>
          <a:p>
            <a:r>
              <a:rPr lang="en-US">
                <a:latin typeface="Arial"/>
                <a:cs typeface="Arial"/>
              </a:rPr>
              <a:t>Ad-valorem Collection</a:t>
            </a:r>
          </a:p>
          <a:p>
            <a:pPr lvl="1"/>
            <a:r>
              <a:rPr lang="en-US">
                <a:latin typeface="Arial"/>
                <a:cs typeface="Arial"/>
              </a:rPr>
              <a:t>$354,058,940</a:t>
            </a:r>
            <a:endParaRPr lang="en-US"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33210-EA1F-B007-EB1C-F9C222B54F5B}"/>
              </a:ext>
            </a:extLst>
          </p:cNvPr>
          <p:cNvSpPr txBox="1"/>
          <p:nvPr/>
        </p:nvSpPr>
        <p:spPr>
          <a:xfrm>
            <a:off x="2418105" y="6176963"/>
            <a:ext cx="6446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YTD numbers are January 1st through June 30</a:t>
            </a:r>
            <a:r>
              <a:rPr lang="en-US" baseline="30000"/>
              <a:t>th</a:t>
            </a:r>
            <a:r>
              <a:rPr lang="en-US"/>
              <a:t> for 2023 and 2024</a:t>
            </a:r>
          </a:p>
        </p:txBody>
      </p:sp>
    </p:spTree>
    <p:extLst>
      <p:ext uri="{BB962C8B-B14F-4D97-AF65-F5344CB8AC3E}">
        <p14:creationId xmlns:p14="http://schemas.microsoft.com/office/powerpoint/2010/main" val="128205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1CFD15B-AA30-6138-026C-15442EBDE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013623"/>
              </p:ext>
            </p:extLst>
          </p:nvPr>
        </p:nvGraphicFramePr>
        <p:xfrm>
          <a:off x="1390260" y="2248679"/>
          <a:ext cx="9339942" cy="3069774"/>
        </p:xfrm>
        <a:graphic>
          <a:graphicData uri="http://schemas.openxmlformats.org/drawingml/2006/table">
            <a:tbl>
              <a:tblPr/>
              <a:tblGrid>
                <a:gridCol w="1839417">
                  <a:extLst>
                    <a:ext uri="{9D8B030D-6E8A-4147-A177-3AD203B41FA5}">
                      <a16:colId xmlns:a16="http://schemas.microsoft.com/office/drawing/2014/main" val="214854157"/>
                    </a:ext>
                  </a:extLst>
                </a:gridCol>
                <a:gridCol w="2500175">
                  <a:extLst>
                    <a:ext uri="{9D8B030D-6E8A-4147-A177-3AD203B41FA5}">
                      <a16:colId xmlns:a16="http://schemas.microsoft.com/office/drawing/2014/main" val="1102660410"/>
                    </a:ext>
                  </a:extLst>
                </a:gridCol>
                <a:gridCol w="2500175">
                  <a:extLst>
                    <a:ext uri="{9D8B030D-6E8A-4147-A177-3AD203B41FA5}">
                      <a16:colId xmlns:a16="http://schemas.microsoft.com/office/drawing/2014/main" val="317167256"/>
                    </a:ext>
                  </a:extLst>
                </a:gridCol>
                <a:gridCol w="2500175">
                  <a:extLst>
                    <a:ext uri="{9D8B030D-6E8A-4147-A177-3AD203B41FA5}">
                      <a16:colId xmlns:a16="http://schemas.microsoft.com/office/drawing/2014/main" val="2466070732"/>
                    </a:ext>
                  </a:extLst>
                </a:gridCol>
              </a:tblGrid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156082"/>
                          </a:highlight>
                          <a:latin typeface="Aptos Narrow"/>
                        </a:rPr>
                        <a:t>Name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156082"/>
                          </a:highlight>
                          <a:latin typeface="Aptos Narrow" panose="020B0004020202020204" pitchFamily="34" charset="0"/>
                        </a:rPr>
                        <a:t>AmtCollected2023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156082"/>
                          </a:highlight>
                          <a:latin typeface="Aptos Narrow" panose="020B0004020202020204" pitchFamily="34" charset="0"/>
                        </a:rPr>
                        <a:t>AmtCollected2024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156082"/>
                          </a:highlight>
                          <a:latin typeface="Aptos Narrow" panose="020B0004020202020204" pitchFamily="34" charset="0"/>
                        </a:rPr>
                        <a:t>Difference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24159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Jefferson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$129,212,054.61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$126,978,811.33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-$2,233,243.28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6849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Fayette                        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$57,976,937.46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$58,340,382.84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$363,445.38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097629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Boone                          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C0E6F5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$26,962,996.03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$27,350,057.86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$387,061.83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947491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Kenton                         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$25,192,555.42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$26,743,908.76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$1,551,353.34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691700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Warren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$25,784,597.13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$25,994,713.07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$210,115.94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076385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Hardin                         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$20,215,021.05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$19,849,314.51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-$365,706.54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370525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Madison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$17,464,440.05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$19,157,787.52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0E6F5"/>
                          </a:highlight>
                          <a:latin typeface="Aptos Narrow"/>
                        </a:rPr>
                        <a:t>$1,693,347.47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789171"/>
                  </a:ext>
                </a:extLst>
              </a:tr>
              <a:tr h="341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Daviess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$16,631,925.86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$17,452,750.66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$820,824.80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1713145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5668F408-56FD-CE33-984B-A7204B6FE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Collections in Top 8 Counties</a:t>
            </a:r>
          </a:p>
        </p:txBody>
      </p:sp>
    </p:spTree>
    <p:extLst>
      <p:ext uri="{BB962C8B-B14F-4D97-AF65-F5344CB8AC3E}">
        <p14:creationId xmlns:p14="http://schemas.microsoft.com/office/powerpoint/2010/main" val="107950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707C00-7092-6D9F-B711-021EA568C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923" y="1566874"/>
            <a:ext cx="6046299" cy="4938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Arial"/>
                <a:cs typeface="Arial"/>
              </a:rPr>
              <a:t>Bulk Transactions</a:t>
            </a:r>
            <a:endParaRPr lang="en-US" sz="2000" dirty="0"/>
          </a:p>
          <a:p>
            <a:pPr lvl="1"/>
            <a:r>
              <a:rPr lang="en-US" sz="2000" dirty="0">
                <a:latin typeface="Arial"/>
                <a:cs typeface="Arial"/>
              </a:rPr>
              <a:t>5,000 + transactions in one action</a:t>
            </a:r>
            <a:endParaRPr lang="en-US" sz="2000" dirty="0"/>
          </a:p>
          <a:p>
            <a:r>
              <a:rPr lang="en-US" sz="2000" dirty="0">
                <a:latin typeface="Arial"/>
                <a:cs typeface="Arial"/>
              </a:rPr>
              <a:t>Legislative Updates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KY Electronic Lien and Titling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Fleet Management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2024 Legislation</a:t>
            </a:r>
          </a:p>
          <a:p>
            <a:pPr lvl="2"/>
            <a:r>
              <a:rPr lang="en-US" dirty="0">
                <a:latin typeface="Arial"/>
                <a:cs typeface="Arial"/>
              </a:rPr>
              <a:t>10K plate to birth month</a:t>
            </a:r>
          </a:p>
          <a:p>
            <a:pPr lvl="2"/>
            <a:r>
              <a:rPr lang="en-US" dirty="0">
                <a:latin typeface="Arial"/>
                <a:cs typeface="Arial"/>
              </a:rPr>
              <a:t>Electric Vehicles</a:t>
            </a:r>
          </a:p>
          <a:p>
            <a:pPr lvl="2"/>
            <a:r>
              <a:rPr lang="en-US" dirty="0">
                <a:latin typeface="Arial"/>
                <a:cs typeface="Arial"/>
              </a:rPr>
              <a:t>Reinstatement Fee</a:t>
            </a:r>
            <a:endParaRPr lang="en-US" sz="2400" dirty="0">
              <a:latin typeface="Arial"/>
              <a:cs typeface="Arial"/>
            </a:endParaRPr>
          </a:p>
          <a:p>
            <a:r>
              <a:rPr lang="en-US" sz="2000" dirty="0">
                <a:latin typeface="Arial"/>
                <a:cs typeface="Arial"/>
              </a:rPr>
              <a:t>Reporting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Continue to improve and increase report options</a:t>
            </a:r>
          </a:p>
          <a:p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5191A3-F1C0-8C4F-C652-001FA9C05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Prioritized System Improvements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EC51E1F-3A4C-7478-2393-92F0D4DCB48C}"/>
              </a:ext>
            </a:extLst>
          </p:cNvPr>
          <p:cNvSpPr txBox="1">
            <a:spLocks/>
          </p:cNvSpPr>
          <p:nvPr/>
        </p:nvSpPr>
        <p:spPr>
          <a:xfrm>
            <a:off x="6103505" y="1569184"/>
            <a:ext cx="5525655" cy="492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err="1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1CEB4C4-20B9-A035-149A-B23173FF2DD9}"/>
              </a:ext>
            </a:extLst>
          </p:cNvPr>
          <p:cNvSpPr txBox="1">
            <a:spLocks/>
          </p:cNvSpPr>
          <p:nvPr/>
        </p:nvSpPr>
        <p:spPr>
          <a:xfrm>
            <a:off x="6145701" y="1570514"/>
            <a:ext cx="6046299" cy="49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Arial"/>
                <a:cs typeface="Arial"/>
              </a:rPr>
              <a:t>Data Cleanup</a:t>
            </a:r>
            <a:endParaRPr lang="en-US" sz="2000"/>
          </a:p>
          <a:p>
            <a:pPr lvl="1"/>
            <a:r>
              <a:rPr lang="en-US" sz="2000">
                <a:latin typeface="Arial"/>
                <a:cs typeface="Arial"/>
              </a:rPr>
              <a:t>Continue running cleanup scripts as issues are identified</a:t>
            </a:r>
          </a:p>
          <a:p>
            <a:r>
              <a:rPr lang="en-US" sz="2000">
                <a:latin typeface="Arial"/>
                <a:cs typeface="Arial"/>
              </a:rPr>
              <a:t>Enhancements-Speed, Efficiency</a:t>
            </a:r>
            <a:endParaRPr lang="en-US" sz="2000"/>
          </a:p>
          <a:p>
            <a:pPr lvl="1"/>
            <a:r>
              <a:rPr lang="en-US" sz="2000">
                <a:latin typeface="Arial"/>
                <a:cs typeface="Arial"/>
              </a:rPr>
              <a:t>Business process flow enhancements for larger counties</a:t>
            </a:r>
            <a:endParaRPr lang="en-US" sz="2000"/>
          </a:p>
          <a:p>
            <a:pPr lvl="1"/>
            <a:r>
              <a:rPr lang="en-US" sz="2000">
                <a:latin typeface="Arial"/>
                <a:cs typeface="Arial"/>
              </a:rPr>
              <a:t>Transaction Reversal updates</a:t>
            </a:r>
            <a:endParaRPr lang="en-US" sz="2000"/>
          </a:p>
          <a:p>
            <a:pPr lvl="1"/>
            <a:r>
              <a:rPr lang="en-US" sz="2000">
                <a:latin typeface="Arial"/>
                <a:cs typeface="Arial"/>
              </a:rPr>
              <a:t>Edit Actions; Edit "in flight" transactions</a:t>
            </a:r>
          </a:p>
          <a:p>
            <a:pPr lvl="2"/>
            <a:r>
              <a:rPr lang="en-US">
                <a:latin typeface="Arial"/>
                <a:cs typeface="Arial"/>
              </a:rPr>
              <a:t>Allows editing of data while processing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Increased flexibility</a:t>
            </a:r>
          </a:p>
          <a:p>
            <a:pPr lvl="2"/>
            <a:r>
              <a:rPr lang="en-US">
                <a:latin typeface="Arial"/>
                <a:cs typeface="Arial"/>
              </a:rPr>
              <a:t>Reduced guardrails and validations</a:t>
            </a:r>
            <a:endParaRPr lang="en-US"/>
          </a:p>
          <a:p>
            <a:endParaRPr lang="en-US" sz="2200"/>
          </a:p>
          <a:p>
            <a:endParaRPr lang="en-US" sz="1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99602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E5FEC51-55E7-92D4-07A0-61B1EA390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Arial"/>
                <a:cs typeface="Arial"/>
              </a:rPr>
              <a:t>Titles Processed for 2024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51234A-7FBD-2C49-FA88-E1A08A9F19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Statutory Requirement: Review titles within 5 days</a:t>
            </a:r>
          </a:p>
          <a:p>
            <a:pPr marL="0" indent="0">
              <a:buNone/>
            </a:pPr>
            <a:endParaRPr lang="en-US" b="1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Current timeline: 4 days</a:t>
            </a:r>
          </a:p>
          <a:p>
            <a:pPr marL="0" indent="0">
              <a:buNone/>
            </a:pPr>
            <a:endParaRPr lang="en-US" b="1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Titles printed in 2024: 681,819</a:t>
            </a:r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34D819-D24E-0ADA-527B-A534DC287F5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81919" y="2118202"/>
            <a:ext cx="5771881" cy="3422748"/>
          </a:xfrm>
        </p:spPr>
      </p:pic>
    </p:spTree>
    <p:extLst>
      <p:ext uri="{BB962C8B-B14F-4D97-AF65-F5344CB8AC3E}">
        <p14:creationId xmlns:p14="http://schemas.microsoft.com/office/powerpoint/2010/main" val="3285911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37E728-47CB-D3DA-3CCD-D05BDF817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02" y="1716966"/>
            <a:ext cx="10436312" cy="4639446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Volume Increases, staffing shortages, early KAVIS challenges = Backlog of </a:t>
            </a:r>
            <a:r>
              <a:rPr lang="en-US" sz="1900" dirty="0">
                <a:latin typeface="Calibri"/>
                <a:ea typeface="Times New Roman" panose="02020603050405020304" pitchFamily="18" charset="0"/>
                <a:cs typeface="Arial"/>
              </a:rPr>
              <a:t>r</a:t>
            </a: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ebuilt </a:t>
            </a:r>
            <a:r>
              <a:rPr lang="en-US" sz="1900" dirty="0">
                <a:latin typeface="Calibri"/>
                <a:ea typeface="Times New Roman" panose="02020603050405020304" pitchFamily="18" charset="0"/>
                <a:cs typeface="Arial"/>
              </a:rPr>
              <a:t>t</a:t>
            </a: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itle applications awaiting approval</a:t>
            </a:r>
            <a:endParaRPr lang="en-US" sz="1900" dirty="0">
              <a:effectLst/>
              <a:latin typeface="Times New Roman"/>
              <a:ea typeface="Calibri" panose="020F0502020204030204" pitchFamily="34" charset="0"/>
              <a:cs typeface="Arial"/>
            </a:endParaRP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effectLst/>
              <a:latin typeface="Calibri"/>
              <a:ea typeface="Times New Roman" panose="02020603050405020304" pitchFamily="18" charset="0"/>
              <a:cs typeface="Arial"/>
            </a:endParaRP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Currently – working May 17</a:t>
            </a:r>
            <a:r>
              <a:rPr lang="en-US" sz="1900" baseline="300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th</a:t>
            </a: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 </a:t>
            </a: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cs typeface="Arial"/>
            </a:endParaRP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2400" dirty="0">
                <a:latin typeface="Calibri"/>
                <a:cs typeface="Arial"/>
              </a:rPr>
              <a:t>Improvements since June 4th meeting: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Modified support processes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Cleaned up rebuilt queue to remove applications that should have been worked by title staff</a:t>
            </a:r>
          </a:p>
          <a:p>
            <a:pPr lvl="2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Additional cleanup still possible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2300" dirty="0">
              <a:latin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Post/e-mail to share with clerks what days are currently being processed 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Implemented process change to increase speed of approval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Hired 10 additional temporary staff (training for rebuilt staff is more extensive)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cs typeface="Arial"/>
            </a:endParaRP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2300" dirty="0">
                <a:latin typeface="Calibri"/>
                <a:cs typeface="Arial"/>
              </a:rPr>
              <a:t>Pending Improvements</a:t>
            </a: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2300" dirty="0">
              <a:latin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cs typeface="Arial"/>
              </a:rPr>
              <a:t>Only process applications in the order received, and process resubmissions based on initial submission date 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endParaRPr lang="en-US" sz="1900" dirty="0">
              <a:latin typeface="Calibri"/>
              <a:ea typeface="Calibri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latin typeface="Calibri"/>
                <a:ea typeface="Calibri"/>
                <a:cs typeface="Arial"/>
              </a:rPr>
              <a:t>Considering a mechanism to share transparency of status in a self-service online format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E2FD6D-429D-81AB-0970-1A620AF0B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Rebuilt Titles</a:t>
            </a:r>
          </a:p>
        </p:txBody>
      </p:sp>
    </p:spTree>
    <p:extLst>
      <p:ext uri="{BB962C8B-B14F-4D97-AF65-F5344CB8AC3E}">
        <p14:creationId xmlns:p14="http://schemas.microsoft.com/office/powerpoint/2010/main" val="3451237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EC96E7-3E87-C925-5115-008A227E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/>
                <a:cs typeface="Arial"/>
              </a:rPr>
              <a:t>Rebuilt Backlog Progress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B28D627-3473-9E7C-0D2A-B3E2268F9F1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2121511"/>
              </p:ext>
            </p:extLst>
          </p:nvPr>
        </p:nvGraphicFramePr>
        <p:xfrm>
          <a:off x="447869" y="2006082"/>
          <a:ext cx="5187821" cy="34326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0649">
                  <a:extLst>
                    <a:ext uri="{9D8B030D-6E8A-4147-A177-3AD203B41FA5}">
                      <a16:colId xmlns:a16="http://schemas.microsoft.com/office/drawing/2014/main" val="3160696601"/>
                    </a:ext>
                  </a:extLst>
                </a:gridCol>
                <a:gridCol w="4247172">
                  <a:extLst>
                    <a:ext uri="{9D8B030D-6E8A-4147-A177-3AD203B41FA5}">
                      <a16:colId xmlns:a16="http://schemas.microsoft.com/office/drawing/2014/main" val="917636351"/>
                    </a:ext>
                  </a:extLst>
                </a:gridCol>
              </a:tblGrid>
              <a:tr h="33692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7/3/2024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474063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KAVIS Queue Pending Review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2657942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Mail/Drop Pending Review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9835669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6390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Total Pending Review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1847194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Average Daily Received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2591883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Average Daily Reviewed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2275600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228760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35.93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Total Business Days to 1000 Pending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1245391"/>
                  </a:ext>
                </a:extLst>
              </a:tr>
              <a:tr h="320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0222388"/>
                  </a:ext>
                </a:extLst>
              </a:tr>
              <a:tr h="5286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8/21/2024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Predicted Backlog meets statutory compliance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8609969"/>
                  </a:ext>
                </a:extLst>
              </a:tr>
            </a:tbl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854C3E0-2B07-C7B0-65E7-B22AA65061D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6424928"/>
              </p:ext>
            </p:extLst>
          </p:nvPr>
        </p:nvGraphicFramePr>
        <p:xfrm>
          <a:off x="6010183" y="2006083"/>
          <a:ext cx="5187821" cy="34326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0649">
                  <a:extLst>
                    <a:ext uri="{9D8B030D-6E8A-4147-A177-3AD203B41FA5}">
                      <a16:colId xmlns:a16="http://schemas.microsoft.com/office/drawing/2014/main" val="281456365"/>
                    </a:ext>
                  </a:extLst>
                </a:gridCol>
                <a:gridCol w="4247172">
                  <a:extLst>
                    <a:ext uri="{9D8B030D-6E8A-4147-A177-3AD203B41FA5}">
                      <a16:colId xmlns:a16="http://schemas.microsoft.com/office/drawing/2014/main" val="3368223340"/>
                    </a:ext>
                  </a:extLst>
                </a:gridCol>
              </a:tblGrid>
              <a:tr h="3586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7/15/2024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417968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3034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KAVIS Queue Pending Review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4238984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Mail/Drop Pending Review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6882470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4322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Total Pending Review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2031796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Average Daily Received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9722478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Average Daily Reviewed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6786231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1173117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20.76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Total Business Days to 1000 Pending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4484358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1223535"/>
                  </a:ext>
                </a:extLst>
              </a:tr>
              <a:tr h="3415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8/12/2024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Predicted Backlog meets statutory compliance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176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025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0FDD1-8078-AD81-AEF9-74049A88F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405316-6B56-FD4C-A214-2A6663459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16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77229A91BE640963C7E500CC3FB7D" ma:contentTypeVersion="14" ma:contentTypeDescription="Create a new document." ma:contentTypeScope="" ma:versionID="acae73532a35fcfa014bd9efa4f5ea83">
  <xsd:schema xmlns:xsd="http://www.w3.org/2001/XMLSchema" xmlns:xs="http://www.w3.org/2001/XMLSchema" xmlns:p="http://schemas.microsoft.com/office/2006/metadata/properties" xmlns:ns3="fab2f6f1-0821-4b71-8c0e-6b042c9ddd41" xmlns:ns4="8a9cb5dc-ad0b-4f4d-b7a4-05b6221d4e38" targetNamespace="http://schemas.microsoft.com/office/2006/metadata/properties" ma:root="true" ma:fieldsID="6c3a1cedef2793420f731092fe13ee50" ns3:_="" ns4:_="">
    <xsd:import namespace="fab2f6f1-0821-4b71-8c0e-6b042c9ddd41"/>
    <xsd:import namespace="8a9cb5dc-ad0b-4f4d-b7a4-05b6221d4e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2f6f1-0821-4b71-8c0e-6b042c9ddd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cb5dc-ad0b-4f4d-b7a4-05b6221d4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2f6f1-0821-4b71-8c0e-6b042c9ddd41" xsi:nil="true"/>
  </documentManagement>
</p:properties>
</file>

<file path=customXml/itemProps1.xml><?xml version="1.0" encoding="utf-8"?>
<ds:datastoreItem xmlns:ds="http://schemas.openxmlformats.org/officeDocument/2006/customXml" ds:itemID="{B90EC3D7-E756-4517-9312-3AEC41EE58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193435-C47C-4457-BC11-75D2D353601B}">
  <ds:schemaRefs>
    <ds:schemaRef ds:uri="8a9cb5dc-ad0b-4f4d-b7a4-05b6221d4e38"/>
    <ds:schemaRef ds:uri="fab2f6f1-0821-4b71-8c0e-6b042c9ddd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F426708-9BF1-44E3-979E-82F59981BDC5}">
  <ds:schemaRefs>
    <ds:schemaRef ds:uri="8a9cb5dc-ad0b-4f4d-b7a4-05b6221d4e38"/>
    <ds:schemaRef ds:uri="fab2f6f1-0821-4b71-8c0e-6b042c9ddd4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</Template>
  <TotalTime>57</TotalTime>
  <Words>457</Words>
  <Application>Microsoft Office PowerPoint</Application>
  <PresentationFormat>Widescreen</PresentationFormat>
  <Paragraphs>151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 Narrow</vt:lpstr>
      <vt:lpstr>Arial</vt:lpstr>
      <vt:lpstr>Calibri</vt:lpstr>
      <vt:lpstr>Symbol</vt:lpstr>
      <vt:lpstr>Times New Roman</vt:lpstr>
      <vt:lpstr>Office Theme</vt:lpstr>
      <vt:lpstr>KAVIS Program Update</vt:lpstr>
      <vt:lpstr>PowerPoint Presentation</vt:lpstr>
      <vt:lpstr>Comparisons 2023 vs 2024 </vt:lpstr>
      <vt:lpstr>Collections in Top 8 Counties</vt:lpstr>
      <vt:lpstr>Prioritized System Improvements</vt:lpstr>
      <vt:lpstr>Titles Processed for 2024</vt:lpstr>
      <vt:lpstr>Rebuilt Titles</vt:lpstr>
      <vt:lpstr>Rebuilt Backlog Progress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KAVIS Program Update</dc:title>
  <dc:creator>Stout, Heather L (KYTC)</dc:creator>
  <cp:lastModifiedBy>Stout, Heather L (KYTC)</cp:lastModifiedBy>
  <cp:revision>8</cp:revision>
  <cp:lastPrinted>2023-10-11T16:29:58Z</cp:lastPrinted>
  <dcterms:created xsi:type="dcterms:W3CDTF">2022-10-27T12:13:39Z</dcterms:created>
  <dcterms:modified xsi:type="dcterms:W3CDTF">2024-07-15T12:59:38Z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0x0101004EA77229A91BE640963C7E500CC3FB7D</vt:lpwstr>
  </property>
</Properties>
</file>