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67" r:id="rId5"/>
    <p:sldMasterId id="2147483675" r:id="rId6"/>
    <p:sldMasterId id="2147483690" r:id="rId7"/>
    <p:sldMasterId id="2147483706" r:id="rId8"/>
    <p:sldMasterId id="2147483721" r:id="rId9"/>
    <p:sldMasterId id="2147483723" r:id="rId10"/>
  </p:sldMasterIdLst>
  <p:notesMasterIdLst>
    <p:notesMasterId r:id="rId20"/>
  </p:notesMasterIdLst>
  <p:sldIdLst>
    <p:sldId id="673" r:id="rId11"/>
    <p:sldId id="960" r:id="rId12"/>
    <p:sldId id="953" r:id="rId13"/>
    <p:sldId id="963" r:id="rId14"/>
    <p:sldId id="961" r:id="rId15"/>
    <p:sldId id="799" r:id="rId16"/>
    <p:sldId id="959" r:id="rId17"/>
    <p:sldId id="957" r:id="rId18"/>
    <p:sldId id="907" r:id="rId19"/>
  </p:sldIdLst>
  <p:sldSz cx="12192000" cy="6858000"/>
  <p:notesSz cx="6858000" cy="9144000"/>
  <p:embeddedFontLst>
    <p:embeddedFont>
      <p:font typeface="Montserrat Black" panose="00000A00000000000000" pitchFamily="50" charset="0"/>
      <p:bold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148800-D882-4EE0-B58D-3C1BCA7F1066}">
          <p14:sldIdLst>
            <p14:sldId id="673"/>
            <p14:sldId id="960"/>
            <p14:sldId id="953"/>
            <p14:sldId id="963"/>
            <p14:sldId id="961"/>
            <p14:sldId id="799"/>
            <p14:sldId id="959"/>
            <p14:sldId id="957"/>
            <p14:sldId id="907"/>
          </p14:sldIdLst>
        </p14:section>
        <p14:section name="Extra Slides" id="{EE84EB78-EA2E-4CA5-B1DD-02492FACF92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8EEF02-40FD-0920-3093-917056B8ED16}" name="Joyner, Chelsea" initials="JC" userId="S::CJOYNER@hdrinc.com::c2a90771-1c2a-4936-8c9d-615d889ea736" providerId="AD"/>
  <p188:author id="{E6315309-864F-61FF-3949-7BEC442F96C5}" name="Seivers, Nicholas" initials="SN" userId="S::nseivers@hdrinc.com::9766e268-39fd-47c1-a83e-51b414bf7ea8" providerId="AD"/>
  <p188:author id="{68396A18-1872-E782-52E8-005BFDCD5776}" name="Albrecht, Erica" initials="AE" userId="S::ealbrech@hdrinc.com::2d431c2c-9944-49b5-8fb4-9377a0a0b68d" providerId="AD"/>
  <p188:author id="{98ACBC28-D50F-A682-CD7B-DF0B7F625BEC}" name="Seivers, Nicholas" initials="NS" userId="S::NSEIVERS@hdrinc.com::9766e268-39fd-47c1-a83e-51b414bf7ea8" providerId="AD"/>
  <p188:author id="{B7B8322B-D0BB-9971-F3C7-C3D7D493BCE7}" name="McCullough, Stephanie" initials="MS" userId="S::SMCCULLOUG@hdrinc.com::b71d2a06-f371-4ed4-9b7e-525b92a10838" providerId="AD"/>
  <p188:author id="{050A623D-71C5-7CBA-E244-D5D4797D52A3}" name="Lee, Kevin" initials="LK" userId="S::kevin.lee3@wsp.com::86e9c384-3fb3-4ff7-95a8-085b0943c39f" providerId="AD"/>
  <p188:author id="{ED74ED3E-9EB8-031C-0E3F-B1C5AC03EB28}" name="Frazier, Robert" initials="FR" userId="S::rfrazier@hdrinc.com::4e3130fa-f022-497e-8625-162625a239ea" providerId="AD"/>
  <p188:author id="{14AFCD50-FC39-0F26-A675-FB8209B248CB}" name="O'Rourke, Kathleen" initials="OK" userId="S::korourke@hdrinc.com::dbc07036-91bc-4664-b7f1-145491627fa2" providerId="AD"/>
  <p188:author id="{72479059-F901-3E8A-62B1-CC139B910A47}" name="Harrod, Justin D (KYTC)" initials="H(" userId="S::justin.harrod_ky.gov#ext#@hdrinc.onmicrosoft.com::6bb50a29-9af4-4968-9e68-6c71c58dfbfd" providerId="AD"/>
  <p188:author id="{86B69E6E-EA67-6CF2-3C33-1599EEFC9925}" name="Pelfrey, Mikael B (KYTC)" initials="P(" userId="S::mikael.pelfrey_ky.gov#ext#@hdrinc.onmicrosoft.com::dcce0be6-65d6-4e5d-b49c-578d586e2dcc" providerId="AD"/>
  <p188:author id="{7D587F6F-45BA-97DB-1D72-B7770BFD6524}" name="Polston, Mark" initials="MP" userId="S::Mark.Polston@wsp.com::00571702-b7bf-41f9-aaa2-0e2c2fd8a9e7" providerId="AD"/>
  <p188:author id="{72674174-B6AB-44E6-6289-A302DD552E8A}" name="Craig, Berry [NN-US]" initials="BC" userId="S::Berry.Craig@parsons.com::65698f5e-48cb-46b2-af59-fe7fec35ed84" providerId="AD"/>
  <p188:author id="{2E06247B-852C-5478-8C9B-D54C632AC93C}" name="Frazier, Robert" initials="RF" userId="S::RFRAZIER@hdrinc.com::4e3130fa-f022-497e-8625-162625a239ea" providerId="AD"/>
  <p188:author id="{8BC6268D-2645-04AD-80D8-A667550B07FC}" name="Joyner, Chelsea" initials="JC" userId="S::cjoyner@hdrinc.com::c2a90771-1c2a-4936-8c9d-615d889ea736" providerId="AD"/>
  <p188:author id="{FF1A3B97-C40B-4406-FBE8-3781878055EA}" name="kevin.lee3@wsp.com" initials="ke" userId="S::urn:spo:guest#kevin.lee3@wsp.com::" providerId="AD"/>
  <p188:author id="{65EE6DA5-DB0E-51AD-8235-AD4379AF1D3C}" name="Renehan, Brian" initials="RB" userId="S::Brian.Renehan@wsp.com::4a7b4f7b-922e-4311-acc4-7c8c21ea3f32" providerId="AD"/>
  <p188:author id="{DC379DAA-C775-F4CC-EDD9-01CACD031969}" name="Polston, Mark" initials="PM" userId="S::mark.polston_wsp.com#ext#@hdrinc.onmicrosoft.com::a0cd2d70-3cfa-4810-87a4-c275d9c9631c" providerId="AD"/>
  <p188:author id="{3F5059B5-DA96-8D37-F3E7-4BA7BF97D517}" name="O'Rourke, Kathleen" initials="OK" userId="S::KOROURKE@hdrinc.com::dbc07036-91bc-4664-b7f1-145491627fa2" providerId="AD"/>
  <p188:author id="{ABBFB8B5-63E5-B3C9-C295-1213B169C694}" name="mark.polston@wsp.com" initials="ma" userId="S::urn:spo:guest#mark.polston@wsp.com::" providerId="AD"/>
  <p188:author id="{AF3581C2-D3E5-2F7E-69ED-EB635259BA96}" name="johnw.moore" initials="jo" userId="S::johnw.moore_ky.gov#ext#@hdrinc.onmicrosoft.com::3a9d4e52-643a-41b2-affc-55a3fbfeb4a4" providerId="AD"/>
  <p188:author id="{42B99BD4-ACBC-1A92-F5EB-C397E0202C68}" name="Deaton, Anna" initials="AD" userId="S::ADEATON@hdrinc.com::167d3b94-eae4-4b83-8cca-1538086e2010" providerId="AD"/>
  <p188:author id="{0A4C06E8-B356-224B-7E75-A361DA7C7032}" name="justin.harrod@ky.gov" initials="ju" userId="S::urn:spo:guest#justin.harrod@ky.gov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7F8"/>
    <a:srgbClr val="8C98A2"/>
    <a:srgbClr val="5EB3E4"/>
    <a:srgbClr val="DFF0FA"/>
    <a:srgbClr val="2195EA"/>
    <a:srgbClr val="F2F2F2"/>
    <a:srgbClr val="F5831F"/>
    <a:srgbClr val="755774"/>
    <a:srgbClr val="00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87616" autoAdjust="0"/>
  </p:normalViewPr>
  <p:slideViewPr>
    <p:cSldViewPr snapToGrid="0">
      <p:cViewPr varScale="1">
        <p:scale>
          <a:sx n="86" d="100"/>
          <a:sy n="86" d="100"/>
        </p:scale>
        <p:origin x="1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3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8DDC4-BD18-4E7C-BAF7-E3807E3055C5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BDB39-D125-4331-91E6-CD533DB8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2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and thanks for attending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70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National Electric Vehicle Infrastructure Program (NEVI) is funded by the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2021 Infrastructure Investment and Jobs Act (IIJA) also known as the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Bipartisan Infrastructure Law (BIL).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This law provided $5 Billion in NEVI formula funds over 5 years for EV charging infrastructure across the nation.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Kentucky’s Share is $69.5 million over those five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The funds have to be spent first on Alternative Fuel Corridors (AFCS), which in Kentucky includes all interstates and parkways. The federal program goals is the creation of a national EV charging network supporting long-distance travel.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lack" panose="00000A00000000000000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6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4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RFP 1 and 2 stats- describe RFPs, rounds, stats between the two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BDB39-D125-4331-91E6-CD533DB83B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29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RFP 2 yielded 18 sites. Two additional sites were awarded based on the efficiency of the previous proposals. (check press release language)</a:t>
            </a:r>
          </a:p>
          <a:p>
            <a:endParaRPr lang="en-US" dirty="0"/>
          </a:p>
          <a:p>
            <a:pPr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1200" dirty="0"/>
              <a:t>KYTC determining strategy to finalize buildout with consideration of an additional round of procurement (RFP 3)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endParaRPr lang="en-US" sz="1200" dirty="0"/>
          </a:p>
          <a:p>
            <a:pPr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1200" dirty="0"/>
              <a:t>This RFP 3 will address the issue of potentially NEVI compliant sites that we have learned that we will not be able to count toward build-out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endParaRPr lang="en-US" sz="1200" dirty="0"/>
          </a:p>
          <a:p>
            <a:pPr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dirty="0"/>
              <a:t>FHWA must certify before NEVI funds can be spent toward Phase 2 or 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5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Developers initially set their schedules while KYTC keeps them on track with targeted delivery dates and regular updates between developers and the cabinet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0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Fully Built Out Criteria </a:t>
            </a:r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 a State that is fully built out, every designated AFC for EV charging must meet the following criteria: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1. Stations are spaced along all designated EV AFCs at a maximum distance of 50 miles apart and within 1 mile of the designated roadway, except where exceptions have been granted. (See Section III-B for information about discretionary exceptions). All creditable stations must: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be publicly accessible,36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include at least four 150kW Direct Current Fast Chargers with CCS ports,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be capable of simultaneously charging four EVs at 150kW or above at each port, with a minimum station power capability at or above 600kW, and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meet the minimum standards and requirements as described in </a:t>
            </a:r>
            <a:r>
              <a:rPr lang="en-US" sz="1800" b="0" i="0" u="none" strike="noStrike" baseline="0" dirty="0">
                <a:solidFill>
                  <a:srgbClr val="0562C1"/>
                </a:solidFill>
                <a:latin typeface="Times New Roman" panose="02020603050405020304" pitchFamily="18" charset="0"/>
              </a:rPr>
              <a:t>23 CFR 680.104, 23 CFR 106(b), 23 CFR 680.106(c), 23 CFR 680.106(d), 23 CFR 680.106(e), 23 CFR 680.106(f), 23 CFR 680.106(g), 23 CFR 680.106(h), 23 CFR 680.106(</a:t>
            </a:r>
            <a:r>
              <a:rPr lang="en-US" sz="1800" b="0" i="0" u="none" strike="noStrike" baseline="0" dirty="0" err="1">
                <a:solidFill>
                  <a:srgbClr val="0562C1"/>
                </a:solidFill>
                <a:latin typeface="Times New Roman" panose="02020603050405020304" pitchFamily="18" charset="0"/>
              </a:rPr>
              <a:t>i</a:t>
            </a:r>
            <a:r>
              <a:rPr lang="en-US" sz="1800" b="0" i="0" u="none" strike="noStrike" baseline="0" dirty="0">
                <a:solidFill>
                  <a:srgbClr val="0562C1"/>
                </a:solidFill>
                <a:latin typeface="Times New Roman" panose="02020603050405020304" pitchFamily="18" charset="0"/>
              </a:rPr>
              <a:t>), 23 CFR 680.106(k), 23 CFR 680.106(l), 23 CFR 680.108, 23 CFR 680.110, 23 CFR 680.114,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and </a:t>
            </a:r>
            <a:r>
              <a:rPr lang="en-US" sz="1800" b="0" i="0" u="none" strike="noStrike" baseline="0" dirty="0">
                <a:solidFill>
                  <a:srgbClr val="0562C1"/>
                </a:solidFill>
                <a:latin typeface="Times New Roman" panose="02020603050405020304" pitchFamily="18" charset="0"/>
              </a:rPr>
              <a:t>23 CFR 680.116 </a:t>
            </a:r>
          </a:p>
          <a:p>
            <a:endParaRPr lang="en-US" sz="1800" b="0" i="0" u="none" strike="noStrike" baseline="0" dirty="0">
              <a:solidFill>
                <a:srgbClr val="0562C1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2. Any point along the corridor must be connected via an AFC to a station in each logical direction so that the gap is no more than 50 miles.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3. All creditable stations are operational. While working to fully build out AFCs, States are encouraged to engage communities to begin planning activities beyond their AFCs.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4. All corridor termini must have a station located within 25 miles.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If the continuation of the corridor is not designated as an AFC by the adjacent state, then this corridor should be considered a terminus at the state border (e.g., there must be a station located within 25 miles of the state border.)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If a designated corridor extends beyond a state’s border into an adjacent state, the 50-mile spacing must be maintained along the designated corridor (e.g., one state may have a station greater than 25 miles from their border if the adjacent state has a station along that same corridor less than 25 miles from their border in a manner that maintains the overall 50-mile spacing). If a designated corridor changes names or highway designation along the corridor, this is not considered a corridor terminus.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8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89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FHWA buildout certification approval to move to this phase</a:t>
            </a:r>
          </a:p>
          <a:p>
            <a:r>
              <a:rPr lang="en-US" dirty="0"/>
              <a:t>Will provide coverage and access across the entirety of the state at publicly accessible locations</a:t>
            </a:r>
          </a:p>
          <a:p>
            <a:endParaRPr lang="en-US" dirty="0"/>
          </a:p>
          <a:p>
            <a:r>
              <a:rPr lang="en-US" b="1" dirty="0"/>
              <a:t>Equity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Providing equitable access to charging will continue to be a key focus of Kentucky’s EV Charging Program that will be expanded upon in future phases, including the community charging phase. </a:t>
            </a:r>
            <a:r>
              <a:rPr lang="en-US" sz="1200" i="0" dirty="0">
                <a:solidFill>
                  <a:schemeClr val="bg2"/>
                </a:solidFill>
              </a:rPr>
              <a:t>The Federal Justice40 Initiative goal is that </a:t>
            </a:r>
            <a:r>
              <a:rPr lang="en-US" sz="1200" b="1" i="0" dirty="0">
                <a:solidFill>
                  <a:schemeClr val="bg2"/>
                </a:solidFill>
              </a:rPr>
              <a:t>at least 40 percent of the benefits </a:t>
            </a:r>
            <a:r>
              <a:rPr lang="en-US" sz="1200" i="0" dirty="0">
                <a:solidFill>
                  <a:schemeClr val="bg2"/>
                </a:solidFill>
              </a:rPr>
              <a:t>of the NEVI Program be distributed to disadvantaged communities. Kentucky is exceeding this goal.</a:t>
            </a:r>
            <a:r>
              <a:rPr lang="en-US" sz="1200" b="0" i="0" dirty="0">
                <a:solidFill>
                  <a:schemeClr val="bg2"/>
                </a:solidFill>
              </a:rPr>
              <a:t> </a:t>
            </a:r>
            <a:r>
              <a:rPr lang="en-US" b="0" dirty="0"/>
              <a:t>Of the 42 stations awarded to date, 48% of sites are within a disadvantaged community while 90% are within 3 miles of a disadvantaged community.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BDB39-D125-4331-91E6-CD533DB83B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jp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2CADC-93EF-EB4B-8833-4E68F118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FC7F4-2A5E-DF49-A868-DC3599060203}"/>
              </a:ext>
            </a:extLst>
          </p:cNvPr>
          <p:cNvSpPr/>
          <p:nvPr/>
        </p:nvSpPr>
        <p:spPr>
          <a:xfrm>
            <a:off x="0" y="3992879"/>
            <a:ext cx="12192000" cy="286512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373C8-04F4-EC4F-8B9F-401FEF00CE93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E10FAB1-4502-E541-B6EF-913D09D2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19046"/>
            <a:ext cx="11582400" cy="78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816D66-92AD-0B4F-B32C-40BE751CC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5227859"/>
            <a:ext cx="11582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bg1"/>
                </a:solidFill>
              </a:defRPr>
            </a:lvl3pPr>
            <a:lvl4pPr marL="1828754" indent="0" algn="ctr">
              <a:buNone/>
              <a:defRPr>
                <a:solidFill>
                  <a:schemeClr val="bg1"/>
                </a:solidFill>
              </a:defRPr>
            </a:lvl4pPr>
            <a:lvl5pPr marL="243833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737840-DEEC-BB43-A5D6-0059C474BD45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E4AA0D-CD2C-A44D-8B8D-5D2AE06EC057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38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17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273762-37B0-8943-A127-79042FB9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11582400" cy="727285"/>
          </a:xfrm>
        </p:spPr>
        <p:txBody>
          <a:bodyPr tIns="0" anchor="ctr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014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2724">
          <p15:clr>
            <a:srgbClr val="F26B43"/>
          </p15:clr>
        </p15:guide>
        <p15:guide id="13" pos="2808">
          <p15:clr>
            <a:srgbClr val="FDE53C"/>
          </p15:clr>
        </p15:guide>
        <p15:guide id="14" pos="2952">
          <p15:clr>
            <a:srgbClr val="FDE53C"/>
          </p15:clr>
        </p15:guide>
        <p15:guide id="15" orient="horz" pos="612">
          <p15:clr>
            <a:srgbClr val="F26B43"/>
          </p15:clr>
        </p15:guide>
        <p15:guide id="1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0146"/>
            <a:ext cx="10215880" cy="825255"/>
          </a:xfrm>
        </p:spPr>
        <p:txBody>
          <a:bodyPr tIns="0" rIns="0" bIns="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279400"/>
            <a:ext cx="5355167" cy="182880"/>
          </a:xfrm>
        </p:spPr>
        <p:txBody>
          <a:bodyPr/>
          <a:lstStyle>
            <a:lvl1pPr marL="0" indent="0">
              <a:buNone/>
              <a:defRPr sz="1333" b="1" spc="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00554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724">
          <p15:clr>
            <a:srgbClr val="F26B43"/>
          </p15:clr>
        </p15:guide>
        <p15:guide id="2" pos="2808">
          <p15:clr>
            <a:srgbClr val="FDE53C"/>
          </p15:clr>
        </p15:guide>
        <p15:guide id="3" pos="2952">
          <p15:clr>
            <a:srgbClr val="FDE53C"/>
          </p15:clr>
        </p15:guide>
        <p15:guide id="4" orient="horz" pos="612">
          <p15:clr>
            <a:srgbClr val="F26B43"/>
          </p15:clr>
        </p15:guide>
        <p15:guide id="5" orient="horz" pos="636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02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310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BA97C-39F4-496D-8CC5-79A619B0455A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2E953-CCD1-4524-9159-D60529840C9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4EC0FC-504C-48C8-8CC2-BDD79D53E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17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2CADC-93EF-EB4B-8833-4E68F118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FC7F4-2A5E-DF49-A868-DC3599060203}"/>
              </a:ext>
            </a:extLst>
          </p:cNvPr>
          <p:cNvSpPr/>
          <p:nvPr/>
        </p:nvSpPr>
        <p:spPr>
          <a:xfrm>
            <a:off x="0" y="3992879"/>
            <a:ext cx="12192000" cy="286512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373C8-04F4-EC4F-8B9F-401FEF00CE93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E10FAB1-4502-E541-B6EF-913D09D2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19046"/>
            <a:ext cx="11582400" cy="78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816D66-92AD-0B4F-B32C-40BE751CC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5227859"/>
            <a:ext cx="11582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bg1"/>
                </a:solidFill>
              </a:defRPr>
            </a:lvl3pPr>
            <a:lvl4pPr marL="1828754" indent="0" algn="ctr">
              <a:buNone/>
              <a:defRPr>
                <a:solidFill>
                  <a:schemeClr val="bg1"/>
                </a:solidFill>
              </a:defRPr>
            </a:lvl4pPr>
            <a:lvl5pPr marL="243833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737840-DEEC-BB43-A5D6-0059C474BD45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E4AA0D-CD2C-A44D-8B8D-5D2AE06EC057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113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EF7E2-DEDF-5D49-98AD-496673FD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5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65801"/>
            <a:ext cx="12192000" cy="312640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/>
              <a:t>Month ## ####, ##:##–##:## AM/PM</a:t>
            </a:r>
          </a:p>
          <a:p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293723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ain Section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spcBef>
                <a:spcPts val="0"/>
              </a:spcBef>
              <a:spcAft>
                <a:spcPts val="533"/>
              </a:spcAft>
              <a:buFont typeface="+mj-lt"/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1C08-32E6-4BC6-A385-B6887C50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F5876-C7DC-439A-A1DA-D553700E3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9CEC3-8231-4148-BF1D-38DEFB91D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3409" y="300703"/>
            <a:ext cx="1444518" cy="7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3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144000" y="6578600"/>
            <a:ext cx="2743200" cy="2438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4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273762-37B0-8943-A127-79042FB9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11582400" cy="727285"/>
          </a:xfrm>
        </p:spPr>
        <p:txBody>
          <a:bodyPr tIns="0"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CF44C-2DA2-1E4C-91EF-03E8B119E067}"/>
              </a:ext>
            </a:extLst>
          </p:cNvPr>
          <p:cNvSpPr txBox="1"/>
          <p:nvPr/>
        </p:nvSpPr>
        <p:spPr>
          <a:xfrm>
            <a:off x="10924032" y="841248"/>
            <a:ext cx="0" cy="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tIns="91440" bIns="91440" rtlCol="0">
            <a:noAutofit/>
          </a:bodyPr>
          <a:lstStyle/>
          <a:p>
            <a:pPr algn="l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928511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2724">
          <p15:clr>
            <a:srgbClr val="F26B43"/>
          </p15:clr>
        </p15:guide>
        <p15:guide id="13" pos="2808">
          <p15:clr>
            <a:srgbClr val="FDE53C"/>
          </p15:clr>
        </p15:guide>
        <p15:guide id="14" pos="2952">
          <p15:clr>
            <a:srgbClr val="FDE53C"/>
          </p15:clr>
        </p15:guide>
        <p15:guide id="15" orient="horz" pos="612">
          <p15:clr>
            <a:srgbClr val="F26B43"/>
          </p15:clr>
        </p15:guide>
        <p15:guide id="16" orient="horz" pos="16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EF7E2-DEDF-5D49-98AD-496673FD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5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/>
              <a:t>Month ## ####, ##:##–##:## AM/PM</a:t>
            </a:r>
          </a:p>
          <a:p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582477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0146"/>
            <a:ext cx="10215880" cy="825255"/>
          </a:xfrm>
        </p:spPr>
        <p:txBody>
          <a:bodyPr tIns="0" rIns="0" bIns="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279400"/>
            <a:ext cx="5355167" cy="182880"/>
          </a:xfrm>
        </p:spPr>
        <p:txBody>
          <a:bodyPr/>
          <a:lstStyle>
            <a:lvl1pPr marL="0" indent="0">
              <a:buNone/>
              <a:defRPr sz="1333" b="1" spc="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5D430-08B8-204E-8B18-573E31273C77}"/>
              </a:ext>
            </a:extLst>
          </p:cNvPr>
          <p:cNvSpPr txBox="1"/>
          <p:nvPr/>
        </p:nvSpPr>
        <p:spPr>
          <a:xfrm>
            <a:off x="11070336" y="585216"/>
            <a:ext cx="0" cy="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tIns="91440" bIns="91440" rtlCol="0">
            <a:noAutofit/>
          </a:bodyPr>
          <a:lstStyle/>
          <a:p>
            <a:pPr algn="l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83033413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724">
          <p15:clr>
            <a:srgbClr val="F26B43"/>
          </p15:clr>
        </p15:guide>
        <p15:guide id="2" pos="2808">
          <p15:clr>
            <a:srgbClr val="FDE53C"/>
          </p15:clr>
        </p15:guide>
        <p15:guide id="3" pos="2952">
          <p15:clr>
            <a:srgbClr val="FDE53C"/>
          </p15:clr>
        </p15:guide>
        <p15:guide id="4" orient="horz" pos="612">
          <p15:clr>
            <a:srgbClr val="F26B43"/>
          </p15:clr>
        </p15:guide>
        <p15:guide id="5" orient="horz" pos="636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62" y="5148679"/>
            <a:ext cx="3180423" cy="768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46" y="286953"/>
            <a:ext cx="3659505" cy="1045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E070D-ED22-4EE0-9994-082E973BA1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449" r="4333" b="449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0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310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BA97C-39F4-496D-8CC5-79A619B0455A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2E953-CCD1-4524-9159-D60529840C9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C30F8E-B5F3-405B-9F89-FD5BDD1F0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9B18C-9721-402A-B194-109FA0BA4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846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41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44A1D-D361-4CAB-B56A-F5EE8060D938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D24D7-BD30-48C3-9838-59C5F0401D1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E572E5-8B6A-4650-92A0-9C039C0E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1F7AC4-35FE-45B5-A927-53E285280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435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2C64C-8483-465B-BA76-5B793A5251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82C58-B321-4B5F-923B-803BA3DE36EC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038CD-A9DF-4BB3-847C-5D85461AF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BDACCF-53BF-46A7-B185-CF9B9A5CB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39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A89CEA-2D66-4D32-89A1-E3ECE2006954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3FFD37-70FB-4574-BB4A-37A9634CF51A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E0A5A-0BDE-4B92-AFBF-B5A7D9E5D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0FBE44-A27F-4F8F-A42A-69F8CC155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198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0B484-818D-4DB4-B1E6-FAD4D836A627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0A23B-33D3-435A-9E08-90563824B2F5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61D6A-5C30-4871-9C58-D3CC6B6D55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86DFC3-E6BF-4E73-9B5F-B80B8BB197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335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13A4E-0A35-405C-A7DE-7C6F541ED0D3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6EACA-6A58-4145-B323-B9A00970280B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95D15-7699-4E35-A0C8-964F91681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D90AA7-1394-4A1D-B917-4E83F3DE3E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994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33B95C-8913-4501-AABC-5BA465B92A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CF19F-EB53-4B71-B5C5-4E07F1068F03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1605E-8480-4BA1-9E00-BD05D7738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126312-4460-4B72-A431-45441F1320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24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ain Section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spcBef>
                <a:spcPts val="0"/>
              </a:spcBef>
              <a:spcAft>
                <a:spcPts val="533"/>
              </a:spcAft>
              <a:buFont typeface="+mj-lt"/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1C08-32E6-4BC6-A385-B6887C50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F5876-C7DC-439A-A1DA-D553700E3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9CEC3-8231-4148-BF1D-38DEFB91D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3409" y="300703"/>
            <a:ext cx="1444518" cy="7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2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DB175-1121-4337-B778-C6F2B6938A50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CD6116-30C3-46F0-90BD-5BF9BC56A0DF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F8B4F-DF4F-4061-9AA8-EBA904A8C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14F01-376F-4EEE-9E76-71220D23F6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43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62" y="5148679"/>
            <a:ext cx="3180423" cy="768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46" y="286953"/>
            <a:ext cx="3659505" cy="1045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E070D-ED22-4EE0-9994-082E973BA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r="2137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50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310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BA97C-39F4-496D-8CC5-79A619B0455A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2E953-CCD1-4524-9159-D60529840C9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4EC0FC-504C-48C8-8CC2-BDD79D53E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0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D647A-922C-4C52-92C3-8CA839015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56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44A1D-D361-4CAB-B56A-F5EE8060D938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D24D7-BD30-48C3-9838-59C5F0401D1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E572E5-8B6A-4650-92A0-9C039C0E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9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2C64C-8483-465B-BA76-5B793A5251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82C58-B321-4B5F-923B-803BA3DE36EC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038CD-A9DF-4BB3-847C-5D85461AF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20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A89CEA-2D66-4D32-89A1-E3ECE2006954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3FFD37-70FB-4574-BB4A-37A9634CF51A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0B655B-3AD5-4683-827F-0E22138593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04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0B484-818D-4DB4-B1E6-FAD4D836A627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0A23B-33D3-435A-9E08-90563824B2F5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A4DAE-E8BB-41B1-9761-8FEF51DFD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75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13A4E-0A35-405C-A7DE-7C6F541ED0D3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6EACA-6A58-4145-B323-B9A00970280B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95D15-7699-4E35-A0C8-964F91681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5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33B95C-8913-4501-AABC-5BA465B92A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CF19F-EB53-4B71-B5C5-4E07F1068F03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1605E-8480-4BA1-9E00-BD05D7738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4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C6C093-06BE-4761-9FBD-DF999F379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34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DB175-1121-4337-B778-C6F2B6938A50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CD6116-30C3-46F0-90BD-5BF9BC56A0DF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F8B4F-DF4F-4061-9AA8-EBA904A8C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75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05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5C27-6753-4D1D-AB51-4B402954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6" y="3553498"/>
            <a:ext cx="10217727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8142E-F36D-4838-8E80-4EFC8C2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C9F71-DA55-49EB-B7A6-492CBA9F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2C2A-C699-42BB-B2EF-FE1B832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AB263-FBA1-4FA4-A06A-6D09877D8B8C}"/>
              </a:ext>
            </a:extLst>
          </p:cNvPr>
          <p:cNvSpPr/>
          <p:nvPr userDrawn="1"/>
        </p:nvSpPr>
        <p:spPr>
          <a:xfrm rot="5400000">
            <a:off x="6074574" y="-2749386"/>
            <a:ext cx="103812" cy="1225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6F070-182D-4AB0-AF5B-2BAF651FB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5A41EB-F412-4B83-8A8E-4C781E275A3E}"/>
              </a:ext>
            </a:extLst>
          </p:cNvPr>
          <p:cNvSpPr/>
          <p:nvPr userDrawn="1"/>
        </p:nvSpPr>
        <p:spPr>
          <a:xfrm>
            <a:off x="0" y="0"/>
            <a:ext cx="12192000" cy="33251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73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5C27-6753-4D1D-AB51-4B402954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8142E-F36D-4838-8E80-4EFC8C2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C9F71-DA55-49EB-B7A6-492CBA9F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2C2A-C699-42BB-B2EF-FE1B832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AB263-FBA1-4FA4-A06A-6D09877D8B8C}"/>
              </a:ext>
            </a:extLst>
          </p:cNvPr>
          <p:cNvSpPr/>
          <p:nvPr userDrawn="1"/>
        </p:nvSpPr>
        <p:spPr>
          <a:xfrm>
            <a:off x="-10890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1F92241-249C-4B2B-8D0A-24BCB1040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399" y="199503"/>
            <a:ext cx="1156855" cy="67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20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5C27-6753-4D1D-AB51-4B402954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8142E-F36D-4838-8E80-4EFC8C2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C9F71-DA55-49EB-B7A6-492CBA9F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2C2A-C699-42BB-B2EF-FE1B832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AB263-FBA1-4FA4-A06A-6D09877D8B8C}"/>
              </a:ext>
            </a:extLst>
          </p:cNvPr>
          <p:cNvSpPr/>
          <p:nvPr userDrawn="1"/>
        </p:nvSpPr>
        <p:spPr>
          <a:xfrm>
            <a:off x="-10890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6F070-182D-4AB0-AF5B-2BAF651FB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7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3186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287" y="1498604"/>
            <a:ext cx="5181600" cy="4571996"/>
          </a:xfrm>
        </p:spPr>
        <p:txBody>
          <a:bodyPr/>
          <a:lstStyle>
            <a:lvl1pPr>
              <a:defRPr>
                <a:latin typeface="+mn-lt"/>
                <a:cs typeface="Segoe UI" panose="020B0502040204020203" pitchFamily="34" charset="0"/>
              </a:defRPr>
            </a:lvl1pPr>
            <a:lvl2pPr>
              <a:defRPr>
                <a:latin typeface="+mn-lt"/>
                <a:cs typeface="Segoe UI" panose="020B0502040204020203" pitchFamily="34" charset="0"/>
              </a:defRPr>
            </a:lvl2pPr>
            <a:lvl3pPr>
              <a:defRPr>
                <a:latin typeface="+mn-lt"/>
                <a:cs typeface="Segoe UI" panose="020B0502040204020203" pitchFamily="34" charset="0"/>
              </a:defRPr>
            </a:lvl3pPr>
            <a:lvl4pPr>
              <a:defRPr>
                <a:latin typeface="+mn-lt"/>
                <a:cs typeface="Segoe UI" panose="020B0502040204020203" pitchFamily="34" charset="0"/>
              </a:defRPr>
            </a:lvl4pPr>
            <a:lvl5pPr>
              <a:defRPr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498604"/>
            <a:ext cx="5181600" cy="4571996"/>
          </a:xfrm>
        </p:spPr>
        <p:txBody>
          <a:bodyPr/>
          <a:lstStyle>
            <a:lvl1pPr>
              <a:defRPr>
                <a:latin typeface="+mn-lt"/>
                <a:cs typeface="Segoe UI" panose="020B0502040204020203" pitchFamily="34" charset="0"/>
              </a:defRPr>
            </a:lvl1pPr>
            <a:lvl2pPr>
              <a:defRPr>
                <a:latin typeface="+mn-lt"/>
                <a:cs typeface="Segoe UI" panose="020B0502040204020203" pitchFamily="34" charset="0"/>
              </a:defRPr>
            </a:lvl2pPr>
            <a:lvl3pPr>
              <a:defRPr>
                <a:latin typeface="+mn-lt"/>
                <a:cs typeface="Segoe UI" panose="020B0502040204020203" pitchFamily="34" charset="0"/>
              </a:defRPr>
            </a:lvl3pPr>
            <a:lvl4pPr>
              <a:defRPr>
                <a:latin typeface="+mn-lt"/>
                <a:cs typeface="Segoe UI" panose="020B0502040204020203" pitchFamily="34" charset="0"/>
              </a:defRPr>
            </a:lvl4pPr>
            <a:lvl5pPr>
              <a:defRPr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381000"/>
            <a:ext cx="10972800" cy="627063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62" y="5148679"/>
            <a:ext cx="3180423" cy="768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46" y="286953"/>
            <a:ext cx="3659505" cy="1045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E070D-ED22-4EE0-9994-082E973BA1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449" r="4333" b="449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0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310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BA97C-39F4-496D-8CC5-79A619B0455A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2E953-CCD1-4524-9159-D60529840C9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C30F8E-B5F3-405B-9F89-FD5BDD1F0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9B18C-9721-402A-B194-109FA0BA4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8468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4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C6C093-06BE-4761-9FBD-DF999F3798C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273762-37B0-8943-A127-79042FB9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11582400" cy="727285"/>
          </a:xfrm>
        </p:spPr>
        <p:txBody>
          <a:bodyPr tIns="0" anchor="ctr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581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2724">
          <p15:clr>
            <a:srgbClr val="F26B43"/>
          </p15:clr>
        </p15:guide>
        <p15:guide id="13" pos="2808">
          <p15:clr>
            <a:srgbClr val="FDE53C"/>
          </p15:clr>
        </p15:guide>
        <p15:guide id="14" pos="2952">
          <p15:clr>
            <a:srgbClr val="FDE53C"/>
          </p15:clr>
        </p15:guide>
        <p15:guide id="15" orient="horz" pos="612">
          <p15:clr>
            <a:srgbClr val="F26B43"/>
          </p15:clr>
        </p15:guide>
        <p15:guide id="16" orient="horz" pos="162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44A1D-D361-4CAB-B56A-F5EE8060D938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D24D7-BD30-48C3-9838-59C5F0401D1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E572E5-8B6A-4650-92A0-9C039C0E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1F7AC4-35FE-45B5-A927-53E285280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435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1075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2C64C-8483-465B-BA76-5B793A5251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82C58-B321-4B5F-923B-803BA3DE36EC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038CD-A9DF-4BB3-847C-5D85461AF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BDACCF-53BF-46A7-B185-CF9B9A5CB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391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68771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A89CEA-2D66-4D32-89A1-E3ECE2006954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3FFD37-70FB-4574-BB4A-37A9634CF51A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E0A5A-0BDE-4B92-AFBF-B5A7D9E5D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0FBE44-A27F-4F8F-A42A-69F8CC155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198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22672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0B484-818D-4DB4-B1E6-FAD4D836A627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0A23B-33D3-435A-9E08-90563824B2F5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61D6A-5C30-4871-9C58-D3CC6B6D55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86DFC3-E6BF-4E73-9B5F-B80B8BB197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3357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1075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13A4E-0A35-405C-A7DE-7C6F541ED0D3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F6EACA-6A58-4145-B323-B9A00970280B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95D15-7699-4E35-A0C8-964F91681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D90AA7-1394-4A1D-B917-4E83F3DE3E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9944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33B95C-8913-4501-AABC-5BA465B92AFF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CF19F-EB53-4B71-B5C5-4E07F1068F03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1605E-8480-4BA1-9E00-BD05D7738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126312-4460-4B72-A431-45441F1320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241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DB175-1121-4337-B778-C6F2B6938A50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CD6116-30C3-46F0-90BD-5BF9BC56A0DF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F8B4F-DF4F-4061-9AA8-EBA904A8C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14F01-376F-4EEE-9E76-71220D23F6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82" y="281966"/>
            <a:ext cx="1089844" cy="550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43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39350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38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5C27-6753-4D1D-AB51-4B402954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6" y="3553498"/>
            <a:ext cx="10217727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8142E-F36D-4838-8E80-4EFC8C2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C9F71-DA55-49EB-B7A6-492CBA9F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2C2A-C699-42BB-B2EF-FE1B832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AB263-FBA1-4FA4-A06A-6D09877D8B8C}"/>
              </a:ext>
            </a:extLst>
          </p:cNvPr>
          <p:cNvSpPr/>
          <p:nvPr userDrawn="1"/>
        </p:nvSpPr>
        <p:spPr>
          <a:xfrm rot="5400000">
            <a:off x="6074574" y="-2749386"/>
            <a:ext cx="103812" cy="1225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6F070-182D-4AB0-AF5B-2BAF651FB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3204" y="365125"/>
            <a:ext cx="816724" cy="384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5A41EB-F412-4B83-8A8E-4C781E275A3E}"/>
              </a:ext>
            </a:extLst>
          </p:cNvPr>
          <p:cNvSpPr/>
          <p:nvPr userDrawn="1"/>
        </p:nvSpPr>
        <p:spPr>
          <a:xfrm>
            <a:off x="0" y="0"/>
            <a:ext cx="12192000" cy="33251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92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5C27-6753-4D1D-AB51-4B402954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8142E-F36D-4838-8E80-4EFC8C2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C9F71-DA55-49EB-B7A6-492CBA9F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2C2A-C699-42BB-B2EF-FE1B832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AB263-FBA1-4FA4-A06A-6D09877D8B8C}"/>
              </a:ext>
            </a:extLst>
          </p:cNvPr>
          <p:cNvSpPr/>
          <p:nvPr userDrawn="1"/>
        </p:nvSpPr>
        <p:spPr>
          <a:xfrm>
            <a:off x="-10890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1F92241-249C-4B2B-8D0A-24BCB1040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399" y="199503"/>
            <a:ext cx="1156855" cy="67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20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0B484-818D-4DB4-B1E6-FAD4D836A627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0A23B-33D3-435A-9E08-90563824B2F5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A4DAE-E8BB-41B1-9761-8FEF51DFD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7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8785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287" y="1498604"/>
            <a:ext cx="5181600" cy="4571996"/>
          </a:xfrm>
        </p:spPr>
        <p:txBody>
          <a:bodyPr/>
          <a:lstStyle>
            <a:lvl1pPr>
              <a:defRPr>
                <a:latin typeface="+mn-lt"/>
                <a:cs typeface="Segoe UI" panose="020B0502040204020203" pitchFamily="34" charset="0"/>
              </a:defRPr>
            </a:lvl1pPr>
            <a:lvl2pPr>
              <a:defRPr>
                <a:latin typeface="+mn-lt"/>
                <a:cs typeface="Segoe UI" panose="020B0502040204020203" pitchFamily="34" charset="0"/>
              </a:defRPr>
            </a:lvl2pPr>
            <a:lvl3pPr>
              <a:defRPr>
                <a:latin typeface="+mn-lt"/>
                <a:cs typeface="Segoe UI" panose="020B0502040204020203" pitchFamily="34" charset="0"/>
              </a:defRPr>
            </a:lvl3pPr>
            <a:lvl4pPr>
              <a:defRPr>
                <a:latin typeface="+mn-lt"/>
                <a:cs typeface="Segoe UI" panose="020B0502040204020203" pitchFamily="34" charset="0"/>
              </a:defRPr>
            </a:lvl4pPr>
            <a:lvl5pPr>
              <a:defRPr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498604"/>
            <a:ext cx="5181600" cy="4571996"/>
          </a:xfrm>
        </p:spPr>
        <p:txBody>
          <a:bodyPr/>
          <a:lstStyle>
            <a:lvl1pPr>
              <a:defRPr>
                <a:latin typeface="+mn-lt"/>
                <a:cs typeface="Segoe UI" panose="020B0502040204020203" pitchFamily="34" charset="0"/>
              </a:defRPr>
            </a:lvl1pPr>
            <a:lvl2pPr>
              <a:defRPr>
                <a:latin typeface="+mn-lt"/>
                <a:cs typeface="Segoe UI" panose="020B0502040204020203" pitchFamily="34" charset="0"/>
              </a:defRPr>
            </a:lvl2pPr>
            <a:lvl3pPr>
              <a:defRPr>
                <a:latin typeface="+mn-lt"/>
                <a:cs typeface="Segoe UI" panose="020B0502040204020203" pitchFamily="34" charset="0"/>
              </a:defRPr>
            </a:lvl3pPr>
            <a:lvl4pPr>
              <a:defRPr>
                <a:latin typeface="+mn-lt"/>
                <a:cs typeface="Segoe UI" panose="020B0502040204020203" pitchFamily="34" charset="0"/>
              </a:defRPr>
            </a:lvl4pPr>
            <a:lvl5pPr>
              <a:defRPr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381000"/>
            <a:ext cx="10972800" cy="627063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68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310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43516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BA97C-39F4-496D-8CC5-79A619B0455A}"/>
              </a:ext>
            </a:extLst>
          </p:cNvPr>
          <p:cNvSpPr/>
          <p:nvPr/>
        </p:nvSpPr>
        <p:spPr>
          <a:xfrm>
            <a:off x="0" y="0"/>
            <a:ext cx="2270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2E953-CCD1-4524-9159-D60529840C91}"/>
              </a:ext>
            </a:extLst>
          </p:cNvPr>
          <p:cNvSpPr/>
          <p:nvPr/>
        </p:nvSpPr>
        <p:spPr>
          <a:xfrm>
            <a:off x="212072" y="0"/>
            <a:ext cx="1038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4EC0FC-504C-48C8-8CC2-BDD79D53E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75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C9AC6-59E2-69B6-B5E2-486D8DC1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982B2-577D-EFC7-9B57-941F229F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60D26-8C7B-DD8B-B1BF-EFC092875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5816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458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EF7E2-DEDF-5D49-98AD-496673FD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5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/>
              <a:t>Month ## ####, ##:##–##:## AM/PM</a:t>
            </a:r>
          </a:p>
          <a:p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03990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2CADC-93EF-EB4B-8833-4E68F118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FC7F4-2A5E-DF49-A868-DC3599060203}"/>
              </a:ext>
            </a:extLst>
          </p:cNvPr>
          <p:cNvSpPr/>
          <p:nvPr/>
        </p:nvSpPr>
        <p:spPr>
          <a:xfrm>
            <a:off x="0" y="3992879"/>
            <a:ext cx="12192000" cy="286512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373C8-04F4-EC4F-8B9F-401FEF00CE93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E10FAB1-4502-E541-B6EF-913D09D2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19046"/>
            <a:ext cx="11582400" cy="78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816D66-92AD-0B4F-B32C-40BE751CC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5227859"/>
            <a:ext cx="11582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bg1"/>
                </a:solidFill>
              </a:defRPr>
            </a:lvl3pPr>
            <a:lvl4pPr marL="1828754" indent="0" algn="ctr">
              <a:buNone/>
              <a:defRPr>
                <a:solidFill>
                  <a:schemeClr val="bg1"/>
                </a:solidFill>
              </a:defRPr>
            </a:lvl4pPr>
            <a:lvl5pPr marL="243833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737840-DEEC-BB43-A5D6-0059C474BD45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E4AA0D-CD2C-A44D-8B8D-5D2AE06EC057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36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EF7E2-DEDF-5D49-98AD-496673FD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5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65801"/>
            <a:ext cx="12192000" cy="3126401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/>
              <a:t>Month ## ####, ##:##–##:## AM/PM</a:t>
            </a:r>
          </a:p>
          <a:p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8561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ain Section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spcBef>
                <a:spcPts val="0"/>
              </a:spcBef>
              <a:spcAft>
                <a:spcPts val="533"/>
              </a:spcAft>
              <a:buFont typeface="+mj-lt"/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1C08-32E6-4BC6-A385-B6887C50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F5876-C7DC-439A-A1DA-D553700E3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9CEC3-8231-4148-BF1D-38DEFB91D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3409" y="300703"/>
            <a:ext cx="1444518" cy="7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3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0C6C093-06BE-4761-9FBD-DF999F3798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B0B404B-5F9F-4E1D-A4BF-9EB7DA55B9A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4" r:id="rId3"/>
    <p:sldLayoutId id="2147483664" r:id="rId4"/>
    <p:sldLayoutId id="2147483665" r:id="rId5"/>
    <p:sldLayoutId id="2147483733" r:id="rId6"/>
  </p:sldLayoutIdLst>
  <p:hf hdr="0" ft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44A987C-8C14-48A9-A5BC-F3800C4E5EE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423574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8" r:id="rId3"/>
    <p:sldLayoutId id="2147483671" r:id="rId4"/>
    <p:sldLayoutId id="2147483672" r:id="rId5"/>
    <p:sldLayoutId id="2147483673" r:id="rId6"/>
    <p:sldLayoutId id="2147483674" r:id="rId7"/>
    <p:sldLayoutId id="2147483728" r:id="rId8"/>
  </p:sldLayoutIdLst>
  <p:hf hdr="0" ft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B448C1F-0542-DB4E-A40B-24DDCF75670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0ACE330-1DA5-4379-9071-8619CF02745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1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9" r:id="rId3"/>
    <p:sldLayoutId id="2147483679" r:id="rId4"/>
    <p:sldLayoutId id="2147483680" r:id="rId5"/>
    <p:sldLayoutId id="2147483681" r:id="rId6"/>
  </p:sldLayoutIdLst>
  <p:hf hdr="0" ft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672" y="365125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72" y="1825625"/>
            <a:ext cx="10217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63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71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68771" y="6356350"/>
            <a:ext cx="1957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26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44" r:id="rId23"/>
    <p:sldLayoutId id="2147483703" r:id="rId24"/>
    <p:sldLayoutId id="2147483704" r:id="rId25"/>
    <p:sldLayoutId id="2147483729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/>
          </a:solidFill>
          <a:latin typeface="Montserrat Black" panose="00000A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+mn-lt"/>
          <a:ea typeface="+mn-ea"/>
          <a:cs typeface="+mn-cs"/>
        </a:defRPr>
      </a:lvl2pPr>
      <a:lvl3pPr marL="6921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9144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1493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pos="7560">
          <p15:clr>
            <a:srgbClr val="F26B43"/>
          </p15:clr>
        </p15:guide>
        <p15:guide id="6" pos="2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672" y="365125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72" y="1825625"/>
            <a:ext cx="10217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63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71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8710" y="6356350"/>
            <a:ext cx="1957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28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3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/>
          </a:solidFill>
          <a:latin typeface="Montserrat Black" panose="00000A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+mn-lt"/>
          <a:ea typeface="+mn-ea"/>
          <a:cs typeface="+mn-cs"/>
        </a:defRPr>
      </a:lvl2pPr>
      <a:lvl3pPr marL="6921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9144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1493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pos="7560">
          <p15:clr>
            <a:srgbClr val="F26B43"/>
          </p15:clr>
        </p15:guide>
        <p15:guide id="6" pos="2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672" y="365125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72" y="1825625"/>
            <a:ext cx="10217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63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71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44244" y="6356350"/>
            <a:ext cx="1957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4545724-9AD5-4E02-9402-2634044658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95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3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/>
          </a:solidFill>
          <a:latin typeface="Montserrat Black" panose="00000A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+mn-lt"/>
          <a:ea typeface="+mn-ea"/>
          <a:cs typeface="+mn-cs"/>
        </a:defRPr>
      </a:lvl2pPr>
      <a:lvl3pPr marL="6921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9144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1493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pos="7560">
          <p15:clr>
            <a:srgbClr val="F26B43"/>
          </p15:clr>
        </p15:guide>
        <p15:guide id="6" pos="2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57572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0C6C093-06BE-4761-9FBD-DF999F3798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B0B404B-5F9F-4E1D-A4BF-9EB7DA55B9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0398" y="315690"/>
            <a:ext cx="1370374" cy="6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5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hf hdr="0" ft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sv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19" Type="http://schemas.openxmlformats.org/officeDocument/2006/relationships/image" Target="../media/image48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37A9-2B90-4906-B15B-1FA2D73ACC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2990" y="808215"/>
            <a:ext cx="5901690" cy="1559065"/>
          </a:xfrm>
        </p:spPr>
        <p:txBody>
          <a:bodyPr>
            <a:noAutofit/>
          </a:bodyPr>
          <a:lstStyle/>
          <a:p>
            <a:r>
              <a:rPr lang="en-US" sz="3600" b="0" dirty="0">
                <a:latin typeface="Montserrat Black" panose="00000A00000000000000" pitchFamily="2" charset="0"/>
                <a:cs typeface="Arial"/>
              </a:rPr>
              <a:t>Kentucky </a:t>
            </a:r>
            <a:br>
              <a:rPr lang="en-US" sz="3600" b="0" dirty="0">
                <a:latin typeface="Montserrat Black" panose="00000A00000000000000" pitchFamily="2" charset="0"/>
                <a:cs typeface="Arial"/>
              </a:rPr>
            </a:br>
            <a:r>
              <a:rPr lang="en-US" sz="3600" b="0" dirty="0">
                <a:latin typeface="Montserrat Black" panose="00000A00000000000000" pitchFamily="2" charset="0"/>
                <a:cs typeface="Arial"/>
              </a:rPr>
              <a:t>EV Charging </a:t>
            </a:r>
            <a:br>
              <a:rPr lang="en-US" sz="3600" b="0" dirty="0">
                <a:latin typeface="Montserrat Black" panose="00000A00000000000000" pitchFamily="2" charset="0"/>
              </a:rPr>
            </a:br>
            <a:r>
              <a:rPr lang="en-US" sz="3600" b="0" dirty="0">
                <a:latin typeface="Montserrat Black" panose="00000A00000000000000" pitchFamily="2" charset="0"/>
                <a:cs typeface="Arial"/>
              </a:rPr>
              <a:t>Program Update</a:t>
            </a:r>
            <a:endParaRPr lang="en-US" sz="2800" b="0" dirty="0">
              <a:latin typeface="Montserrat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A68B4-03A7-91A9-2275-6FCBFA98D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3156857"/>
            <a:ext cx="1496577" cy="849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E8EC7-74A4-6F52-04AA-66CD6C415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3180" y="3222243"/>
            <a:ext cx="1496577" cy="783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42F48-6143-61E6-0309-8786BF18DA69}"/>
              </a:ext>
            </a:extLst>
          </p:cNvPr>
          <p:cNvSpPr txBox="1"/>
          <p:nvPr/>
        </p:nvSpPr>
        <p:spPr>
          <a:xfrm>
            <a:off x="302990" y="2616218"/>
            <a:ext cx="380038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Montserrat Black"/>
              </a:rPr>
              <a:t>July 16, 2024</a:t>
            </a:r>
          </a:p>
        </p:txBody>
      </p:sp>
    </p:spTree>
    <p:extLst>
      <p:ext uri="{BB962C8B-B14F-4D97-AF65-F5344CB8AC3E}">
        <p14:creationId xmlns:p14="http://schemas.microsoft.com/office/powerpoint/2010/main" val="415451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1691D-30C6-E962-E818-B30EC2D8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B5B934-60B4-02B4-4172-EF2ACC0EE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634892"/>
              </p:ext>
            </p:extLst>
          </p:nvPr>
        </p:nvGraphicFramePr>
        <p:xfrm>
          <a:off x="729673" y="3643671"/>
          <a:ext cx="10566532" cy="21960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4171">
                  <a:extLst>
                    <a:ext uri="{9D8B030D-6E8A-4147-A177-3AD203B41FA5}">
                      <a16:colId xmlns:a16="http://schemas.microsoft.com/office/drawing/2014/main" val="3476013024"/>
                    </a:ext>
                  </a:extLst>
                </a:gridCol>
                <a:gridCol w="2117492">
                  <a:extLst>
                    <a:ext uri="{9D8B030D-6E8A-4147-A177-3AD203B41FA5}">
                      <a16:colId xmlns:a16="http://schemas.microsoft.com/office/drawing/2014/main" val="791668177"/>
                    </a:ext>
                  </a:extLst>
                </a:gridCol>
                <a:gridCol w="1599768">
                  <a:extLst>
                    <a:ext uri="{9D8B030D-6E8A-4147-A177-3AD203B41FA5}">
                      <a16:colId xmlns:a16="http://schemas.microsoft.com/office/drawing/2014/main" val="406375649"/>
                    </a:ext>
                  </a:extLst>
                </a:gridCol>
                <a:gridCol w="1747646">
                  <a:extLst>
                    <a:ext uri="{9D8B030D-6E8A-4147-A177-3AD203B41FA5}">
                      <a16:colId xmlns:a16="http://schemas.microsoft.com/office/drawing/2014/main" val="1383710877"/>
                    </a:ext>
                  </a:extLst>
                </a:gridCol>
                <a:gridCol w="1317455">
                  <a:extLst>
                    <a:ext uri="{9D8B030D-6E8A-4147-A177-3AD203B41FA5}">
                      <a16:colId xmlns:a16="http://schemas.microsoft.com/office/drawing/2014/main" val="881552583"/>
                    </a:ext>
                  </a:extLst>
                </a:gridCol>
              </a:tblGrid>
              <a:tr h="69516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Fiscal Year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To-Date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(FY2022-2024)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FY 2025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FY 2026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276140"/>
                  </a:ext>
                </a:extLst>
              </a:tr>
              <a:tr h="500303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Federal Funds Available</a:t>
                      </a:r>
                      <a:endParaRPr lang="en-US" sz="18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$39.9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$14.8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$14.8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$69.5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486419"/>
                  </a:ext>
                </a:extLst>
              </a:tr>
              <a:tr h="500303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Federal Funds Awarded</a:t>
                      </a:r>
                      <a:endParaRPr lang="en-US" sz="18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$27.2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$27.2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252315"/>
                  </a:ext>
                </a:extLst>
              </a:tr>
              <a:tr h="500303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Federal Funds Remaining</a:t>
                      </a:r>
                      <a:endParaRPr lang="en-US" sz="18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$12.7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$14.8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$14.8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$42.3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9825952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11A39C8-878E-9A4F-A6EC-59BB70C2D79E}"/>
              </a:ext>
            </a:extLst>
          </p:cNvPr>
          <p:cNvSpPr/>
          <p:nvPr/>
        </p:nvSpPr>
        <p:spPr>
          <a:xfrm>
            <a:off x="8191561" y="2341997"/>
            <a:ext cx="3104642" cy="566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Other Priority Corridors (Phase 2)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234825-72EE-55C3-87CA-4E6297FEB76D}"/>
              </a:ext>
            </a:extLst>
          </p:cNvPr>
          <p:cNvSpPr/>
          <p:nvPr/>
        </p:nvSpPr>
        <p:spPr>
          <a:xfrm>
            <a:off x="8191562" y="2986672"/>
            <a:ext cx="3104642" cy="5662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Community Charging (Phase 3)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42E042-D610-2064-CBAE-EE7C8F1FFEC8}"/>
              </a:ext>
            </a:extLst>
          </p:cNvPr>
          <p:cNvSpPr/>
          <p:nvPr/>
        </p:nvSpPr>
        <p:spPr>
          <a:xfrm>
            <a:off x="4465340" y="1487456"/>
            <a:ext cx="4827517" cy="824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Build-Out AFC Network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(Phase 1 - Ongoing)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191920-D7DC-A296-9846-7BBBBC885684}"/>
              </a:ext>
            </a:extLst>
          </p:cNvPr>
          <p:cNvCxnSpPr>
            <a:cxnSpLocks/>
          </p:cNvCxnSpPr>
          <p:nvPr/>
        </p:nvCxnSpPr>
        <p:spPr>
          <a:xfrm>
            <a:off x="729673" y="1433614"/>
            <a:ext cx="10566531" cy="2242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FE9754-66A0-8C37-6006-698D44D25F7A}"/>
              </a:ext>
            </a:extLst>
          </p:cNvPr>
          <p:cNvSpPr txBox="1"/>
          <p:nvPr/>
        </p:nvSpPr>
        <p:spPr>
          <a:xfrm>
            <a:off x="729673" y="1479730"/>
            <a:ext cx="3735667" cy="206400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EV Infrastructure Plan Elements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B6FFD9-9896-B391-7D2C-742FABFEB8A6}"/>
              </a:ext>
            </a:extLst>
          </p:cNvPr>
          <p:cNvCxnSpPr>
            <a:cxnSpLocks/>
          </p:cNvCxnSpPr>
          <p:nvPr/>
        </p:nvCxnSpPr>
        <p:spPr>
          <a:xfrm>
            <a:off x="729675" y="3582490"/>
            <a:ext cx="10566531" cy="2242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0A0E01FF-1FAA-E940-629C-5AB09331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511883"/>
            <a:ext cx="11462327" cy="643868"/>
          </a:xfrm>
        </p:spPr>
        <p:txBody>
          <a:bodyPr anchor="t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Montserrat Black" panose="00000A00000000000000" pitchFamily="50" charset="0"/>
                <a:ea typeface="+mj-ea"/>
                <a:cs typeface="+mj-cs"/>
              </a:rPr>
              <a:t>KY EV Charging Program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DDF87B-89F0-ECAF-F4D1-F28C0EFB9541}"/>
              </a:ext>
            </a:extLst>
          </p:cNvPr>
          <p:cNvCxnSpPr>
            <a:cxnSpLocks/>
          </p:cNvCxnSpPr>
          <p:nvPr/>
        </p:nvCxnSpPr>
        <p:spPr>
          <a:xfrm>
            <a:off x="729672" y="5828529"/>
            <a:ext cx="10566531" cy="2242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AADFC1D-6D10-7C74-CE63-E5DB804FDE02}"/>
              </a:ext>
            </a:extLst>
          </p:cNvPr>
          <p:cNvSpPr txBox="1"/>
          <p:nvPr/>
        </p:nvSpPr>
        <p:spPr>
          <a:xfrm>
            <a:off x="2115014" y="6065214"/>
            <a:ext cx="7853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0" algn="ctr">
              <a:buNone/>
            </a:pPr>
            <a:r>
              <a:rPr lang="en-US" sz="1800" i="1" dirty="0">
                <a:solidFill>
                  <a:schemeClr val="bg2"/>
                </a:solidFill>
              </a:rPr>
              <a:t>Per FHWA guidance, the Alternative Fuel Corridor (AFC) network must be </a:t>
            </a:r>
            <a:r>
              <a:rPr lang="en-US" i="1" dirty="0">
                <a:solidFill>
                  <a:schemeClr val="bg2"/>
                </a:solidFill>
              </a:rPr>
              <a:t>operational</a:t>
            </a:r>
            <a:r>
              <a:rPr lang="en-US" sz="1800" i="1" dirty="0">
                <a:solidFill>
                  <a:schemeClr val="bg2"/>
                </a:solidFill>
              </a:rPr>
              <a:t> before KYTC may allocate funding to Phases 2 and 3.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9427DA-074E-FF77-2588-7339BAED55E2}"/>
              </a:ext>
            </a:extLst>
          </p:cNvPr>
          <p:cNvSpPr txBox="1"/>
          <p:nvPr/>
        </p:nvSpPr>
        <p:spPr>
          <a:xfrm>
            <a:off x="8888820" y="1084659"/>
            <a:ext cx="240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*All numbers in millions </a:t>
            </a:r>
          </a:p>
        </p:txBody>
      </p:sp>
    </p:spTree>
    <p:extLst>
      <p:ext uri="{BB962C8B-B14F-4D97-AF65-F5344CB8AC3E}">
        <p14:creationId xmlns:p14="http://schemas.microsoft.com/office/powerpoint/2010/main" val="192902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kentucky with roads&#10;&#10;Description automatically generated">
            <a:extLst>
              <a:ext uri="{FF2B5EF4-FFF2-40B4-BE49-F238E27FC236}">
                <a16:creationId xmlns:a16="http://schemas.microsoft.com/office/drawing/2014/main" id="{64DA9E58-6C94-6DE9-7189-DFF34BB71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 r="2620" b="2611"/>
          <a:stretch/>
        </p:blipFill>
        <p:spPr>
          <a:xfrm>
            <a:off x="306359" y="1"/>
            <a:ext cx="11885641" cy="6858000"/>
          </a:xfrm>
          <a:prstGeom prst="rect">
            <a:avLst/>
          </a:prstGeom>
        </p:spPr>
      </p:pic>
      <p:pic>
        <p:nvPicPr>
          <p:cNvPr id="2" name="Picture 1" descr="A map of kentucky with roads&#10;&#10;Description automatically generated">
            <a:extLst>
              <a:ext uri="{FF2B5EF4-FFF2-40B4-BE49-F238E27FC236}">
                <a16:creationId xmlns:a16="http://schemas.microsoft.com/office/drawing/2014/main" id="{BC98C5C8-05B0-4EF0-7FD1-CB8621257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83022" r="58362" b="11769"/>
          <a:stretch/>
        </p:blipFill>
        <p:spPr>
          <a:xfrm>
            <a:off x="1010029" y="1717500"/>
            <a:ext cx="3572604" cy="824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AFE1BD-7D2A-536A-9039-83B26C17D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42" y="5633441"/>
            <a:ext cx="4190124" cy="609685"/>
          </a:xfrm>
          <a:prstGeom prst="rect">
            <a:avLst/>
          </a:prstGeom>
        </p:spPr>
      </p:pic>
      <p:pic>
        <p:nvPicPr>
          <p:cNvPr id="3" name="Picture 2" descr="A map of a state with blue lines&#10;&#10;Description automatically generated">
            <a:extLst>
              <a:ext uri="{FF2B5EF4-FFF2-40B4-BE49-F238E27FC236}">
                <a16:creationId xmlns:a16="http://schemas.microsoft.com/office/drawing/2014/main" id="{353F1726-9B32-8F5A-BD89-2B9FD99040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8" b="10954"/>
          <a:stretch/>
        </p:blipFill>
        <p:spPr>
          <a:xfrm>
            <a:off x="306359" y="312802"/>
            <a:ext cx="11883952" cy="593032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6819D66-9546-3B00-6570-1395CA812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65125"/>
            <a:ext cx="5010727" cy="1837855"/>
          </a:xfrm>
        </p:spPr>
        <p:txBody>
          <a:bodyPr anchor="t">
            <a:normAutofit/>
          </a:bodyPr>
          <a:lstStyle/>
          <a:p>
            <a:r>
              <a:rPr lang="en-US" sz="3600" dirty="0"/>
              <a:t>Kentucky’s EV Charging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D9F8B-B0B1-7F56-FEAD-02D5540E78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5731" y="210546"/>
            <a:ext cx="1809910" cy="10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0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4AC67A8-2481-1B4D-B34C-7A28D99A800B}"/>
              </a:ext>
            </a:extLst>
          </p:cNvPr>
          <p:cNvSpPr/>
          <p:nvPr/>
        </p:nvSpPr>
        <p:spPr>
          <a:xfrm>
            <a:off x="307093" y="0"/>
            <a:ext cx="1188490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A85EA8-A275-61FE-2F2A-558BBEC00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26422" r="4923" b="15891"/>
          <a:stretch/>
        </p:blipFill>
        <p:spPr>
          <a:xfrm>
            <a:off x="1800975" y="818912"/>
            <a:ext cx="9196921" cy="4189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2EAD2-012A-77A2-8675-0EDC019FD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34499" r="76829" b="53099"/>
          <a:stretch/>
        </p:blipFill>
        <p:spPr>
          <a:xfrm>
            <a:off x="569313" y="915619"/>
            <a:ext cx="3633432" cy="187213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97B78B-8CD2-3344-60AD-E745204C6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985412"/>
              </p:ext>
            </p:extLst>
          </p:nvPr>
        </p:nvGraphicFramePr>
        <p:xfrm>
          <a:off x="1594051" y="5238772"/>
          <a:ext cx="9601201" cy="1463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5508">
                  <a:extLst>
                    <a:ext uri="{9D8B030D-6E8A-4147-A177-3AD203B41FA5}">
                      <a16:colId xmlns:a16="http://schemas.microsoft.com/office/drawing/2014/main" val="3107434359"/>
                    </a:ext>
                  </a:extLst>
                </a:gridCol>
                <a:gridCol w="1906498">
                  <a:extLst>
                    <a:ext uri="{9D8B030D-6E8A-4147-A177-3AD203B41FA5}">
                      <a16:colId xmlns:a16="http://schemas.microsoft.com/office/drawing/2014/main" val="3076045385"/>
                    </a:ext>
                  </a:extLst>
                </a:gridCol>
                <a:gridCol w="1847803">
                  <a:extLst>
                    <a:ext uri="{9D8B030D-6E8A-4147-A177-3AD203B41FA5}">
                      <a16:colId xmlns:a16="http://schemas.microsoft.com/office/drawing/2014/main" val="31747732"/>
                    </a:ext>
                  </a:extLst>
                </a:gridCol>
                <a:gridCol w="1695745">
                  <a:extLst>
                    <a:ext uri="{9D8B030D-6E8A-4147-A177-3AD203B41FA5}">
                      <a16:colId xmlns:a16="http://schemas.microsoft.com/office/drawing/2014/main" val="4102202785"/>
                    </a:ext>
                  </a:extLst>
                </a:gridCol>
                <a:gridCol w="3275647">
                  <a:extLst>
                    <a:ext uri="{9D8B030D-6E8A-4147-A177-3AD203B41FA5}">
                      <a16:colId xmlns:a16="http://schemas.microsoft.com/office/drawing/2014/main" val="2950722717"/>
                    </a:ext>
                  </a:extLst>
                </a:gridCol>
              </a:tblGrid>
              <a:tr h="587186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Received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Charging Stations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Developers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Federal Funding</a:t>
                      </a:r>
                      <a:r>
                        <a:rPr lang="en-US" sz="1800" b="1" dirty="0">
                          <a:latin typeface="+mn-lt"/>
                        </a:rPr>
                        <a:t> Allocated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(millions)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175444"/>
                  </a:ext>
                </a:extLst>
              </a:tr>
              <a:tr h="404241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RFP 1</a:t>
                      </a: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$15.4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910402"/>
                  </a:ext>
                </a:extLst>
              </a:tr>
              <a:tr h="471613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RFP 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$11.8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78853"/>
                  </a:ext>
                </a:extLst>
              </a:tr>
            </a:tbl>
          </a:graphicData>
        </a:graphic>
      </p:graphicFrame>
      <p:pic>
        <p:nvPicPr>
          <p:cNvPr id="9" name="Picture 8" descr="A map of kentucky with blue text&#10;&#10;Description automatically generated">
            <a:extLst>
              <a:ext uri="{FF2B5EF4-FFF2-40B4-BE49-F238E27FC236}">
                <a16:creationId xmlns:a16="http://schemas.microsoft.com/office/drawing/2014/main" id="{04A655B4-9AA2-EB02-9898-B25230F2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" b="13169"/>
          <a:stretch/>
        </p:blipFill>
        <p:spPr>
          <a:xfrm>
            <a:off x="985862" y="333482"/>
            <a:ext cx="10219481" cy="49337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9C7A55D-4A76-581A-7A74-681A2C24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65126"/>
            <a:ext cx="7213926" cy="760742"/>
          </a:xfrm>
        </p:spPr>
        <p:txBody>
          <a:bodyPr anchor="t">
            <a:normAutofit/>
          </a:bodyPr>
          <a:lstStyle/>
          <a:p>
            <a:r>
              <a:rPr lang="en-US" sz="3600" dirty="0"/>
              <a:t>RFP 1 and 2 Sites Awarded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9E773-0B81-1A37-E7B6-3B13342ED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5731" y="210546"/>
            <a:ext cx="1809910" cy="10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7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56FFB7D-4527-B5A0-DFB2-C598AB8AD530}"/>
              </a:ext>
            </a:extLst>
          </p:cNvPr>
          <p:cNvSpPr/>
          <p:nvPr/>
        </p:nvSpPr>
        <p:spPr>
          <a:xfrm>
            <a:off x="307093" y="0"/>
            <a:ext cx="11884907" cy="6858000"/>
          </a:xfrm>
          <a:prstGeom prst="rect">
            <a:avLst/>
          </a:prstGeom>
          <a:solidFill>
            <a:srgbClr val="D3E7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54719F-9A34-311E-DA1C-434DAA4F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Network Progress</a:t>
            </a:r>
          </a:p>
        </p:txBody>
      </p:sp>
      <p:pic>
        <p:nvPicPr>
          <p:cNvPr id="3" name="Content Placeholder 2" descr="A map of kentucky with blue lines and white text&#10;&#10;Description automatically generated">
            <a:extLst>
              <a:ext uri="{FF2B5EF4-FFF2-40B4-BE49-F238E27FC236}">
                <a16:creationId xmlns:a16="http://schemas.microsoft.com/office/drawing/2014/main" id="{BB5B1317-31CF-2F3D-F7DB-2E8F08AF9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3013" b="2643"/>
          <a:stretch/>
        </p:blipFill>
        <p:spPr>
          <a:xfrm>
            <a:off x="321145" y="1112568"/>
            <a:ext cx="9142160" cy="536498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86589E-00AD-9539-1250-373814BAD33B}"/>
              </a:ext>
            </a:extLst>
          </p:cNvPr>
          <p:cNvSpPr>
            <a:spLocks/>
          </p:cNvSpPr>
          <p:nvPr/>
        </p:nvSpPr>
        <p:spPr>
          <a:xfrm>
            <a:off x="9463305" y="391580"/>
            <a:ext cx="2356207" cy="6097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7" name="Graphic 6" descr="Contract with solid fill">
            <a:extLst>
              <a:ext uri="{FF2B5EF4-FFF2-40B4-BE49-F238E27FC236}">
                <a16:creationId xmlns:a16="http://schemas.microsoft.com/office/drawing/2014/main" id="{05D063AA-F197-F98C-D368-EC20CC3C2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7199" y="1115807"/>
            <a:ext cx="807405" cy="807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01F87-DF26-3D60-6984-2A39C1005EC9}"/>
              </a:ext>
            </a:extLst>
          </p:cNvPr>
          <p:cNvSpPr txBox="1"/>
          <p:nvPr/>
        </p:nvSpPr>
        <p:spPr>
          <a:xfrm>
            <a:off x="9264688" y="562816"/>
            <a:ext cx="2715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Submissions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Received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91352-6389-1620-A2B7-3AD21721DBFE}"/>
              </a:ext>
            </a:extLst>
          </p:cNvPr>
          <p:cNvSpPr txBox="1"/>
          <p:nvPr/>
        </p:nvSpPr>
        <p:spPr>
          <a:xfrm>
            <a:off x="10772733" y="1291610"/>
            <a:ext cx="80740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205</a:t>
            </a:r>
            <a:endParaRPr lang="en-US" sz="2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3EBD10-7E6D-403B-9645-F2CC22F66496}"/>
              </a:ext>
            </a:extLst>
          </p:cNvPr>
          <p:cNvSpPr txBox="1"/>
          <p:nvPr/>
        </p:nvSpPr>
        <p:spPr>
          <a:xfrm>
            <a:off x="10556612" y="2832756"/>
            <a:ext cx="102352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$27.2</a:t>
            </a:r>
            <a:endParaRPr lang="en-US" sz="2500" dirty="0"/>
          </a:p>
        </p:txBody>
      </p:sp>
      <p:pic>
        <p:nvPicPr>
          <p:cNvPr id="11" name="Graphic 10" descr="Piggy Bank with solid fill">
            <a:extLst>
              <a:ext uri="{FF2B5EF4-FFF2-40B4-BE49-F238E27FC236}">
                <a16:creationId xmlns:a16="http://schemas.microsoft.com/office/drawing/2014/main" id="{72A53B8B-4D90-288E-C997-28C8458B7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0546" y="2660868"/>
            <a:ext cx="800711" cy="800711"/>
          </a:xfrm>
          <a:prstGeom prst="rect">
            <a:avLst/>
          </a:prstGeom>
        </p:spPr>
      </p:pic>
      <p:pic>
        <p:nvPicPr>
          <p:cNvPr id="12" name="Graphic 11" descr="Plugged Unplugged with solid fill">
            <a:extLst>
              <a:ext uri="{FF2B5EF4-FFF2-40B4-BE49-F238E27FC236}">
                <a16:creationId xmlns:a16="http://schemas.microsoft.com/office/drawing/2014/main" id="{21A480D1-5A54-A81B-0DA6-DACF98F2B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4239" y="3979017"/>
            <a:ext cx="833324" cy="833324"/>
          </a:xfrm>
          <a:prstGeom prst="rect">
            <a:avLst/>
          </a:prstGeom>
        </p:spPr>
      </p:pic>
      <p:pic>
        <p:nvPicPr>
          <p:cNvPr id="13" name="Graphic 12" descr="Construction worker male with solid fill">
            <a:extLst>
              <a:ext uri="{FF2B5EF4-FFF2-40B4-BE49-F238E27FC236}">
                <a16:creationId xmlns:a16="http://schemas.microsoft.com/office/drawing/2014/main" id="{8BD5F3C9-0B56-6A1D-8F4C-A9DA6439FB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00395" y="5304015"/>
            <a:ext cx="941013" cy="9410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7553BC-6AF4-E711-A292-4E646AFE3DED}"/>
              </a:ext>
            </a:extLst>
          </p:cNvPr>
          <p:cNvSpPr txBox="1"/>
          <p:nvPr/>
        </p:nvSpPr>
        <p:spPr>
          <a:xfrm>
            <a:off x="9476155" y="2202981"/>
            <a:ext cx="2343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Federal Funding Allocated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BAC38F-2E0D-E076-FD3D-BCF731F20BAE}"/>
              </a:ext>
            </a:extLst>
          </p:cNvPr>
          <p:cNvSpPr txBox="1"/>
          <p:nvPr/>
        </p:nvSpPr>
        <p:spPr>
          <a:xfrm>
            <a:off x="10930806" y="4167212"/>
            <a:ext cx="6493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42</a:t>
            </a:r>
            <a:endParaRPr lang="en-US" sz="2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DB18DA-409F-FC06-BB24-B8FC91A30F85}"/>
              </a:ext>
            </a:extLst>
          </p:cNvPr>
          <p:cNvSpPr txBox="1"/>
          <p:nvPr/>
        </p:nvSpPr>
        <p:spPr>
          <a:xfrm>
            <a:off x="9450601" y="4958258"/>
            <a:ext cx="23433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Developers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3688B8-E54E-E6E7-2976-8D77C5649AF0}"/>
              </a:ext>
            </a:extLst>
          </p:cNvPr>
          <p:cNvSpPr txBox="1"/>
          <p:nvPr/>
        </p:nvSpPr>
        <p:spPr>
          <a:xfrm>
            <a:off x="10874940" y="5566958"/>
            <a:ext cx="7051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11</a:t>
            </a:r>
            <a:endParaRPr lang="en-US" sz="2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C943DC-2706-CACE-301D-4B18A84F9DAB}"/>
              </a:ext>
            </a:extLst>
          </p:cNvPr>
          <p:cNvSpPr txBox="1"/>
          <p:nvPr/>
        </p:nvSpPr>
        <p:spPr>
          <a:xfrm>
            <a:off x="9443981" y="3638310"/>
            <a:ext cx="23433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Charging Stations</a:t>
            </a:r>
          </a:p>
        </p:txBody>
      </p:sp>
    </p:spTree>
    <p:extLst>
      <p:ext uri="{BB962C8B-B14F-4D97-AF65-F5344CB8AC3E}">
        <p14:creationId xmlns:p14="http://schemas.microsoft.com/office/powerpoint/2010/main" val="159000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5C17C-1398-E451-AA1A-08FFF74EC182}"/>
              </a:ext>
            </a:extLst>
          </p:cNvPr>
          <p:cNvCxnSpPr/>
          <p:nvPr/>
        </p:nvCxnSpPr>
        <p:spPr>
          <a:xfrm flipH="1">
            <a:off x="991753" y="4229215"/>
            <a:ext cx="10320" cy="1090074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DEEA39C-117D-E60F-CB4D-7EDFCB4ABC0E}"/>
              </a:ext>
            </a:extLst>
          </p:cNvPr>
          <p:cNvCxnSpPr/>
          <p:nvPr/>
        </p:nvCxnSpPr>
        <p:spPr>
          <a:xfrm flipH="1">
            <a:off x="2501137" y="4181405"/>
            <a:ext cx="10320" cy="1090074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77975BCA-EE0B-42D0-B803-B6F7F1BEBA7D}"/>
              </a:ext>
            </a:extLst>
          </p:cNvPr>
          <p:cNvSpPr txBox="1">
            <a:spLocks/>
          </p:cNvSpPr>
          <p:nvPr/>
        </p:nvSpPr>
        <p:spPr>
          <a:xfrm>
            <a:off x="729672" y="365125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50" charset="0"/>
                <a:ea typeface="+mj-ea"/>
                <a:cs typeface="+mj-cs"/>
              </a:rPr>
              <a:t>Federal e</a:t>
            </a:r>
            <a:endParaRPr lang="en-US" sz="3600" dirty="0">
              <a:solidFill>
                <a:srgbClr val="093B6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D7DF5-A4EA-418C-8074-C4DD09ACA929}"/>
              </a:ext>
            </a:extLst>
          </p:cNvPr>
          <p:cNvSpPr txBox="1">
            <a:spLocks/>
          </p:cNvSpPr>
          <p:nvPr/>
        </p:nvSpPr>
        <p:spPr>
          <a:xfrm>
            <a:off x="734096" y="380061"/>
            <a:ext cx="1021772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ontserrat Black" panose="00000A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93B60"/>
                </a:solidFill>
                <a:latin typeface="Montserrat Black"/>
              </a:rPr>
              <a:t>Example Developer Timeline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9919F30-5B7C-B4B5-FED8-36E0E5C1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5724-9AD5-4E02-9402-263404465895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73CDAD-BDA5-C073-4987-F4A2F910E16F}"/>
              </a:ext>
            </a:extLst>
          </p:cNvPr>
          <p:cNvCxnSpPr>
            <a:cxnSpLocks noChangeAspect="1"/>
            <a:endCxn id="68" idx="6"/>
          </p:cNvCxnSpPr>
          <p:nvPr/>
        </p:nvCxnSpPr>
        <p:spPr>
          <a:xfrm flipV="1">
            <a:off x="929949" y="4049776"/>
            <a:ext cx="10676119" cy="2340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1802512178">
            <a:extLst>
              <a:ext uri="{FF2B5EF4-FFF2-40B4-BE49-F238E27FC236}">
                <a16:creationId xmlns:a16="http://schemas.microsoft.com/office/drawing/2014/main" id="{BAF65CBB-27FB-D2AC-C8C7-F0FFB54BF8C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38857" y="2790000"/>
            <a:ext cx="1457146" cy="1207850"/>
          </a:xfrm>
          <a:prstGeom prst="rect">
            <a:avLst/>
          </a:prstGeom>
          <a:solidFill>
            <a:srgbClr val="003764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ea typeface="Arial" panose="020B0604020202020204" pitchFamily="34" charset="0"/>
                <a:cs typeface="Times New Roman"/>
              </a:rPr>
              <a:t>Task 0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Times New Roman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ea typeface="Arial" panose="020B0604020202020204" pitchFamily="34" charset="0"/>
                <a:cs typeface="Times New Roman"/>
              </a:rPr>
              <a:t>Project Agreement</a:t>
            </a:r>
            <a:r>
              <a:rPr lang="en-US" altLang="en-US" sz="1600" dirty="0">
                <a:solidFill>
                  <a:srgbClr val="FFFFFF"/>
                </a:solidFill>
                <a:latin typeface="Arial"/>
                <a:ea typeface="Arial" panose="020B0604020202020204" pitchFamily="34" charset="0"/>
                <a:cs typeface="Times New Roman"/>
              </a:rPr>
              <a:t> Coordination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Times New Roman"/>
            </a:endParaRPr>
          </a:p>
        </p:txBody>
      </p:sp>
      <p:sp>
        <p:nvSpPr>
          <p:cNvPr id="6" name="Text Box 251401461">
            <a:extLst>
              <a:ext uri="{FF2B5EF4-FFF2-40B4-BE49-F238E27FC236}">
                <a16:creationId xmlns:a16="http://schemas.microsoft.com/office/drawing/2014/main" id="{4B2744E3-5B71-EDDF-5E4C-5FCA705E8D1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00661" y="2788304"/>
            <a:ext cx="1220644" cy="1206617"/>
          </a:xfrm>
          <a:prstGeom prst="rect">
            <a:avLst/>
          </a:prstGeom>
          <a:solidFill>
            <a:srgbClr val="003764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Task 1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Pre-Construction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1860702628">
            <a:extLst>
              <a:ext uri="{FF2B5EF4-FFF2-40B4-BE49-F238E27FC236}">
                <a16:creationId xmlns:a16="http://schemas.microsoft.com/office/drawing/2014/main" id="{FC9F4346-5370-5F0B-E543-A66CA797D0E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901552" y="2792159"/>
            <a:ext cx="1361371" cy="1213707"/>
          </a:xfrm>
          <a:prstGeom prst="rect">
            <a:avLst/>
          </a:prstGeom>
          <a:solidFill>
            <a:srgbClr val="003764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Task 2  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Final Design &amp; Permitting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2087361068">
            <a:extLst>
              <a:ext uri="{FF2B5EF4-FFF2-40B4-BE49-F238E27FC236}">
                <a16:creationId xmlns:a16="http://schemas.microsoft.com/office/drawing/2014/main" id="{4BB65804-C27C-E61A-5740-464AE9FF985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43170" y="2785371"/>
            <a:ext cx="2546113" cy="1207850"/>
          </a:xfrm>
          <a:prstGeom prst="rect">
            <a:avLst/>
          </a:prstGeom>
          <a:solidFill>
            <a:srgbClr val="003764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Task 3 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Construction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36376509">
            <a:extLst>
              <a:ext uri="{FF2B5EF4-FFF2-40B4-BE49-F238E27FC236}">
                <a16:creationId xmlns:a16="http://schemas.microsoft.com/office/drawing/2014/main" id="{506521D5-1C2E-F480-EBBB-67E3651C362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969530" y="2789041"/>
            <a:ext cx="3461102" cy="1205144"/>
          </a:xfrm>
          <a:prstGeom prst="rect">
            <a:avLst/>
          </a:prstGeom>
          <a:solidFill>
            <a:srgbClr val="003764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Task 4 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Operations 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&amp; Maintenance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1183503910">
            <a:extLst>
              <a:ext uri="{FF2B5EF4-FFF2-40B4-BE49-F238E27FC236}">
                <a16:creationId xmlns:a16="http://schemas.microsoft.com/office/drawing/2014/main" id="{8DEDA7EA-3BA2-0BA7-26D3-6ADC508870D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780223" y="2168700"/>
            <a:ext cx="6650409" cy="511013"/>
          </a:xfrm>
          <a:prstGeom prst="rect">
            <a:avLst/>
          </a:prstGeom>
          <a:solidFill>
            <a:srgbClr val="003764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Task 5 </a:t>
            </a:r>
            <a:r>
              <a:rPr lang="en-US" altLang="en-US" sz="16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Reporting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Requirements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DC7DFF7-C47C-EDB1-8BBD-318C560794A2}"/>
              </a:ext>
            </a:extLst>
          </p:cNvPr>
          <p:cNvSpPr/>
          <p:nvPr/>
        </p:nvSpPr>
        <p:spPr>
          <a:xfrm>
            <a:off x="2357555" y="3911792"/>
            <a:ext cx="309590" cy="294196"/>
          </a:xfrm>
          <a:prstGeom prst="ellipse">
            <a:avLst/>
          </a:prstGeom>
          <a:solidFill>
            <a:schemeClr val="tx2"/>
          </a:solidFill>
          <a:ln w="50800" cmpd="thickThin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B3D90F2-C3E6-EC93-5C0A-A018E784E824}"/>
              </a:ext>
            </a:extLst>
          </p:cNvPr>
          <p:cNvSpPr/>
          <p:nvPr/>
        </p:nvSpPr>
        <p:spPr>
          <a:xfrm>
            <a:off x="840953" y="3936751"/>
            <a:ext cx="309586" cy="293894"/>
          </a:xfrm>
          <a:prstGeom prst="ellipse">
            <a:avLst/>
          </a:prstGeom>
          <a:solidFill>
            <a:schemeClr val="tx2"/>
          </a:solidFill>
          <a:ln w="50800" cmpd="thickThin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/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D8AFD88D-EC9A-F222-3A0D-404C9DC9A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753" y="8915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ectangle 58">
            <a:extLst>
              <a:ext uri="{FF2B5EF4-FFF2-40B4-BE49-F238E27FC236}">
                <a16:creationId xmlns:a16="http://schemas.microsoft.com/office/drawing/2014/main" id="{70B311C9-CAB1-A2F8-CEE0-3DEEDF87A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753" y="13487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770313-980D-A92C-EABE-AC9BC1053CCE}"/>
              </a:ext>
            </a:extLst>
          </p:cNvPr>
          <p:cNvSpPr txBox="1"/>
          <p:nvPr/>
        </p:nvSpPr>
        <p:spPr>
          <a:xfrm>
            <a:off x="235311" y="5319289"/>
            <a:ext cx="1486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Notice of Award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90EA28-A229-26CA-DCA2-7FA76A7284EB}"/>
              </a:ext>
            </a:extLst>
          </p:cNvPr>
          <p:cNvSpPr txBox="1"/>
          <p:nvPr/>
        </p:nvSpPr>
        <p:spPr>
          <a:xfrm>
            <a:off x="1635849" y="5327823"/>
            <a:ext cx="1711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Agreement Signed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BB45741-97E6-3EC6-B3FF-EE99014686CA}"/>
              </a:ext>
            </a:extLst>
          </p:cNvPr>
          <p:cNvCxnSpPr/>
          <p:nvPr/>
        </p:nvCxnSpPr>
        <p:spPr>
          <a:xfrm flipH="1">
            <a:off x="5304709" y="4208978"/>
            <a:ext cx="10320" cy="1090074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8446BB0A-F5B2-3BF5-56BE-DEADF2173C27}"/>
              </a:ext>
            </a:extLst>
          </p:cNvPr>
          <p:cNvSpPr/>
          <p:nvPr/>
        </p:nvSpPr>
        <p:spPr>
          <a:xfrm>
            <a:off x="5170554" y="3920511"/>
            <a:ext cx="309590" cy="294196"/>
          </a:xfrm>
          <a:prstGeom prst="ellipse">
            <a:avLst/>
          </a:prstGeom>
          <a:solidFill>
            <a:schemeClr val="tx2"/>
          </a:solidFill>
          <a:ln w="50800" cmpd="thickThin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02935FD-1DE5-FC3D-4A10-C6C07F9AFC3A}"/>
              </a:ext>
            </a:extLst>
          </p:cNvPr>
          <p:cNvSpPr txBox="1"/>
          <p:nvPr/>
        </p:nvSpPr>
        <p:spPr>
          <a:xfrm>
            <a:off x="4319779" y="5373937"/>
            <a:ext cx="192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Groundbreaking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8AA1A6-E8E2-F97B-1A4F-14C214EC33D0}"/>
              </a:ext>
            </a:extLst>
          </p:cNvPr>
          <p:cNvCxnSpPr/>
          <p:nvPr/>
        </p:nvCxnSpPr>
        <p:spPr>
          <a:xfrm flipH="1">
            <a:off x="7910549" y="4208978"/>
            <a:ext cx="10320" cy="1090074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6850D62B-351E-8AF9-8A0D-99764C2F74A2}"/>
              </a:ext>
            </a:extLst>
          </p:cNvPr>
          <p:cNvSpPr/>
          <p:nvPr/>
        </p:nvSpPr>
        <p:spPr>
          <a:xfrm>
            <a:off x="7776394" y="3920511"/>
            <a:ext cx="309590" cy="294196"/>
          </a:xfrm>
          <a:prstGeom prst="ellipse">
            <a:avLst/>
          </a:prstGeom>
          <a:solidFill>
            <a:schemeClr val="tx2"/>
          </a:solidFill>
          <a:ln w="50800" cmpd="thickThin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0366C22-18E8-A54D-D53F-FC08BD7FD733}"/>
              </a:ext>
            </a:extLst>
          </p:cNvPr>
          <p:cNvSpPr txBox="1"/>
          <p:nvPr/>
        </p:nvSpPr>
        <p:spPr>
          <a:xfrm>
            <a:off x="7171585" y="5391770"/>
            <a:ext cx="1477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Station Open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C1559C-5692-24AB-AB52-12FD112C4D81}"/>
              </a:ext>
            </a:extLst>
          </p:cNvPr>
          <p:cNvSpPr txBox="1"/>
          <p:nvPr/>
        </p:nvSpPr>
        <p:spPr>
          <a:xfrm>
            <a:off x="951309" y="4408116"/>
            <a:ext cx="1486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 to 3 months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697A47-6F01-B864-9EAB-335B2241163F}"/>
              </a:ext>
            </a:extLst>
          </p:cNvPr>
          <p:cNvSpPr txBox="1"/>
          <p:nvPr/>
        </p:nvSpPr>
        <p:spPr>
          <a:xfrm>
            <a:off x="3233856" y="4397514"/>
            <a:ext cx="1486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93B60"/>
                </a:solidFill>
                <a:latin typeface="Open Sans"/>
              </a:rPr>
              <a:t>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 7 months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F38B2D4-3CB1-6D53-97C7-D1D3A8E2FF13}"/>
              </a:ext>
            </a:extLst>
          </p:cNvPr>
          <p:cNvSpPr txBox="1"/>
          <p:nvPr/>
        </p:nvSpPr>
        <p:spPr>
          <a:xfrm>
            <a:off x="5852926" y="4397514"/>
            <a:ext cx="1486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4 to 7 months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80F288-A58E-2209-0319-92AE2F87B8E3}"/>
              </a:ext>
            </a:extLst>
          </p:cNvPr>
          <p:cNvSpPr txBox="1"/>
          <p:nvPr/>
        </p:nvSpPr>
        <p:spPr>
          <a:xfrm>
            <a:off x="8941888" y="4415461"/>
            <a:ext cx="1486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93B60"/>
                </a:solidFill>
                <a:latin typeface="Open Sans"/>
              </a:rPr>
              <a:t>5 Years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93B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71828BC-7BE5-97E6-6D75-E7DD29696DCC}"/>
              </a:ext>
            </a:extLst>
          </p:cNvPr>
          <p:cNvCxnSpPr/>
          <p:nvPr/>
        </p:nvCxnSpPr>
        <p:spPr>
          <a:xfrm flipH="1">
            <a:off x="11430633" y="4191145"/>
            <a:ext cx="10320" cy="1090074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559EAA32-F57B-1157-CA95-809232004A6A}"/>
              </a:ext>
            </a:extLst>
          </p:cNvPr>
          <p:cNvSpPr/>
          <p:nvPr/>
        </p:nvSpPr>
        <p:spPr>
          <a:xfrm>
            <a:off x="11296478" y="3902678"/>
            <a:ext cx="309590" cy="294196"/>
          </a:xfrm>
          <a:prstGeom prst="ellipse">
            <a:avLst/>
          </a:prstGeom>
          <a:solidFill>
            <a:schemeClr val="tx2"/>
          </a:solidFill>
          <a:ln w="50800" cmpd="thickThin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A59E00-074F-4E18-054E-CD5A91C5B98D}"/>
              </a:ext>
            </a:extLst>
          </p:cNvPr>
          <p:cNvSpPr txBox="1"/>
          <p:nvPr/>
        </p:nvSpPr>
        <p:spPr>
          <a:xfrm>
            <a:off x="10862335" y="5364284"/>
            <a:ext cx="114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Close Out</a:t>
            </a:r>
          </a:p>
        </p:txBody>
      </p:sp>
    </p:spTree>
    <p:extLst>
      <p:ext uri="{BB962C8B-B14F-4D97-AF65-F5344CB8AC3E}">
        <p14:creationId xmlns:p14="http://schemas.microsoft.com/office/powerpoint/2010/main" val="11470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3546-AF02-D1D4-D647-23D31ACF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Path to Build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450DB-BA32-D156-44CA-7684E8C9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2" y="1419224"/>
            <a:ext cx="6234654" cy="530225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en-US" b="1" dirty="0"/>
              <a:t>Key Issues Include: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Federal requirements for each station and the system as a whole</a:t>
            </a:r>
          </a:p>
          <a:p>
            <a:pPr lvl="3"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Build America/Buy America requirements</a:t>
            </a:r>
            <a:endParaRPr lang="en-US" sz="2400" dirty="0">
              <a:ea typeface="Open Sans"/>
              <a:cs typeface="Open Sans"/>
            </a:endParaRPr>
          </a:p>
          <a:p>
            <a:pPr lvl="1"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Transformer lead times (can be </a:t>
            </a:r>
            <a:r>
              <a:rPr lang="en-US" sz="2400"/>
              <a:t>1yr+)</a:t>
            </a:r>
            <a:endParaRPr lang="en-US" sz="24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r>
              <a:rPr lang="en-US" b="1" dirty="0"/>
              <a:t>Currently anticipate…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Up to 11 to become operational in 2024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~21 to become operational in 2025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2400" dirty="0"/>
              <a:t>FHWA Certified </a:t>
            </a:r>
            <a:r>
              <a:rPr lang="en-US" sz="2400"/>
              <a:t>build-out</a:t>
            </a:r>
            <a:r>
              <a:rPr lang="en-US" sz="2400" dirty="0"/>
              <a:t> expected in 2026 (along with the remaining stations)</a:t>
            </a:r>
            <a:endParaRPr lang="en-US" dirty="0"/>
          </a:p>
          <a:p>
            <a:pPr lvl="1"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BC9DF-F3BB-A2F0-7178-0742CB34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2" descr="KyFromAbove - Kentucky LiDAR Point Cloud Data">
            <a:extLst>
              <a:ext uri="{FF2B5EF4-FFF2-40B4-BE49-F238E27FC236}">
                <a16:creationId xmlns:a16="http://schemas.microsoft.com/office/drawing/2014/main" id="{4281D578-C090-76C0-9A7C-6F624AD2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44" y="1190415"/>
            <a:ext cx="4869196" cy="409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iagram&#10;&#10;Description automatically generated">
            <a:extLst>
              <a:ext uri="{FF2B5EF4-FFF2-40B4-BE49-F238E27FC236}">
                <a16:creationId xmlns:a16="http://schemas.microsoft.com/office/drawing/2014/main" id="{963FF80C-7A0A-18DD-C884-5D5CE9D0D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34"/>
          <a:stretch/>
        </p:blipFill>
        <p:spPr>
          <a:xfrm>
            <a:off x="7683167" y="2798783"/>
            <a:ext cx="3779161" cy="14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64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013FEA-4E49-E4BA-2CE7-D14B06656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30" y="-11166"/>
            <a:ext cx="11900170" cy="6869165"/>
          </a:xfrm>
          <a:prstGeom prst="rect">
            <a:avLst/>
          </a:prstGeom>
        </p:spPr>
      </p:pic>
      <p:pic>
        <p:nvPicPr>
          <p:cNvPr id="3" name="Picture 2" descr="A map of kentucky with roads and highways&#10;&#10;Description automatically generated">
            <a:extLst>
              <a:ext uri="{FF2B5EF4-FFF2-40B4-BE49-F238E27FC236}">
                <a16:creationId xmlns:a16="http://schemas.microsoft.com/office/drawing/2014/main" id="{9C211F86-BB41-158D-A4A9-2404C666E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5" r="3473" b="10639"/>
          <a:stretch/>
        </p:blipFill>
        <p:spPr>
          <a:xfrm>
            <a:off x="934961" y="480778"/>
            <a:ext cx="11017140" cy="6240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370C14-A51C-85DF-BC69-9A72E389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3" y="365125"/>
            <a:ext cx="11338280" cy="889495"/>
          </a:xfrm>
        </p:spPr>
        <p:txBody>
          <a:bodyPr anchor="t">
            <a:normAutofit/>
          </a:bodyPr>
          <a:lstStyle/>
          <a:p>
            <a:r>
              <a:rPr lang="en-US" sz="3600" dirty="0"/>
              <a:t>Post-Approval: Other Priority Corridors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BA455-6951-D4FB-508B-7C2111A9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fld id="{84545724-9AD5-4E02-9402-263404465895}" type="slidenum">
              <a:rPr lang="en-US" smtClean="0"/>
              <a:t>8</a:t>
            </a:fld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330BB3D-E2CB-4D11-9B21-696FE604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72" y="1078982"/>
            <a:ext cx="5276017" cy="407846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2000" dirty="0"/>
              <a:t>Other highly trafficked and significant corridors off the AFC network 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2000" dirty="0"/>
              <a:t>KYTC identified corridors in 2022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Open Sans" panose="020B0606030504020204" pitchFamily="34" charset="0"/>
              <a:buChar char="+"/>
            </a:pPr>
            <a:r>
              <a:rPr lang="en-US" sz="2000" dirty="0"/>
              <a:t>Additional analysis to identify other corridors that will enhance the network</a:t>
            </a:r>
          </a:p>
        </p:txBody>
      </p:sp>
      <p:pic>
        <p:nvPicPr>
          <p:cNvPr id="5" name="Picture 4" descr="A map of kentucky with roads and highways&#10;&#10;Description automatically generated">
            <a:extLst>
              <a:ext uri="{FF2B5EF4-FFF2-40B4-BE49-F238E27FC236}">
                <a16:creationId xmlns:a16="http://schemas.microsoft.com/office/drawing/2014/main" id="{7286BEDF-06FB-573C-3533-6A4A7F785F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7" t="80610" r="58217" b="15190"/>
          <a:stretch/>
        </p:blipFill>
        <p:spPr>
          <a:xfrm>
            <a:off x="3985621" y="5607818"/>
            <a:ext cx="4418150" cy="9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8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0C14-A51C-85DF-BC69-9A72E389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Post-Approval: Community Charging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AD23D505-7355-7548-A01F-45C872C8A9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1085" y="1013413"/>
          <a:ext cx="10217727" cy="5442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909">
                  <a:extLst>
                    <a:ext uri="{9D8B030D-6E8A-4147-A177-3AD203B41FA5}">
                      <a16:colId xmlns:a16="http://schemas.microsoft.com/office/drawing/2014/main" val="1138363963"/>
                    </a:ext>
                  </a:extLst>
                </a:gridCol>
                <a:gridCol w="3405909">
                  <a:extLst>
                    <a:ext uri="{9D8B030D-6E8A-4147-A177-3AD203B41FA5}">
                      <a16:colId xmlns:a16="http://schemas.microsoft.com/office/drawing/2014/main" val="4168563248"/>
                    </a:ext>
                  </a:extLst>
                </a:gridCol>
                <a:gridCol w="3405909">
                  <a:extLst>
                    <a:ext uri="{9D8B030D-6E8A-4147-A177-3AD203B41FA5}">
                      <a16:colId xmlns:a16="http://schemas.microsoft.com/office/drawing/2014/main" val="3915736801"/>
                    </a:ext>
                  </a:extLst>
                </a:gridCol>
              </a:tblGrid>
              <a:tr h="181426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Workplace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Retail and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Commercial Centers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Multifamily Housing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674656"/>
                  </a:ext>
                </a:extLst>
              </a:tr>
              <a:tr h="181426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Rural and Disadvantaged Communities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Fueling Stations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Hotels and Lodging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322044"/>
                  </a:ext>
                </a:extLst>
              </a:tr>
              <a:tr h="181426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Public Facilities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(libraries, parks, gov. buildings)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Tourism Destinations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Downtown Centers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735761"/>
                  </a:ext>
                </a:extLst>
              </a:tr>
            </a:tbl>
          </a:graphicData>
        </a:graphic>
      </p:graphicFrame>
      <p:pic>
        <p:nvPicPr>
          <p:cNvPr id="15" name="Graphic 14" descr="Boardroom with solid fill">
            <a:extLst>
              <a:ext uri="{FF2B5EF4-FFF2-40B4-BE49-F238E27FC236}">
                <a16:creationId xmlns:a16="http://schemas.microsoft.com/office/drawing/2014/main" id="{100E2194-2C7C-AE5E-CCBF-15A2C1CD0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9476" y="1218318"/>
            <a:ext cx="1442720" cy="1442720"/>
          </a:xfrm>
          <a:prstGeom prst="rect">
            <a:avLst/>
          </a:prstGeom>
        </p:spPr>
      </p:pic>
      <p:pic>
        <p:nvPicPr>
          <p:cNvPr id="17" name="Graphic 16" descr="Store with solid fill">
            <a:extLst>
              <a:ext uri="{FF2B5EF4-FFF2-40B4-BE49-F238E27FC236}">
                <a16:creationId xmlns:a16="http://schemas.microsoft.com/office/drawing/2014/main" id="{8F7E690D-BF1C-67A9-C21C-331BAD27E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65117" y="1228981"/>
            <a:ext cx="1089662" cy="1089662"/>
          </a:xfrm>
          <a:prstGeom prst="rect">
            <a:avLst/>
          </a:prstGeom>
        </p:spPr>
      </p:pic>
      <p:pic>
        <p:nvPicPr>
          <p:cNvPr id="19" name="Graphic 18" descr="City with solid fill">
            <a:extLst>
              <a:ext uri="{FF2B5EF4-FFF2-40B4-BE49-F238E27FC236}">
                <a16:creationId xmlns:a16="http://schemas.microsoft.com/office/drawing/2014/main" id="{3596638E-AAED-58C0-2A8D-768D9DA5E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64746" y="4893552"/>
            <a:ext cx="1317258" cy="1317258"/>
          </a:xfrm>
          <a:prstGeom prst="rect">
            <a:avLst/>
          </a:prstGeom>
        </p:spPr>
      </p:pic>
      <p:pic>
        <p:nvPicPr>
          <p:cNvPr id="23" name="Graphic 22" descr="Scales of justice with solid fill">
            <a:extLst>
              <a:ext uri="{FF2B5EF4-FFF2-40B4-BE49-F238E27FC236}">
                <a16:creationId xmlns:a16="http://schemas.microsoft.com/office/drawing/2014/main" id="{5DE70BE2-FFDD-6202-4225-CC97AE5F61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90035" y="3001815"/>
            <a:ext cx="1018000" cy="1010420"/>
          </a:xfrm>
          <a:prstGeom prst="rect">
            <a:avLst/>
          </a:prstGeom>
        </p:spPr>
      </p:pic>
      <p:pic>
        <p:nvPicPr>
          <p:cNvPr id="25" name="Graphic 24" descr="Fuel with solid fill">
            <a:extLst>
              <a:ext uri="{FF2B5EF4-FFF2-40B4-BE49-F238E27FC236}">
                <a16:creationId xmlns:a16="http://schemas.microsoft.com/office/drawing/2014/main" id="{144C695F-25A0-234F-EE2F-CD9BC95235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81826" y="3145533"/>
            <a:ext cx="1178560" cy="1178560"/>
          </a:xfrm>
          <a:prstGeom prst="rect">
            <a:avLst/>
          </a:prstGeom>
        </p:spPr>
      </p:pic>
      <p:pic>
        <p:nvPicPr>
          <p:cNvPr id="27" name="Graphic 26" descr="Hotel Bell with solid fill">
            <a:extLst>
              <a:ext uri="{FF2B5EF4-FFF2-40B4-BE49-F238E27FC236}">
                <a16:creationId xmlns:a16="http://schemas.microsoft.com/office/drawing/2014/main" id="{009BF1D8-7E3A-D171-2F58-3FB481A045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03886" y="3289410"/>
            <a:ext cx="1038978" cy="10389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A7C13A5-1B02-3354-E96A-94B952AF7D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81826" y="4806100"/>
            <a:ext cx="1121065" cy="1201141"/>
          </a:xfrm>
          <a:prstGeom prst="rect">
            <a:avLst/>
          </a:prstGeom>
        </p:spPr>
      </p:pic>
      <p:pic>
        <p:nvPicPr>
          <p:cNvPr id="47" name="Graphic 46" descr="Building with solid fill">
            <a:extLst>
              <a:ext uri="{FF2B5EF4-FFF2-40B4-BE49-F238E27FC236}">
                <a16:creationId xmlns:a16="http://schemas.microsoft.com/office/drawing/2014/main" id="{CD2E53D6-B67F-48C8-862A-C59AFCED38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78544" y="1426579"/>
            <a:ext cx="1089662" cy="98822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1EBDD5B5-1222-F863-BBE8-8E2C0758D7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129340" y="4783557"/>
            <a:ext cx="978695" cy="1022373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E1D6360-0DA4-43D2-229F-6F8F29B0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4244" y="6356350"/>
            <a:ext cx="195725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45724-9AD5-4E02-9402-263404465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93B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93B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1494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ec0a284a-8938-4296-a5d3-8634f691cb1f"/>
  <p:tag name="SLIDO_EVENT_SECTION_UUID" val="238e82c6-d249-4dd5-8644-8390a419b2e3"/>
</p:tagLst>
</file>

<file path=ppt/theme/theme1.xml><?xml version="1.0" encoding="utf-8"?>
<a:theme xmlns:a="http://schemas.openxmlformats.org/drawingml/2006/main" name="IBC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BC" id="{DBD66CAE-8F4A-46B1-B8DB-FDB30E1F6BC9}" vid="{CAD5C2B1-86A4-420D-A797-68D03140FCC0}"/>
    </a:ext>
  </a:extLst>
</a:theme>
</file>

<file path=ppt/theme/theme2.xml><?xml version="1.0" encoding="utf-8"?>
<a:theme xmlns:a="http://schemas.openxmlformats.org/drawingml/2006/main" name="Theme1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E3D0127F-73A8-584D-B7F8-5A6F55AA87E7}" vid="{FD49B30B-44A8-F844-82CF-C7CBA26C8D1C}"/>
    </a:ext>
  </a:extLst>
</a:theme>
</file>

<file path=ppt/theme/theme3.xml><?xml version="1.0" encoding="utf-8"?>
<a:theme xmlns:a="http://schemas.openxmlformats.org/drawingml/2006/main" name="1_WMP Theme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MP Theme" id="{3C1F7959-68ED-3B4D-A23D-E464B0F2D9C2}" vid="{7325FD66-9A44-1646-A534-1AD744E55180}"/>
    </a:ext>
  </a:extLst>
</a:theme>
</file>

<file path=ppt/theme/theme4.xml><?xml version="1.0" encoding="utf-8"?>
<a:theme xmlns:a="http://schemas.openxmlformats.org/drawingml/2006/main" name="Better Kentucky">
  <a:themeElements>
    <a:clrScheme name="Team Kentucky">
      <a:dk1>
        <a:sysClr val="windowText" lastClr="000000"/>
      </a:dk1>
      <a:lt1>
        <a:sysClr val="window" lastClr="FFFFFF"/>
      </a:lt1>
      <a:dk2>
        <a:srgbClr val="093B60"/>
      </a:dk2>
      <a:lt2>
        <a:srgbClr val="FFFFFF"/>
      </a:lt2>
      <a:accent1>
        <a:srgbClr val="5EB3E4"/>
      </a:accent1>
      <a:accent2>
        <a:srgbClr val="F5831F"/>
      </a:accent2>
      <a:accent3>
        <a:srgbClr val="8C98A2"/>
      </a:accent3>
      <a:accent4>
        <a:srgbClr val="FED13F"/>
      </a:accent4>
      <a:accent5>
        <a:srgbClr val="2A58B4"/>
      </a:accent5>
      <a:accent6>
        <a:srgbClr val="009A4D"/>
      </a:accent6>
      <a:hlink>
        <a:srgbClr val="299BDB"/>
      </a:hlink>
      <a:folHlink>
        <a:srgbClr val="9680AE"/>
      </a:folHlink>
    </a:clrScheme>
    <a:fontScheme name="Team Kentucky">
      <a:majorFont>
        <a:latin typeface="Montserrat Medium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tter Kentucky" id="{841B4F67-9E65-441D-90DA-1C740DBCFCDC}" vid="{77902AD3-298B-4456-A6A9-078582AABED6}"/>
    </a:ext>
  </a:extLst>
</a:theme>
</file>

<file path=ppt/theme/theme5.xml><?xml version="1.0" encoding="utf-8"?>
<a:theme xmlns:a="http://schemas.openxmlformats.org/drawingml/2006/main" name="1_Better Kentucky">
  <a:themeElements>
    <a:clrScheme name="Team Kentucky">
      <a:dk1>
        <a:sysClr val="windowText" lastClr="000000"/>
      </a:dk1>
      <a:lt1>
        <a:sysClr val="window" lastClr="FFFFFF"/>
      </a:lt1>
      <a:dk2>
        <a:srgbClr val="093B60"/>
      </a:dk2>
      <a:lt2>
        <a:srgbClr val="FFFFFF"/>
      </a:lt2>
      <a:accent1>
        <a:srgbClr val="5EB3E4"/>
      </a:accent1>
      <a:accent2>
        <a:srgbClr val="F5831F"/>
      </a:accent2>
      <a:accent3>
        <a:srgbClr val="8C98A2"/>
      </a:accent3>
      <a:accent4>
        <a:srgbClr val="FED13F"/>
      </a:accent4>
      <a:accent5>
        <a:srgbClr val="2A58B4"/>
      </a:accent5>
      <a:accent6>
        <a:srgbClr val="009A4D"/>
      </a:accent6>
      <a:hlink>
        <a:srgbClr val="299BDB"/>
      </a:hlink>
      <a:folHlink>
        <a:srgbClr val="9680AE"/>
      </a:folHlink>
    </a:clrScheme>
    <a:fontScheme name="Team Kentucky">
      <a:majorFont>
        <a:latin typeface="Montserrat Medium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tter Kentucky" id="{841B4F67-9E65-441D-90DA-1C740DBCFCDC}" vid="{77902AD3-298B-4456-A6A9-078582AABED6}"/>
    </a:ext>
  </a:extLst>
</a:theme>
</file>

<file path=ppt/theme/theme6.xml><?xml version="1.0" encoding="utf-8"?>
<a:theme xmlns:a="http://schemas.openxmlformats.org/drawingml/2006/main" name="2_Better Kentucky">
  <a:themeElements>
    <a:clrScheme name="Team Kentucky">
      <a:dk1>
        <a:sysClr val="windowText" lastClr="000000"/>
      </a:dk1>
      <a:lt1>
        <a:sysClr val="window" lastClr="FFFFFF"/>
      </a:lt1>
      <a:dk2>
        <a:srgbClr val="093B60"/>
      </a:dk2>
      <a:lt2>
        <a:srgbClr val="FFFFFF"/>
      </a:lt2>
      <a:accent1>
        <a:srgbClr val="5EB3E4"/>
      </a:accent1>
      <a:accent2>
        <a:srgbClr val="F5831F"/>
      </a:accent2>
      <a:accent3>
        <a:srgbClr val="8C98A2"/>
      </a:accent3>
      <a:accent4>
        <a:srgbClr val="FED13F"/>
      </a:accent4>
      <a:accent5>
        <a:srgbClr val="2A58B4"/>
      </a:accent5>
      <a:accent6>
        <a:srgbClr val="009A4D"/>
      </a:accent6>
      <a:hlink>
        <a:srgbClr val="299BDB"/>
      </a:hlink>
      <a:folHlink>
        <a:srgbClr val="9680AE"/>
      </a:folHlink>
    </a:clrScheme>
    <a:fontScheme name="Team Kentucky">
      <a:majorFont>
        <a:latin typeface="Montserrat Medium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tter Kentucky" id="{841B4F67-9E65-441D-90DA-1C740DBCFCDC}" vid="{77902AD3-298B-4456-A6A9-078582AABED6}"/>
    </a:ext>
  </a:extLst>
</a:theme>
</file>

<file path=ppt/theme/theme7.xml><?xml version="1.0" encoding="utf-8"?>
<a:theme xmlns:a="http://schemas.openxmlformats.org/drawingml/2006/main" name="1_IBC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BC" id="{DBD66CAE-8F4A-46B1-B8DB-FDB30E1F6BC9}" vid="{CAD5C2B1-86A4-420D-A797-68D03140FCC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27503d-7f4e-46c6-934c-56e591578e65" xsi:nil="true"/>
    <lcf76f155ced4ddcb4097134ff3c332f xmlns="a9e6d63e-1106-457f-86f8-f73920d0c878">
      <Terms xmlns="http://schemas.microsoft.com/office/infopath/2007/PartnerControls"/>
    </lcf76f155ced4ddcb4097134ff3c332f>
    <SharedWithUsers xmlns="7627503d-7f4e-46c6-934c-56e591578e65">
      <UserInfo>
        <DisplayName>O'Rourke, Kathleen</DisplayName>
        <AccountId>34</AccountId>
        <AccountType/>
      </UserInfo>
      <UserInfo>
        <DisplayName>McCullough, Stephanie</DisplayName>
        <AccountId>14</AccountId>
        <AccountType/>
      </UserInfo>
      <UserInfo>
        <DisplayName>Joyner, Chelsea</DisplayName>
        <AccountId>32</AccountId>
        <AccountType/>
      </UserInfo>
      <UserInfo>
        <DisplayName>Albrecht, Erica</DisplayName>
        <AccountId>12</AccountId>
        <AccountType/>
      </UserInfo>
      <UserInfo>
        <DisplayName>justin.harrod</DisplayName>
        <AccountId>35</AccountId>
        <AccountType/>
      </UserInfo>
      <UserInfo>
        <DisplayName>Pelfrey, Mikael B (KYTC)</DisplayName>
        <AccountId>36</AccountId>
        <AccountType/>
      </UserInfo>
      <UserInfo>
        <DisplayName>Polston, Mark</DisplayName>
        <AccountId>25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8620A3C26C04A991C1224946B66C9" ma:contentTypeVersion="14" ma:contentTypeDescription="Create a new document." ma:contentTypeScope="" ma:versionID="bc935e9bfb0d9d53675b3bc9c1d7c3a2">
  <xsd:schema xmlns:xsd="http://www.w3.org/2001/XMLSchema" xmlns:xs="http://www.w3.org/2001/XMLSchema" xmlns:p="http://schemas.microsoft.com/office/2006/metadata/properties" xmlns:ns2="a9e6d63e-1106-457f-86f8-f73920d0c878" xmlns:ns3="7627503d-7f4e-46c6-934c-56e591578e65" targetNamespace="http://schemas.microsoft.com/office/2006/metadata/properties" ma:root="true" ma:fieldsID="383c75f5ec174e03e6b01a07d54350e1" ns2:_="" ns3:_="">
    <xsd:import namespace="a9e6d63e-1106-457f-86f8-f73920d0c878"/>
    <xsd:import namespace="7627503d-7f4e-46c6-934c-56e591578e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e6d63e-1106-457f-86f8-f73920d0c8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8099e0b-e00c-469a-8e3e-581119cc87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7503d-7f4e-46c6-934c-56e591578e6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96cbfcc-e9a2-4c3b-87a8-1cc223c84e13}" ma:internalName="TaxCatchAll" ma:showField="CatchAllData" ma:web="7627503d-7f4e-46c6-934c-56e591578e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6030C2-A5C1-4620-AE16-382F6D8827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C1EB4A-76ED-4E55-9BE7-11E6139DD764}">
  <ds:schemaRefs>
    <ds:schemaRef ds:uri="http://schemas.microsoft.com/office/2006/metadata/properties"/>
    <ds:schemaRef ds:uri="http://purl.org/dc/elements/1.1/"/>
    <ds:schemaRef ds:uri="http://purl.org/dc/dcmitype/"/>
    <ds:schemaRef ds:uri="7627503d-7f4e-46c6-934c-56e591578e65"/>
    <ds:schemaRef ds:uri="a9e6d63e-1106-457f-86f8-f73920d0c878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DBB8BA-9876-4E04-8391-400EA4AC3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e6d63e-1106-457f-86f8-f73920d0c878"/>
    <ds:schemaRef ds:uri="7627503d-7f4e-46c6-934c-56e591578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IBC</Template>
  <TotalTime>9761</TotalTime>
  <Words>1139</Words>
  <Application>Microsoft Office PowerPoint</Application>
  <PresentationFormat>Widescreen</PresentationFormat>
  <Paragraphs>150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Arial</vt:lpstr>
      <vt:lpstr>Calibri</vt:lpstr>
      <vt:lpstr>Segoe UI</vt:lpstr>
      <vt:lpstr>Montserrat Black</vt:lpstr>
      <vt:lpstr>Wingdings</vt:lpstr>
      <vt:lpstr>Times New Roman</vt:lpstr>
      <vt:lpstr>Open Sans</vt:lpstr>
      <vt:lpstr>Courier New</vt:lpstr>
      <vt:lpstr>IBC</vt:lpstr>
      <vt:lpstr>Theme1</vt:lpstr>
      <vt:lpstr>1_WMP Theme</vt:lpstr>
      <vt:lpstr>Better Kentucky</vt:lpstr>
      <vt:lpstr>1_Better Kentucky</vt:lpstr>
      <vt:lpstr>2_Better Kentucky</vt:lpstr>
      <vt:lpstr>1_IBC</vt:lpstr>
      <vt:lpstr>Kentucky  EV Charging  Program Update</vt:lpstr>
      <vt:lpstr>KY EV Charging Program</vt:lpstr>
      <vt:lpstr>Kentucky’s EV Charging Network</vt:lpstr>
      <vt:lpstr>RFP 1 and 2 Sites Awarded</vt:lpstr>
      <vt:lpstr>Network Progress</vt:lpstr>
      <vt:lpstr>PowerPoint Presentation</vt:lpstr>
      <vt:lpstr>Path to Build Out</vt:lpstr>
      <vt:lpstr>Post-Approval: Other Priority Corridors</vt:lpstr>
      <vt:lpstr>Post-Approval: Community Charging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Kevin</dc:creator>
  <cp:lastModifiedBy>O'Rourke, Kathleen</cp:lastModifiedBy>
  <cp:revision>239</cp:revision>
  <dcterms:created xsi:type="dcterms:W3CDTF">2022-10-12T02:27:07Z</dcterms:created>
  <dcterms:modified xsi:type="dcterms:W3CDTF">2024-07-11T17:47:36Z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1.6.1.4122</vt:lpwstr>
  </property>
  <property fmtid="{D5CDD505-2E9C-101B-9397-08002B2CF9AE}" pid="3" name="MediaServiceImageTags">
    <vt:lpwstr/>
  </property>
  <property fmtid="{D5CDD505-2E9C-101B-9397-08002B2CF9AE}" pid="4" name="ContentTypeId">
    <vt:lpwstr>0x0101006F48620A3C26C04A991C1224946B66C9</vt:lpwstr>
  </property>
  <property fmtid="{D5CDD505-2E9C-101B-9397-08002B2CF9AE}" pid="5" name="MSIP_Label_b530ee07-aa2b-47c7-bd4c-7cc545b5d455_Enabled">
    <vt:lpwstr>true</vt:lpwstr>
  </property>
  <property fmtid="{D5CDD505-2E9C-101B-9397-08002B2CF9AE}" pid="6" name="MSIP_Label_b530ee07-aa2b-47c7-bd4c-7cc545b5d455_SetDate">
    <vt:lpwstr>2024-05-22T21:00:45Z</vt:lpwstr>
  </property>
  <property fmtid="{D5CDD505-2E9C-101B-9397-08002B2CF9AE}" pid="7" name="MSIP_Label_b530ee07-aa2b-47c7-bd4c-7cc545b5d455_Method">
    <vt:lpwstr>Standard</vt:lpwstr>
  </property>
  <property fmtid="{D5CDD505-2E9C-101B-9397-08002B2CF9AE}" pid="8" name="MSIP_Label_b530ee07-aa2b-47c7-bd4c-7cc545b5d455_Name">
    <vt:lpwstr>HDR General Label</vt:lpwstr>
  </property>
  <property fmtid="{D5CDD505-2E9C-101B-9397-08002B2CF9AE}" pid="9" name="MSIP_Label_b530ee07-aa2b-47c7-bd4c-7cc545b5d455_SiteId">
    <vt:lpwstr>3667e201-cbdc-48b3-9b42-5d2d3f16e2a9</vt:lpwstr>
  </property>
  <property fmtid="{D5CDD505-2E9C-101B-9397-08002B2CF9AE}" pid="10" name="MSIP_Label_b530ee07-aa2b-47c7-bd4c-7cc545b5d455_ActionId">
    <vt:lpwstr>9c8b7c7f-6808-4319-ab29-5ec582c5d198</vt:lpwstr>
  </property>
  <property fmtid="{D5CDD505-2E9C-101B-9397-08002B2CF9AE}" pid="11" name="MSIP_Label_b530ee07-aa2b-47c7-bd4c-7cc545b5d455_ContentBits">
    <vt:lpwstr>0</vt:lpwstr>
  </property>
  <property fmtid="{D5CDD505-2E9C-101B-9397-08002B2CF9AE}" pid="12" name="MSIP_Label_0008d3e4-f847-4182-a1fb-fb9d345a0f05_ContentBits">
    <vt:lpwstr>0</vt:lpwstr>
  </property>
  <property fmtid="{D5CDD505-2E9C-101B-9397-08002B2CF9AE}" pid="13" name="MSIP_Label_0008d3e4-f847-4182-a1fb-fb9d345a0f05_SiteId">
    <vt:lpwstr>8d088ff8-7e52-4d0f-8187-dcd9ca37815a</vt:lpwstr>
  </property>
  <property fmtid="{D5CDD505-2E9C-101B-9397-08002B2CF9AE}" pid="14" name="MSIP_Label_0008d3e4-f847-4182-a1fb-fb9d345a0f05_ActionId">
    <vt:lpwstr>00971d59-df32-4a3e-b930-5852d2a4b0ad</vt:lpwstr>
  </property>
  <property fmtid="{D5CDD505-2E9C-101B-9397-08002B2CF9AE}" pid="15" name="MSIP_Label_0008d3e4-f847-4182-a1fb-fb9d345a0f05_Method">
    <vt:lpwstr>Privileged</vt:lpwstr>
  </property>
  <property fmtid="{D5CDD505-2E9C-101B-9397-08002B2CF9AE}" pid="16" name="MSIP_Label_0008d3e4-f847-4182-a1fb-fb9d345a0f05_Name">
    <vt:lpwstr>0008d3e4-f847-4182-a1fb-fb9d345a0f05</vt:lpwstr>
  </property>
  <property fmtid="{D5CDD505-2E9C-101B-9397-08002B2CF9AE}" pid="17" name="MSIP_Label_0008d3e4-f847-4182-a1fb-fb9d345a0f05_Enabled">
    <vt:lpwstr>true</vt:lpwstr>
  </property>
  <property fmtid="{D5CDD505-2E9C-101B-9397-08002B2CF9AE}" pid="18" name="MSIP_Label_0008d3e4-f847-4182-a1fb-fb9d345a0f05_SetDate">
    <vt:lpwstr>2024-06-18T17:19:32Z</vt:lpwstr>
  </property>
</Properties>
</file>