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9" r:id="rId5"/>
    <p:sldId id="271" r:id="rId6"/>
    <p:sldId id="278" r:id="rId7"/>
    <p:sldId id="283" r:id="rId8"/>
    <p:sldId id="280" r:id="rId9"/>
    <p:sldId id="281" r:id="rId10"/>
    <p:sldId id="282" r:id="rId11"/>
    <p:sldId id="286" r:id="rId12"/>
    <p:sldId id="285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8E6ED5-63A7-4AB0-94B1-33E63343E192}" v="15" dt="2024-08-14T10:30:27.398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249" autoAdjust="0"/>
  </p:normalViewPr>
  <p:slideViewPr>
    <p:cSldViewPr snapToGrid="0">
      <p:cViewPr varScale="1">
        <p:scale>
          <a:sx n="59" d="100"/>
          <a:sy n="59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A9A0E-A3EE-433B-8574-765EBFC1AB5D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2F2A-975E-4B7F-92B1-E19DFC72C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2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2F2A-975E-4B7F-92B1-E19DFC72C6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2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2F2A-975E-4B7F-92B1-E19DFC72C6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8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2F2A-975E-4B7F-92B1-E19DFC72C6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2F2A-975E-4B7F-92B1-E19DFC72C6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3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YouTube link - https://youtu.be/gKJPjdnmNoA?si=sx1H8dRMSa1C97b9</a:t>
            </a:r>
          </a:p>
          <a:p>
            <a:r>
              <a:rPr lang="en-US" dirty="0"/>
              <a:t>KYTC link - https://transportation.ky.gov/HighwaySafety/Videos/Work%20Zone%20POV%203.0.mp4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2F2A-975E-4B7F-92B1-E19DFC72C6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54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YouTube link - https://youtu.be/-xWX7jLcy1Q?si=bNJOtF05X_bOjUG7</a:t>
            </a:r>
          </a:p>
          <a:p>
            <a:r>
              <a:rPr lang="en-US" dirty="0"/>
              <a:t>KYTC link - https://transportation.ky.gov/HighwaySafety/Videos/mike%20mitchell%20video.mp4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2F2A-975E-4B7F-92B1-E19DFC72C6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6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086224" y="1447481"/>
            <a:ext cx="7191375" cy="1042987"/>
          </a:xfrm>
        </p:spPr>
        <p:txBody>
          <a:bodyPr tIns="0" anchor="t">
            <a:normAutofit/>
          </a:bodyPr>
          <a:lstStyle>
            <a:lvl1pPr algn="l"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SLIDE: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92575" y="2490468"/>
            <a:ext cx="7185025" cy="2043432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information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667125" y="1604961"/>
            <a:ext cx="85725" cy="282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67126" y="1004341"/>
            <a:ext cx="107706" cy="4441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4779" y="1004341"/>
            <a:ext cx="6729533" cy="45987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3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4300"/>
          </a:xfrm>
          <a:solidFill>
            <a:schemeClr val="accent2"/>
          </a:solidFill>
        </p:spPr>
        <p:txBody>
          <a:bodyPr lIns="548640" anchor="b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7754" y="1354492"/>
            <a:ext cx="12209753" cy="1558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2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8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62475" y="0"/>
            <a:ext cx="76295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90525"/>
            <a:ext cx="3467101" cy="1114425"/>
          </a:xfrm>
        </p:spPr>
        <p:txBody>
          <a:bodyPr anchor="b"/>
          <a:lstStyle>
            <a:lvl1pPr>
              <a:lnSpc>
                <a:spcPct val="100000"/>
              </a:lnSpc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0758" y="390525"/>
            <a:ext cx="7007392" cy="61531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876" y="1990726"/>
            <a:ext cx="3467100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479925" y="1"/>
            <a:ext cx="125414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0150" y="6331506"/>
            <a:ext cx="447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KENTUCKY</a:t>
            </a:r>
            <a:r>
              <a:rPr lang="en-US" b="1" baseline="0" dirty="0">
                <a:solidFill>
                  <a:schemeClr val="bg1"/>
                </a:solidFill>
              </a:rPr>
              <a:t> TRANSPORTATION CABINET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1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931399" y="0"/>
            <a:ext cx="2120900" cy="6189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723312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22751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227511" cy="368458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2400" y="1681163"/>
            <a:ext cx="433070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2400" y="2505075"/>
            <a:ext cx="4330700" cy="368458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931399" y="1"/>
            <a:ext cx="2120900" cy="169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9931399" y="1690688"/>
            <a:ext cx="2120900" cy="5176836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1600" y="1604168"/>
            <a:ext cx="11825802" cy="865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897" y="365125"/>
            <a:ext cx="1850456" cy="10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7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60596" y="2323306"/>
            <a:ext cx="5826035" cy="289962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Information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0" y="3371680"/>
            <a:ext cx="380063" cy="38006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089708" y="2840199"/>
            <a:ext cx="1310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KYTC</a:t>
            </a:r>
          </a:p>
        </p:txBody>
      </p:sp>
      <p:sp>
        <p:nvSpPr>
          <p:cNvPr id="10" name="Rectangle 9"/>
          <p:cNvSpPr/>
          <p:nvPr userDrawn="1"/>
        </p:nvSpPr>
        <p:spPr>
          <a:xfrm flipH="1">
            <a:off x="3525396" y="1257300"/>
            <a:ext cx="96390" cy="3965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0" y="1257300"/>
            <a:ext cx="2465097" cy="139894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22789" y="4853595"/>
            <a:ext cx="25935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100" dirty="0"/>
              <a:t>transportation.ky.gov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54870" y="1257300"/>
            <a:ext cx="7191375" cy="1042987"/>
          </a:xfrm>
        </p:spPr>
        <p:txBody>
          <a:bodyPr tIns="0" anchor="t">
            <a:noAutofit/>
          </a:bodyPr>
          <a:lstStyle>
            <a:lvl1pPr algn="l">
              <a:defRPr sz="4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089708" y="3350046"/>
            <a:ext cx="1426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@kytc120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89708" y="385989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KYtransportation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89708" y="434216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KYtransportation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3" y="4375341"/>
            <a:ext cx="375616" cy="263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7" y="2873887"/>
            <a:ext cx="375148" cy="375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5" y="3857035"/>
            <a:ext cx="368733" cy="3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1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2" r:id="rId5"/>
    <p:sldLayoutId id="2147483657" r:id="rId6"/>
    <p:sldLayoutId id="2147483653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KJPjdnmNoA?feature=oembed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-xWX7jLcy1Q?feature=oembed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3200344"/>
            <a:ext cx="8297830" cy="10429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Enhancing </a:t>
            </a:r>
            <a:br>
              <a:rPr lang="en-US" dirty="0"/>
            </a:br>
            <a:r>
              <a:rPr lang="en-US" dirty="0"/>
              <a:t>Work Zone Safety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21382-ADBF-5179-41A1-92F63D275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008514"/>
            <a:ext cx="8297830" cy="212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5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90525"/>
            <a:ext cx="3467101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sz="1800" dirty="0"/>
              <a:t>Bill Bell, Executive Director</a:t>
            </a:r>
            <a:br>
              <a:rPr lang="en-US" sz="1800" dirty="0"/>
            </a:br>
            <a:r>
              <a:rPr lang="en-US" sz="1800" dirty="0"/>
              <a:t>Kentucky Office of Highway Safety </a:t>
            </a:r>
            <a:br>
              <a:rPr lang="en-US" sz="1800" dirty="0"/>
            </a:br>
            <a:r>
              <a:rPr lang="en-US" sz="1800" dirty="0"/>
              <a:t>502-352-8631</a:t>
            </a:r>
            <a:br>
              <a:rPr lang="en-US" sz="1800" dirty="0"/>
            </a:br>
            <a:r>
              <a:rPr lang="en-US" sz="1800" dirty="0"/>
              <a:t>bill.bell@ky.gov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6E01A74-FD6A-E7D3-1839-ACD717BB14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-305" b="158"/>
          <a:stretch/>
        </p:blipFill>
        <p:spPr>
          <a:xfrm>
            <a:off x="5210175" y="76602"/>
            <a:ext cx="6276974" cy="6286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0DCD34-98C9-FF3C-7386-D12E2C697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14" y="2514369"/>
            <a:ext cx="3710785" cy="37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9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 work zone crashes, injuries and deaths on Kentucky roadways.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Goal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62E75-2338-7E94-0391-61E3F945B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963" y="3005539"/>
            <a:ext cx="2648516" cy="2637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0665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Incidents January 1 - July 31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75" y="1557338"/>
            <a:ext cx="6238875" cy="46196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 zones: Construction, Maintenance/Utility, Non-Highway</a:t>
            </a:r>
          </a:p>
          <a:p>
            <a:r>
              <a:rPr lang="en-US" dirty="0"/>
              <a:t>Data: January 1 - July 31</a:t>
            </a:r>
          </a:p>
          <a:p>
            <a:r>
              <a:rPr lang="en-US" dirty="0"/>
              <a:t>2024 – reduction in crashes, injuries and fatalities</a:t>
            </a:r>
          </a:p>
          <a:p>
            <a:pPr lvl="1"/>
            <a:r>
              <a:rPr lang="en-US" dirty="0"/>
              <a:t>2 fatalities </a:t>
            </a:r>
          </a:p>
          <a:p>
            <a:pPr lvl="2"/>
            <a:r>
              <a:rPr lang="en-US" dirty="0"/>
              <a:t>versus 8 average</a:t>
            </a:r>
          </a:p>
          <a:p>
            <a:pPr lvl="1"/>
            <a:r>
              <a:rPr lang="en-US" dirty="0"/>
              <a:t>98 serious and non-serious injuries</a:t>
            </a:r>
          </a:p>
          <a:p>
            <a:pPr lvl="2"/>
            <a:r>
              <a:rPr lang="en-US" dirty="0"/>
              <a:t>Versus 127 average</a:t>
            </a:r>
          </a:p>
          <a:p>
            <a:pPr lvl="1"/>
            <a:r>
              <a:rPr lang="en-US" dirty="0"/>
              <a:t>765 crashes</a:t>
            </a:r>
          </a:p>
          <a:p>
            <a:pPr lvl="2"/>
            <a:r>
              <a:rPr lang="en-US" dirty="0"/>
              <a:t>Versus 1,138 average</a:t>
            </a:r>
          </a:p>
          <a:p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BDE360A-283C-970C-4AF1-7F93332738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017285"/>
              </p:ext>
            </p:extLst>
          </p:nvPr>
        </p:nvGraphicFramePr>
        <p:xfrm>
          <a:off x="600074" y="1557338"/>
          <a:ext cx="4914900" cy="434964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22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1378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Crashes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Injuries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Fatalities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378">
                <a:tc>
                  <a:txBody>
                    <a:bodyPr/>
                    <a:lstStyle/>
                    <a:p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918912"/>
                  </a:ext>
                </a:extLst>
              </a:tr>
              <a:tr h="621378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95575"/>
                  </a:ext>
                </a:extLst>
              </a:tr>
              <a:tr h="621378"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380466"/>
                  </a:ext>
                </a:extLst>
              </a:tr>
              <a:tr h="621378"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655724"/>
                  </a:ext>
                </a:extLst>
              </a:tr>
              <a:tr h="621378"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</a:rPr>
                        <a:t>908</a:t>
                      </a:r>
                      <a:endParaRPr lang="en-US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</a:rPr>
                        <a:t>101</a:t>
                      </a:r>
                      <a:endParaRPr lang="en-US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</a:rPr>
                        <a:t>5</a:t>
                      </a:r>
                      <a:endParaRPr lang="en-US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2993"/>
                  </a:ext>
                </a:extLst>
              </a:tr>
              <a:tr h="621378"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</a:rPr>
                        <a:t>1,225</a:t>
                      </a:r>
                      <a:endParaRPr lang="en-US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</a:rPr>
                        <a:t>131</a:t>
                      </a:r>
                      <a:endParaRPr lang="en-US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</a:rPr>
                        <a:t>5</a:t>
                      </a:r>
                      <a:endParaRPr lang="en-US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92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53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Incidents August 1 – December 31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4051" y="1557338"/>
            <a:ext cx="6181724" cy="4619625"/>
          </a:xfrm>
        </p:spPr>
        <p:txBody>
          <a:bodyPr>
            <a:normAutofit/>
          </a:bodyPr>
          <a:lstStyle/>
          <a:p>
            <a:r>
              <a:rPr lang="en-US" dirty="0"/>
              <a:t>Work zones: Construction, Maintenance/Utility, Non-Highway</a:t>
            </a:r>
          </a:p>
          <a:p>
            <a:r>
              <a:rPr lang="en-US" dirty="0"/>
              <a:t>Data: August 1 - December 31</a:t>
            </a:r>
          </a:p>
          <a:p>
            <a:r>
              <a:rPr lang="en-US" dirty="0"/>
              <a:t>Projections based on previous years</a:t>
            </a:r>
          </a:p>
          <a:p>
            <a:r>
              <a:rPr lang="en-US" dirty="0"/>
              <a:t>604 crashes on average (2019-2023) resulting in </a:t>
            </a:r>
          </a:p>
          <a:p>
            <a:pPr lvl="1"/>
            <a:r>
              <a:rPr lang="en-US" dirty="0"/>
              <a:t>5 fatalities on average</a:t>
            </a:r>
          </a:p>
          <a:p>
            <a:pPr lvl="1"/>
            <a:r>
              <a:rPr lang="en-US" dirty="0"/>
              <a:t>14 serious injuries on average</a:t>
            </a:r>
          </a:p>
          <a:p>
            <a:pPr lvl="1"/>
            <a:r>
              <a:rPr lang="en-US" dirty="0"/>
              <a:t>56 non-serious injuries on average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C4A021-B448-980D-0FA5-521B56F8E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106254"/>
              </p:ext>
            </p:extLst>
          </p:nvPr>
        </p:nvGraphicFramePr>
        <p:xfrm>
          <a:off x="598715" y="1934935"/>
          <a:ext cx="5029200" cy="3584124"/>
        </p:xfrm>
        <a:graphic>
          <a:graphicData uri="http://schemas.openxmlformats.org/drawingml/2006/table">
            <a:tbl>
              <a:tblPr firstRow="1" bandRow="1"/>
              <a:tblGrid>
                <a:gridCol w="928468">
                  <a:extLst>
                    <a:ext uri="{9D8B030D-6E8A-4147-A177-3AD203B41FA5}">
                      <a16:colId xmlns:a16="http://schemas.microsoft.com/office/drawing/2014/main" val="3540954745"/>
                    </a:ext>
                  </a:extLst>
                </a:gridCol>
                <a:gridCol w="1373358">
                  <a:extLst>
                    <a:ext uri="{9D8B030D-6E8A-4147-A177-3AD203B41FA5}">
                      <a16:colId xmlns:a16="http://schemas.microsoft.com/office/drawing/2014/main" val="267544577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224035860"/>
                    </a:ext>
                  </a:extLst>
                </a:gridCol>
                <a:gridCol w="1470074">
                  <a:extLst>
                    <a:ext uri="{9D8B030D-6E8A-4147-A177-3AD203B41FA5}">
                      <a16:colId xmlns:a16="http://schemas.microsoft.com/office/drawing/2014/main" val="2912862357"/>
                    </a:ext>
                  </a:extLst>
                </a:gridCol>
              </a:tblGrid>
              <a:tr h="6100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Crashes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Injuries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Fatalities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87030"/>
                  </a:ext>
                </a:extLst>
              </a:tr>
              <a:tr h="6100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6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6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6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90462"/>
                  </a:ext>
                </a:extLst>
              </a:tr>
              <a:tr h="590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9D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9D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9D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9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649711"/>
                  </a:ext>
                </a:extLst>
              </a:tr>
              <a:tr h="590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90354"/>
                  </a:ext>
                </a:extLst>
              </a:tr>
              <a:tr h="590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9D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9D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9D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9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09431"/>
                  </a:ext>
                </a:extLst>
              </a:tr>
              <a:tr h="590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03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42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 Worker and Traveler Lives</a:t>
            </a:r>
          </a:p>
          <a:p>
            <a:r>
              <a:rPr lang="en-US" dirty="0"/>
              <a:t>Reduce Speeds in Work Zones</a:t>
            </a:r>
          </a:p>
          <a:p>
            <a:r>
              <a:rPr lang="en-US" dirty="0"/>
              <a:t>Improve Driver Behavior</a:t>
            </a:r>
          </a:p>
          <a:p>
            <a:r>
              <a:rPr lang="en-US" dirty="0"/>
              <a:t>Complement Existing Enforcement by KY State Police</a:t>
            </a:r>
          </a:p>
          <a:p>
            <a:r>
              <a:rPr lang="en-US" dirty="0"/>
              <a:t>Promote Work Zone Safety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Automated Enforcement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1DB9C-C88B-E347-3DB8-5BBCBD98C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0" t="12795" r="12463" b="17999"/>
          <a:stretch/>
        </p:blipFill>
        <p:spPr>
          <a:xfrm>
            <a:off x="-1" y="1440741"/>
            <a:ext cx="2548903" cy="2602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979807-C9DB-3E30-0D9A-6E329BD8E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370" y="1440740"/>
            <a:ext cx="2511630" cy="18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7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Pennsylvania’s Construction Season Trend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1DB9C-C88B-E347-3DB8-5BBCBD98C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0" t="12795" r="12463" b="17999"/>
          <a:stretch/>
        </p:blipFill>
        <p:spPr>
          <a:xfrm>
            <a:off x="0" y="1440741"/>
            <a:ext cx="1352550" cy="138112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FDB518-E020-D51E-FBE5-C4B178343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79313-7CF2-39BC-1917-1E5CD943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50" y="1440741"/>
            <a:ext cx="8782050" cy="4650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A10335-129F-4741-A1C9-DFE3304D7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6788" y="1440741"/>
            <a:ext cx="2125211" cy="15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from Pennsylvania DOT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1DB9C-C88B-E347-3DB8-5BBCBD98C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0" t="12795" r="12463" b="17999"/>
          <a:stretch/>
        </p:blipFill>
        <p:spPr>
          <a:xfrm>
            <a:off x="0" y="1456948"/>
            <a:ext cx="1543051" cy="157565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FDB518-E020-D51E-FBE5-C4B17834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1716966"/>
            <a:ext cx="8591550" cy="4351338"/>
          </a:xfrm>
        </p:spPr>
        <p:txBody>
          <a:bodyPr/>
          <a:lstStyle/>
          <a:p>
            <a:r>
              <a:rPr lang="en-US" dirty="0"/>
              <a:t>Four years prior to activation in 2020 – 29 fatalities</a:t>
            </a:r>
          </a:p>
          <a:p>
            <a:r>
              <a:rPr lang="en-US" dirty="0"/>
              <a:t>Four years after activation 2020-2023 – 1 fatality</a:t>
            </a:r>
          </a:p>
          <a:p>
            <a:r>
              <a:rPr lang="en-US" dirty="0"/>
              <a:t>This is not a revenue generator</a:t>
            </a:r>
          </a:p>
          <a:p>
            <a:r>
              <a:rPr lang="en-US" dirty="0"/>
              <a:t>Likely will cost $500,000 in first year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1E1381-F13F-4488-0AB3-16B3BDF4C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788" y="1440741"/>
            <a:ext cx="2125211" cy="15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2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Hair-Raising Point of View of Workers in Work Zone">
            <a:hlinkClick r:id="" action="ppaction://media"/>
            <a:extLst>
              <a:ext uri="{FF2B5EF4-FFF2-40B4-BE49-F238E27FC236}">
                <a16:creationId xmlns:a16="http://schemas.microsoft.com/office/drawing/2014/main" id="{6D7B677E-B964-76EE-8BF4-1E9081C8594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3650" y="1825625"/>
            <a:ext cx="7315200" cy="41338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6DC3E5-0B8F-0744-4F17-B34E82FE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Hair-Raising Point of View of Crews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757CC-5B98-9A73-48A6-874AA10313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40" t="12795" r="12463" b="17999"/>
          <a:stretch/>
        </p:blipFill>
        <p:spPr>
          <a:xfrm>
            <a:off x="0" y="1456948"/>
            <a:ext cx="1543051" cy="1575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65D65-6C19-B9DC-A732-B1D3CD8B8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6788" y="1440741"/>
            <a:ext cx="2125211" cy="15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Mike's Story - National Work Zone Awareness Week">
            <a:hlinkClick r:id="" action="ppaction://media"/>
            <a:extLst>
              <a:ext uri="{FF2B5EF4-FFF2-40B4-BE49-F238E27FC236}">
                <a16:creationId xmlns:a16="http://schemas.microsoft.com/office/drawing/2014/main" id="{32ECC62B-5621-06AF-7C24-E3E265E571E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3650" y="1825625"/>
            <a:ext cx="7315200" cy="41338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145B12-B387-7A35-E3F1-43330A75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Mike’s Work Zone 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0F041-1E48-413C-EFEB-80926D71D8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40" t="12795" r="12463" b="17999"/>
          <a:stretch/>
        </p:blipFill>
        <p:spPr>
          <a:xfrm>
            <a:off x="0" y="1456948"/>
            <a:ext cx="1543051" cy="1575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12E373-0FB1-BE9B-FDC6-666904570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6788" y="1440741"/>
            <a:ext cx="2125211" cy="15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600"/>
      </a:accent1>
      <a:accent2>
        <a:srgbClr val="003764"/>
      </a:accent2>
      <a:accent3>
        <a:srgbClr val="5EB3E4"/>
      </a:accent3>
      <a:accent4>
        <a:srgbClr val="7F7F7F"/>
      </a:accent4>
      <a:accent5>
        <a:srgbClr val="3A3838"/>
      </a:accent5>
      <a:accent6>
        <a:srgbClr val="D8D9D7"/>
      </a:accent6>
      <a:hlink>
        <a:srgbClr val="2F5496"/>
      </a:hlink>
      <a:folHlink>
        <a:srgbClr val="833C0B"/>
      </a:folHlink>
    </a:clrScheme>
    <a:fontScheme name="KYT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YTCtemplate-TK-Main" id="{5079439B-1F70-2A47-A72D-43CF1FB7F3A3}" vid="{75E5FD48-4F16-094F-9B4E-6C600BDA1E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fae8f8-d3f9-4793-b961-04dc0ba8633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464E1C321C2A4DA45B5E035141DA9A" ma:contentTypeVersion="16" ma:contentTypeDescription="Create a new document." ma:contentTypeScope="" ma:versionID="730c3e30f17dbf7c7488c3d277e79f3f">
  <xsd:schema xmlns:xsd="http://www.w3.org/2001/XMLSchema" xmlns:xs="http://www.w3.org/2001/XMLSchema" xmlns:p="http://schemas.microsoft.com/office/2006/metadata/properties" xmlns:ns3="e5fae8f8-d3f9-4793-b961-04dc0ba86339" xmlns:ns4="9100f5f6-9b1b-45c7-9792-812e1f44a6c9" targetNamespace="http://schemas.microsoft.com/office/2006/metadata/properties" ma:root="true" ma:fieldsID="80e827674a2763f5efe7ed5eda421603" ns3:_="" ns4:_="">
    <xsd:import namespace="e5fae8f8-d3f9-4793-b961-04dc0ba86339"/>
    <xsd:import namespace="9100f5f6-9b1b-45c7-9792-812e1f44a6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ae8f8-d3f9-4793-b961-04dc0ba86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0f5f6-9b1b-45c7-9792-812e1f44a6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70A070-8F65-401D-945B-E1F108E5B9FE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e5fae8f8-d3f9-4793-b961-04dc0ba86339"/>
    <ds:schemaRef ds:uri="http://schemas.microsoft.com/office/2006/metadata/properties"/>
    <ds:schemaRef ds:uri="http://schemas.microsoft.com/office/2006/documentManagement/types"/>
    <ds:schemaRef ds:uri="9100f5f6-9b1b-45c7-9792-812e1f44a6c9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C83A01-C0AC-456B-BD95-6E45D8FCAB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FDBEB2-2D05-4291-A961-A89FEB9C7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fae8f8-d3f9-4793-b961-04dc0ba86339"/>
    <ds:schemaRef ds:uri="9100f5f6-9b1b-45c7-9792-812e1f44a6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KYTCtemplate-TK-Main</Template>
  <TotalTime>120</TotalTime>
  <Words>360</Words>
  <Application>Microsoft Office PowerPoint</Application>
  <PresentationFormat>Widescreen</PresentationFormat>
  <Paragraphs>98</Paragraphs>
  <Slides>10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Office Theme</vt:lpstr>
      <vt:lpstr>Enhancing  Work Zone Safety</vt:lpstr>
      <vt:lpstr>Overall Goal</vt:lpstr>
      <vt:lpstr>Work Zone Incidents January 1 - July 31</vt:lpstr>
      <vt:lpstr>Work Zone Incidents August 1 – December 31</vt:lpstr>
      <vt:lpstr>Objectives of Automated Enforcement</vt:lpstr>
      <vt:lpstr>Pennsylvania’s Construction Season Trend</vt:lpstr>
      <vt:lpstr>Data from Pennsylvania DOT</vt:lpstr>
      <vt:lpstr>Hair-Raising Point of View of Crews</vt:lpstr>
      <vt:lpstr>Mike’s Work Zone Story</vt:lpstr>
      <vt:lpstr>Questions? Bill Bell, Executive Director Kentucky Office of Highway Safety  502-352-8631 bill.bell@ky.gov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 Work Zone Safety</dc:title>
  <dc:creator>Harding, Ed H (KYTC)</dc:creator>
  <cp:lastModifiedBy>Bell, Bill J (KYTC)</cp:lastModifiedBy>
  <cp:revision>9</cp:revision>
  <dcterms:created xsi:type="dcterms:W3CDTF">2024-08-14T10:10:03Z</dcterms:created>
  <dcterms:modified xsi:type="dcterms:W3CDTF">2024-08-14T17:01:40Z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0x01010086464E1C321C2A4DA45B5E035141DA9A</vt:lpwstr>
  </property>
</Properties>
</file>