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B_9CD2B96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86" r:id="rId3"/>
    <p:sldId id="288" r:id="rId4"/>
    <p:sldId id="298" r:id="rId5"/>
    <p:sldId id="300" r:id="rId6"/>
    <p:sldId id="301" r:id="rId7"/>
    <p:sldId id="299" r:id="rId8"/>
    <p:sldId id="30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55B78-B414-8908-2E86-712975176A88}" name="Yates, Claire" initials="CY" userId="S::Claire.Yates@louisvilleky.gov::186b0ff2-8e37-4271-a798-93913d8ef5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6369" autoAdjust="0"/>
  </p:normalViewPr>
  <p:slideViewPr>
    <p:cSldViewPr snapToGrid="0">
      <p:cViewPr varScale="1">
        <p:scale>
          <a:sx n="45" d="100"/>
          <a:sy n="45" d="100"/>
        </p:scale>
        <p:origin x="27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modernComment_12B_9CD2B965.xml><?xml version="1.0" encoding="utf-8"?>
<p188:cmLst xmlns:a="http://schemas.openxmlformats.org/drawingml/2006/main" xmlns:r="http://schemas.openxmlformats.org/officeDocument/2006/relationships" xmlns:p188="http://schemas.microsoft.com/office/powerpoint/2018/8/main">
  <p188:cm id="{1377521F-9E76-4CA8-8C1B-127EA6652FA5}" authorId="{11F55B78-B414-8908-2E86-712975176A88}" created="2024-08-14T13:33:00.687">
    <ac:txMkLst xmlns:ac="http://schemas.microsoft.com/office/drawing/2013/main/command">
      <pc:docMk xmlns:pc="http://schemas.microsoft.com/office/powerpoint/2013/main/command"/>
      <pc:sldMk xmlns:pc="http://schemas.microsoft.com/office/powerpoint/2013/main/command" cId="2631055717" sldId="299"/>
      <ac:spMk id="3" creationId="{14477C04-47D7-DC00-D12D-CCEA665C5290}"/>
      <ac:txMk cp="122">
        <ac:context len="268" hash="2061003018"/>
      </ac:txMk>
    </ac:txMkLst>
    <p188:pos x="6175549" y="284529"/>
    <p188:txBody>
      <a:bodyPr/>
      <a:lstStyle/>
      <a:p>
        <a:r>
          <a:rPr lang="en-US"/>
          <a:t>Did automated enforcement make the legislative agenda in 2023 and 2024?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53FB9-2693-4372-BAE1-054D30DCC884}"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6C80B-F80A-4EEA-AC2F-A5A95E4233D8}" type="slidenum">
              <a:rPr lang="en-US" smtClean="0"/>
              <a:t>‹#›</a:t>
            </a:fld>
            <a:endParaRPr lang="en-US"/>
          </a:p>
        </p:txBody>
      </p:sp>
    </p:spTree>
    <p:extLst>
      <p:ext uri="{BB962C8B-B14F-4D97-AF65-F5344CB8AC3E}">
        <p14:creationId xmlns:p14="http://schemas.microsoft.com/office/powerpoint/2010/main" val="44033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46C80B-F80A-4EEA-AC2F-A5A95E4233D8}" type="slidenum">
              <a:rPr lang="en-US" smtClean="0"/>
              <a:t>2</a:t>
            </a:fld>
            <a:endParaRPr lang="en-US"/>
          </a:p>
        </p:txBody>
      </p:sp>
    </p:spTree>
    <p:extLst>
      <p:ext uri="{BB962C8B-B14F-4D97-AF65-F5344CB8AC3E}">
        <p14:creationId xmlns:p14="http://schemas.microsoft.com/office/powerpoint/2010/main" val="254800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June of 2022, Louisville Metro Council voted unanimously to adopt an ordinance in support of Vision Zero. Cities can establish their own benchmarks based on their own unique needs and transportation systems. Louisville’s goal is to eliminate traffic fatalities by 2050. Like in most U.S. cities, this goal excludes fatalities that occur on interstates and private property, such as parking lots. The ordinance requires an annual report be published documenting the needs and progress of our city’s Vision Zero initiative.</a:t>
            </a:r>
          </a:p>
        </p:txBody>
      </p:sp>
      <p:sp>
        <p:nvSpPr>
          <p:cNvPr id="4" name="Slide Number Placeholder 3"/>
          <p:cNvSpPr>
            <a:spLocks noGrp="1"/>
          </p:cNvSpPr>
          <p:nvPr>
            <p:ph type="sldNum" sz="quarter" idx="5"/>
          </p:nvPr>
        </p:nvSpPr>
        <p:spPr/>
        <p:txBody>
          <a:bodyPr/>
          <a:lstStyle/>
          <a:p>
            <a:fld id="{6A46C80B-F80A-4EEA-AC2F-A5A95E4233D8}" type="slidenum">
              <a:rPr lang="en-US" smtClean="0"/>
              <a:t>3</a:t>
            </a:fld>
            <a:endParaRPr lang="en-US"/>
          </a:p>
        </p:txBody>
      </p:sp>
    </p:spTree>
    <p:extLst>
      <p:ext uri="{BB962C8B-B14F-4D97-AF65-F5344CB8AC3E}">
        <p14:creationId xmlns:p14="http://schemas.microsoft.com/office/powerpoint/2010/main" val="173234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9F38-F5D2-55C8-3847-A7EDCA908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FE9D5-D25E-AD45-D17F-281AFC00E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B5C5C-2E74-D421-A8A3-A80017EABD89}"/>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0F0B5A4F-6EF6-DFCC-4242-32B92B293D8D}"/>
              </a:ext>
            </a:extLst>
          </p:cNvPr>
          <p:cNvSpPr>
            <a:spLocks noGrp="1"/>
          </p:cNvSpPr>
          <p:nvPr>
            <p:ph type="sldNum" sz="quarter" idx="5"/>
          </p:nvPr>
        </p:nvSpPr>
        <p:spPr/>
        <p:txBody>
          <a:bodyPr/>
          <a:lstStyle/>
          <a:p>
            <a:fld id="{6A46C80B-F80A-4EEA-AC2F-A5A95E4233D8}" type="slidenum">
              <a:rPr lang="en-US" smtClean="0"/>
              <a:t>4</a:t>
            </a:fld>
            <a:endParaRPr lang="en-US"/>
          </a:p>
        </p:txBody>
      </p:sp>
    </p:spTree>
    <p:extLst>
      <p:ext uri="{BB962C8B-B14F-4D97-AF65-F5344CB8AC3E}">
        <p14:creationId xmlns:p14="http://schemas.microsoft.com/office/powerpoint/2010/main" val="122901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A240E-6D69-1A4A-D09F-51EBDCEDF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826D9-002A-4283-4FDE-871D0B283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9DD31-5B26-3875-00B0-6AB93BA6575F}"/>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480BB6B6-55CA-E47F-F138-BBCD6A54E2FC}"/>
              </a:ext>
            </a:extLst>
          </p:cNvPr>
          <p:cNvSpPr>
            <a:spLocks noGrp="1"/>
          </p:cNvSpPr>
          <p:nvPr>
            <p:ph type="sldNum" sz="quarter" idx="5"/>
          </p:nvPr>
        </p:nvSpPr>
        <p:spPr/>
        <p:txBody>
          <a:bodyPr/>
          <a:lstStyle/>
          <a:p>
            <a:fld id="{6A46C80B-F80A-4EEA-AC2F-A5A95E4233D8}" type="slidenum">
              <a:rPr lang="en-US" smtClean="0"/>
              <a:t>5</a:t>
            </a:fld>
            <a:endParaRPr lang="en-US"/>
          </a:p>
        </p:txBody>
      </p:sp>
    </p:spTree>
    <p:extLst>
      <p:ext uri="{BB962C8B-B14F-4D97-AF65-F5344CB8AC3E}">
        <p14:creationId xmlns:p14="http://schemas.microsoft.com/office/powerpoint/2010/main" val="331016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A209-F610-170A-4787-C46B2E859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4B3D7-E9C2-773B-B1DE-A87C24BBD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DEE81-DE4F-1874-1244-F65B3C5E6FA7}"/>
              </a:ext>
            </a:extLst>
          </p:cNvPr>
          <p:cNvSpPr>
            <a:spLocks noGrp="1"/>
          </p:cNvSpPr>
          <p:nvPr>
            <p:ph type="body" idx="1"/>
          </p:nvPr>
        </p:nvSpPr>
        <p:spPr/>
        <p:txBody>
          <a:bodyPr/>
          <a:lstStyle/>
          <a:p>
            <a:pPr marL="171450" indent="-171450">
              <a:buFont typeface="Arial" panose="020B0604020202020204" pitchFamily="34" charset="0"/>
              <a:buChar char="•"/>
            </a:pPr>
            <a:r>
              <a:rPr lang="en-US" b="0" dirty="0"/>
              <a:t>There is significant research and guidance on how best to design an automated enforcement program.</a:t>
            </a:r>
          </a:p>
          <a:p>
            <a:pPr marL="171450" indent="-171450">
              <a:buFont typeface="Arial" panose="020B0604020202020204" pitchFamily="34" charset="0"/>
              <a:buChar char="•"/>
            </a:pPr>
            <a:r>
              <a:rPr lang="en-US" b="0" dirty="0"/>
              <a:t>Programs should be transparent and seek only to achieve the desired outcome – which is reducing fatal and serious injury crashes – rather than generate revenue.</a:t>
            </a:r>
          </a:p>
          <a:p>
            <a:pPr marL="171450" indent="-171450">
              <a:buFont typeface="Arial" panose="020B0604020202020204" pitchFamily="34" charset="0"/>
              <a:buChar char="•"/>
            </a:pPr>
            <a:r>
              <a:rPr lang="en-US" b="0" dirty="0"/>
              <a:t>All violations should be reviewed by a law enforcement officer. In Louisville, our transportation agencies already have a strong working relationship with LMPD’s Traffic Unit.</a:t>
            </a:r>
          </a:p>
          <a:p>
            <a:pPr marL="171450" indent="-171450">
              <a:buFont typeface="Arial" panose="020B0604020202020204" pitchFamily="34" charset="0"/>
              <a:buChar char="•"/>
            </a:pPr>
            <a:r>
              <a:rPr lang="en-US" b="0" dirty="0"/>
              <a:t>Driving is a privilege, not a right.</a:t>
            </a:r>
          </a:p>
          <a:p>
            <a:pPr marL="171450" indent="-171450">
              <a:buFont typeface="Arial" panose="020B0604020202020204" pitchFamily="34" charset="0"/>
              <a:buChar char="•"/>
            </a:pPr>
            <a:r>
              <a:rPr lang="en-US" b="0" dirty="0"/>
              <a:t>Driving is a regulated activity.</a:t>
            </a:r>
          </a:p>
        </p:txBody>
      </p:sp>
      <p:sp>
        <p:nvSpPr>
          <p:cNvPr id="4" name="Slide Number Placeholder 3">
            <a:extLst>
              <a:ext uri="{FF2B5EF4-FFF2-40B4-BE49-F238E27FC236}">
                <a16:creationId xmlns:a16="http://schemas.microsoft.com/office/drawing/2014/main" id="{FB7D0BF0-231B-E008-2EAD-6AB693A15C84}"/>
              </a:ext>
            </a:extLst>
          </p:cNvPr>
          <p:cNvSpPr>
            <a:spLocks noGrp="1"/>
          </p:cNvSpPr>
          <p:nvPr>
            <p:ph type="sldNum" sz="quarter" idx="5"/>
          </p:nvPr>
        </p:nvSpPr>
        <p:spPr/>
        <p:txBody>
          <a:bodyPr/>
          <a:lstStyle/>
          <a:p>
            <a:fld id="{6A46C80B-F80A-4EEA-AC2F-A5A95E4233D8}" type="slidenum">
              <a:rPr lang="en-US" smtClean="0"/>
              <a:t>6</a:t>
            </a:fld>
            <a:endParaRPr lang="en-US"/>
          </a:p>
        </p:txBody>
      </p:sp>
    </p:spTree>
    <p:extLst>
      <p:ext uri="{BB962C8B-B14F-4D97-AF65-F5344CB8AC3E}">
        <p14:creationId xmlns:p14="http://schemas.microsoft.com/office/powerpoint/2010/main" val="143186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8014-2D05-B607-6E8C-98C11B7F5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020AA-CF5D-1826-2D72-FFD927AB5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44DCC-9749-D771-44DE-A5A0D6B9E11A}"/>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4D8E7A9C-E75A-620E-7DCF-32E2CAE04552}"/>
              </a:ext>
            </a:extLst>
          </p:cNvPr>
          <p:cNvSpPr>
            <a:spLocks noGrp="1"/>
          </p:cNvSpPr>
          <p:nvPr>
            <p:ph type="sldNum" sz="quarter" idx="5"/>
          </p:nvPr>
        </p:nvSpPr>
        <p:spPr/>
        <p:txBody>
          <a:bodyPr/>
          <a:lstStyle/>
          <a:p>
            <a:fld id="{6A46C80B-F80A-4EEA-AC2F-A5A95E4233D8}" type="slidenum">
              <a:rPr lang="en-US" smtClean="0"/>
              <a:t>7</a:t>
            </a:fld>
            <a:endParaRPr lang="en-US"/>
          </a:p>
        </p:txBody>
      </p:sp>
    </p:spTree>
    <p:extLst>
      <p:ext uri="{BB962C8B-B14F-4D97-AF65-F5344CB8AC3E}">
        <p14:creationId xmlns:p14="http://schemas.microsoft.com/office/powerpoint/2010/main" val="218523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5551-93BA-4A6B-A1D9-DA842FFEB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E3C039-AE4C-4D2D-8B5E-6EED14E1C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B2B00-D855-45A0-BAD6-9A7AD2BA30BB}"/>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5" name="Footer Placeholder 4">
            <a:extLst>
              <a:ext uri="{FF2B5EF4-FFF2-40B4-BE49-F238E27FC236}">
                <a16:creationId xmlns:a16="http://schemas.microsoft.com/office/drawing/2014/main" id="{2E33F811-CEB9-40D0-9193-AD3838430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04BF9-725C-48C6-8AB9-F67ECFB5D494}"/>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386592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FDE3-0AFA-4693-A3E7-ACE880A2A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BA3DDA-FDE9-41E0-A525-304084C24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DFCBF-24C9-4855-8923-E92DD5BC54CA}"/>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5" name="Footer Placeholder 4">
            <a:extLst>
              <a:ext uri="{FF2B5EF4-FFF2-40B4-BE49-F238E27FC236}">
                <a16:creationId xmlns:a16="http://schemas.microsoft.com/office/drawing/2014/main" id="{B1D9D547-C237-43F8-8ACE-37F997DA2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28299-EACF-437B-B33C-1CC081A71D8A}"/>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139790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915A3-8ACE-4707-9905-E74A650F96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2B5E2-D7C7-49B4-8ACB-EE773E9071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18997-D7C1-4875-A4C5-C86E1BF8B4DE}"/>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5" name="Footer Placeholder 4">
            <a:extLst>
              <a:ext uri="{FF2B5EF4-FFF2-40B4-BE49-F238E27FC236}">
                <a16:creationId xmlns:a16="http://schemas.microsoft.com/office/drawing/2014/main" id="{95386697-978E-410A-95C4-7E6B66ADF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95124-C83F-4912-81CE-E69B15C43352}"/>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231407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87E4-54F4-4E81-8389-661C5342C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46EC8-A9C3-4F03-B53C-AFB223DF8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75C1B-9889-4408-8E31-6F8802711E6A}"/>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5" name="Footer Placeholder 4">
            <a:extLst>
              <a:ext uri="{FF2B5EF4-FFF2-40B4-BE49-F238E27FC236}">
                <a16:creationId xmlns:a16="http://schemas.microsoft.com/office/drawing/2014/main" id="{3F6C76E2-78CD-4A1D-9035-65F6E3C6F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AB376-96BC-4961-9958-8B0156BB62CE}"/>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7929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6E08-26BF-4931-8947-4D0946C5C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9FCB9E-0233-44B2-BE1E-0E88B3DD9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AD603-B5A8-4647-816D-2816DF210B0D}"/>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5" name="Footer Placeholder 4">
            <a:extLst>
              <a:ext uri="{FF2B5EF4-FFF2-40B4-BE49-F238E27FC236}">
                <a16:creationId xmlns:a16="http://schemas.microsoft.com/office/drawing/2014/main" id="{F67FE350-FEB2-4FED-842F-7D4FA3C0A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F904E-C17E-4AB7-88BC-1FAAF603A79B}"/>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128458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53D8-4736-4D67-A80E-66A976ED7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A53FF-8736-4AE8-BDD1-00A04714AE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282C4A-5887-4964-A5CE-9D29B979F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33622B-465A-4987-B4BD-03912CEC8C8B}"/>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6" name="Footer Placeholder 5">
            <a:extLst>
              <a:ext uri="{FF2B5EF4-FFF2-40B4-BE49-F238E27FC236}">
                <a16:creationId xmlns:a16="http://schemas.microsoft.com/office/drawing/2014/main" id="{8A8FC72D-203C-44FE-8C98-E4F9F41B1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B40C3-94F1-49B7-82AF-B78A46E29235}"/>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309630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6474-D87F-4EB9-800D-37877EC926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B144C-3C50-479B-8619-136D8748B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C5595D-8775-4F4C-A390-B77E4F07C8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547AB3-5935-4052-B597-EBE932C93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CF314-7126-4B33-AD7D-11159C7819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968ECE-76E5-423B-BD2C-FA49A58A1D27}"/>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8" name="Footer Placeholder 7">
            <a:extLst>
              <a:ext uri="{FF2B5EF4-FFF2-40B4-BE49-F238E27FC236}">
                <a16:creationId xmlns:a16="http://schemas.microsoft.com/office/drawing/2014/main" id="{CFB63FC4-27C3-4315-8A31-F68A7055C7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729D77-95AE-4971-9573-48E03E2FCEDB}"/>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90137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1298-1A45-48DE-AE32-0480926683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F98905-AB61-4C8B-A56A-6C6C995841BB}"/>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4" name="Footer Placeholder 3">
            <a:extLst>
              <a:ext uri="{FF2B5EF4-FFF2-40B4-BE49-F238E27FC236}">
                <a16:creationId xmlns:a16="http://schemas.microsoft.com/office/drawing/2014/main" id="{A35F7B40-6C3D-432C-8BF6-233A209FD8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79A5F2-96DF-4360-B979-143BCECEA8E9}"/>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122738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3CAB5F-187F-4E27-80F9-5825D1A90CAF}"/>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3" name="Footer Placeholder 2">
            <a:extLst>
              <a:ext uri="{FF2B5EF4-FFF2-40B4-BE49-F238E27FC236}">
                <a16:creationId xmlns:a16="http://schemas.microsoft.com/office/drawing/2014/main" id="{7FE20A5F-C086-4178-B429-DAAA37B165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AF6901-039B-410B-8F25-FBEE1B4E01ED}"/>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302046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026C-852B-4BD4-9F9B-6F58B7B4A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C43A6D-0729-4253-AF46-E2DCDD69D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9CB558-CA3E-4880-9061-34E40523F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D9E116-AAE7-4B5C-A47B-92F1A7DCFBE3}"/>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6" name="Footer Placeholder 5">
            <a:extLst>
              <a:ext uri="{FF2B5EF4-FFF2-40B4-BE49-F238E27FC236}">
                <a16:creationId xmlns:a16="http://schemas.microsoft.com/office/drawing/2014/main" id="{B852D4C1-8AC4-4DB0-9747-6CE93E2E5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852A8-80E6-4F34-8476-E90E5BCC2B8E}"/>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316786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4FAC-F10E-4EDE-BA7A-B442C0A7C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2930CD-E8C8-46DB-BFB7-81E3D6C25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67823F0-AE70-47C7-AC04-F71C8489F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EFE6A-EF9F-4DEA-BE03-CF3F7384C450}"/>
              </a:ext>
            </a:extLst>
          </p:cNvPr>
          <p:cNvSpPr>
            <a:spLocks noGrp="1"/>
          </p:cNvSpPr>
          <p:nvPr>
            <p:ph type="dt" sz="half" idx="10"/>
          </p:nvPr>
        </p:nvSpPr>
        <p:spPr/>
        <p:txBody>
          <a:bodyPr/>
          <a:lstStyle/>
          <a:p>
            <a:fld id="{A119E958-FA26-468E-924E-9D41CE3C6667}" type="datetimeFigureOut">
              <a:rPr lang="en-US" smtClean="0"/>
              <a:t>8/19/2024</a:t>
            </a:fld>
            <a:endParaRPr lang="en-US"/>
          </a:p>
        </p:txBody>
      </p:sp>
      <p:sp>
        <p:nvSpPr>
          <p:cNvPr id="6" name="Footer Placeholder 5">
            <a:extLst>
              <a:ext uri="{FF2B5EF4-FFF2-40B4-BE49-F238E27FC236}">
                <a16:creationId xmlns:a16="http://schemas.microsoft.com/office/drawing/2014/main" id="{BE543FAD-9919-4A36-8038-5B961A4AE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3F153-C3F7-4D50-A1B4-0383BB53A491}"/>
              </a:ext>
            </a:extLst>
          </p:cNvPr>
          <p:cNvSpPr>
            <a:spLocks noGrp="1"/>
          </p:cNvSpPr>
          <p:nvPr>
            <p:ph type="sldNum" sz="quarter" idx="12"/>
          </p:nvPr>
        </p:nvSpPr>
        <p:spPr/>
        <p:txBody>
          <a:bodyPr/>
          <a:lstStyle/>
          <a:p>
            <a:fld id="{9E111E2C-8EB3-4CD4-8538-9BA1FD9B8607}" type="slidenum">
              <a:rPr lang="en-US" smtClean="0"/>
              <a:t>‹#›</a:t>
            </a:fld>
            <a:endParaRPr lang="en-US"/>
          </a:p>
        </p:txBody>
      </p:sp>
    </p:spTree>
    <p:extLst>
      <p:ext uri="{BB962C8B-B14F-4D97-AF65-F5344CB8AC3E}">
        <p14:creationId xmlns:p14="http://schemas.microsoft.com/office/powerpoint/2010/main" val="246361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276A5-6561-48AE-B0B8-E41F26B85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4F2EDF-FAC6-4DB4-91C5-662F43E76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CBADD-332F-4C37-A618-74FE48D31B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9E958-FA26-468E-924E-9D41CE3C6667}" type="datetimeFigureOut">
              <a:rPr lang="en-US" smtClean="0"/>
              <a:t>8/19/2024</a:t>
            </a:fld>
            <a:endParaRPr lang="en-US"/>
          </a:p>
        </p:txBody>
      </p:sp>
      <p:sp>
        <p:nvSpPr>
          <p:cNvPr id="5" name="Footer Placeholder 4">
            <a:extLst>
              <a:ext uri="{FF2B5EF4-FFF2-40B4-BE49-F238E27FC236}">
                <a16:creationId xmlns:a16="http://schemas.microsoft.com/office/drawing/2014/main" id="{7D8C39FC-7E44-4F03-AA21-80CC62160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69EB40-3B2C-4F55-A15B-B67EB0597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11E2C-8EB3-4CD4-8538-9BA1FD9B8607}" type="slidenum">
              <a:rPr lang="en-US" smtClean="0"/>
              <a:t>‹#›</a:t>
            </a:fld>
            <a:endParaRPr lang="en-US"/>
          </a:p>
        </p:txBody>
      </p:sp>
    </p:spTree>
    <p:extLst>
      <p:ext uri="{BB962C8B-B14F-4D97-AF65-F5344CB8AC3E}">
        <p14:creationId xmlns:p14="http://schemas.microsoft.com/office/powerpoint/2010/main" val="23378434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transportation.gov/NRSS/SafeSyste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highways.dot.gov/safety/proven-safety-countermeasures/speed-safety-camera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seattle.gov/police/community-policing/community-programs/red-light-camera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iihs.org/topics/red-light-running" TargetMode="External"/><Relationship Id="rId5" Type="http://schemas.openxmlformats.org/officeDocument/2006/relationships/image" Target="../media/image7.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iihs.org/topics/speed#speed-safety-cameras" TargetMode="External"/><Relationship Id="rId7" Type="http://schemas.openxmlformats.org/officeDocument/2006/relationships/hyperlink" Target="https://www.iihs.org/topics/red-light-runnin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2B_9CD2B96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0B43B-462A-44D8-AE01-2C125E5464F3}"/>
              </a:ext>
            </a:extLst>
          </p:cNvPr>
          <p:cNvPicPr>
            <a:picLocks noChangeAspect="1"/>
          </p:cNvPicPr>
          <p:nvPr/>
        </p:nvPicPr>
        <p:blipFill rotWithShape="1">
          <a:blip r:embed="rId2"/>
          <a:srcRect l="5909" t="38820" r="-26"/>
          <a:stretch/>
        </p:blipFill>
        <p:spPr>
          <a:xfrm>
            <a:off x="0" y="0"/>
            <a:ext cx="3889611" cy="1214874"/>
          </a:xfrm>
          <a:prstGeom prst="rect">
            <a:avLst/>
          </a:prstGeom>
        </p:spPr>
      </p:pic>
      <p:pic>
        <p:nvPicPr>
          <p:cNvPr id="5" name="Picture 4">
            <a:extLst>
              <a:ext uri="{FF2B5EF4-FFF2-40B4-BE49-F238E27FC236}">
                <a16:creationId xmlns:a16="http://schemas.microsoft.com/office/drawing/2014/main" id="{1C092E82-BEB5-41CE-B377-D9BBB42CBF18}"/>
              </a:ext>
            </a:extLst>
          </p:cNvPr>
          <p:cNvPicPr>
            <a:picLocks noChangeAspect="1"/>
          </p:cNvPicPr>
          <p:nvPr/>
        </p:nvPicPr>
        <p:blipFill rotWithShape="1">
          <a:blip r:embed="rId2"/>
          <a:srcRect l="-36" t="38871" r="-26"/>
          <a:stretch/>
        </p:blipFill>
        <p:spPr>
          <a:xfrm>
            <a:off x="4028364" y="0"/>
            <a:ext cx="4135271" cy="1213870"/>
          </a:xfrm>
          <a:prstGeom prst="rect">
            <a:avLst/>
          </a:prstGeom>
        </p:spPr>
      </p:pic>
      <p:pic>
        <p:nvPicPr>
          <p:cNvPr id="6" name="Picture 5">
            <a:extLst>
              <a:ext uri="{FF2B5EF4-FFF2-40B4-BE49-F238E27FC236}">
                <a16:creationId xmlns:a16="http://schemas.microsoft.com/office/drawing/2014/main" id="{ED2668F0-57CA-49F4-9CA0-0F198AF6F505}"/>
              </a:ext>
            </a:extLst>
          </p:cNvPr>
          <p:cNvPicPr>
            <a:picLocks noChangeAspect="1"/>
          </p:cNvPicPr>
          <p:nvPr/>
        </p:nvPicPr>
        <p:blipFill rotWithShape="1">
          <a:blip r:embed="rId2"/>
          <a:srcRect l="-36" t="38871" r="5918"/>
          <a:stretch/>
        </p:blipFill>
        <p:spPr>
          <a:xfrm>
            <a:off x="8302389" y="0"/>
            <a:ext cx="3889612" cy="1213869"/>
          </a:xfrm>
          <a:prstGeom prst="rect">
            <a:avLst/>
          </a:prstGeom>
        </p:spPr>
      </p:pic>
      <p:pic>
        <p:nvPicPr>
          <p:cNvPr id="7" name="Picture 6">
            <a:extLst>
              <a:ext uri="{FF2B5EF4-FFF2-40B4-BE49-F238E27FC236}">
                <a16:creationId xmlns:a16="http://schemas.microsoft.com/office/drawing/2014/main" id="{521A9279-D3B3-424E-A8D1-8DB63C75A922}"/>
              </a:ext>
            </a:extLst>
          </p:cNvPr>
          <p:cNvPicPr>
            <a:picLocks noChangeAspect="1"/>
          </p:cNvPicPr>
          <p:nvPr/>
        </p:nvPicPr>
        <p:blipFill rotWithShape="1">
          <a:blip r:embed="rId2"/>
          <a:srcRect l="5909" r="-26" b="37969"/>
          <a:stretch/>
        </p:blipFill>
        <p:spPr>
          <a:xfrm>
            <a:off x="0" y="5626235"/>
            <a:ext cx="3889611" cy="1231766"/>
          </a:xfrm>
          <a:prstGeom prst="rect">
            <a:avLst/>
          </a:prstGeom>
        </p:spPr>
      </p:pic>
      <p:pic>
        <p:nvPicPr>
          <p:cNvPr id="8" name="Picture 7">
            <a:extLst>
              <a:ext uri="{FF2B5EF4-FFF2-40B4-BE49-F238E27FC236}">
                <a16:creationId xmlns:a16="http://schemas.microsoft.com/office/drawing/2014/main" id="{F0AF1B12-46F5-4586-8D5E-F0DEDE509880}"/>
              </a:ext>
            </a:extLst>
          </p:cNvPr>
          <p:cNvPicPr>
            <a:picLocks noChangeAspect="1"/>
          </p:cNvPicPr>
          <p:nvPr/>
        </p:nvPicPr>
        <p:blipFill rotWithShape="1">
          <a:blip r:embed="rId2"/>
          <a:srcRect l="-36" r="-26" b="37919"/>
          <a:stretch/>
        </p:blipFill>
        <p:spPr>
          <a:xfrm>
            <a:off x="4028364" y="5625231"/>
            <a:ext cx="4135271" cy="1232770"/>
          </a:xfrm>
          <a:prstGeom prst="rect">
            <a:avLst/>
          </a:prstGeom>
        </p:spPr>
      </p:pic>
      <p:pic>
        <p:nvPicPr>
          <p:cNvPr id="9" name="Picture 8">
            <a:extLst>
              <a:ext uri="{FF2B5EF4-FFF2-40B4-BE49-F238E27FC236}">
                <a16:creationId xmlns:a16="http://schemas.microsoft.com/office/drawing/2014/main" id="{E61F4657-90ED-4759-8215-B35EF9B9887D}"/>
              </a:ext>
            </a:extLst>
          </p:cNvPr>
          <p:cNvPicPr>
            <a:picLocks noChangeAspect="1"/>
          </p:cNvPicPr>
          <p:nvPr/>
        </p:nvPicPr>
        <p:blipFill rotWithShape="1">
          <a:blip r:embed="rId2"/>
          <a:srcRect l="-36" r="5918" b="37918"/>
          <a:stretch/>
        </p:blipFill>
        <p:spPr>
          <a:xfrm>
            <a:off x="8302389" y="5625229"/>
            <a:ext cx="3889612" cy="1232771"/>
          </a:xfrm>
          <a:prstGeom prst="rect">
            <a:avLst/>
          </a:prstGeom>
        </p:spPr>
      </p:pic>
      <p:pic>
        <p:nvPicPr>
          <p:cNvPr id="13" name="Picture 12">
            <a:extLst>
              <a:ext uri="{FF2B5EF4-FFF2-40B4-BE49-F238E27FC236}">
                <a16:creationId xmlns:a16="http://schemas.microsoft.com/office/drawing/2014/main" id="{70A27A47-FEDC-4FE5-B794-71480AA28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226" y="1733931"/>
            <a:ext cx="5867545" cy="3390138"/>
          </a:xfrm>
          <a:prstGeom prst="rect">
            <a:avLst/>
          </a:prstGeom>
        </p:spPr>
      </p:pic>
    </p:spTree>
    <p:extLst>
      <p:ext uri="{BB962C8B-B14F-4D97-AF65-F5344CB8AC3E}">
        <p14:creationId xmlns:p14="http://schemas.microsoft.com/office/powerpoint/2010/main" val="95020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F28D742-1052-4344-B061-9CD408A54A65}"/>
              </a:ext>
            </a:extLst>
          </p:cNvPr>
          <p:cNvSpPr>
            <a:spLocks noGrp="1"/>
          </p:cNvSpPr>
          <p:nvPr>
            <p:ph type="title"/>
          </p:nvPr>
        </p:nvSpPr>
        <p:spPr/>
        <p:txBody>
          <a:bodyPr>
            <a:normAutofit/>
          </a:bodyPr>
          <a:lstStyle/>
          <a:p>
            <a:pPr algn="ctr"/>
            <a:r>
              <a:rPr lang="en-US" b="1" spc="-100" dirty="0">
                <a:solidFill>
                  <a:schemeClr val="bg2"/>
                </a:solidFill>
              </a:rPr>
              <a:t>What is Vision Zero?</a:t>
            </a:r>
          </a:p>
        </p:txBody>
      </p:sp>
      <p:sp>
        <p:nvSpPr>
          <p:cNvPr id="4" name="Content Placeholder 3">
            <a:extLst>
              <a:ext uri="{FF2B5EF4-FFF2-40B4-BE49-F238E27FC236}">
                <a16:creationId xmlns:a16="http://schemas.microsoft.com/office/drawing/2014/main" id="{73B4E5B1-879F-4DD5-ABAE-11A195FE20A4}"/>
              </a:ext>
            </a:extLst>
          </p:cNvPr>
          <p:cNvSpPr>
            <a:spLocks noGrp="1"/>
          </p:cNvSpPr>
          <p:nvPr>
            <p:ph sz="half" idx="1"/>
          </p:nvPr>
        </p:nvSpPr>
        <p:spPr/>
        <p:txBody>
          <a:bodyPr/>
          <a:lstStyle/>
          <a:p>
            <a:pPr marL="0" indent="0" algn="ctr">
              <a:buNone/>
            </a:pPr>
            <a:endParaRPr lang="en-US" dirty="0">
              <a:solidFill>
                <a:schemeClr val="accent3"/>
              </a:solidFill>
            </a:endParaRPr>
          </a:p>
          <a:p>
            <a:pPr marL="0" indent="0" algn="ctr">
              <a:buNone/>
            </a:pPr>
            <a:endParaRPr lang="en-US" sz="1400" i="1" dirty="0">
              <a:solidFill>
                <a:schemeClr val="accent3"/>
              </a:solidFill>
            </a:endParaRPr>
          </a:p>
          <a:p>
            <a:pPr marL="0" indent="0" algn="ctr">
              <a:buNone/>
            </a:pPr>
            <a:r>
              <a:rPr lang="en-US" sz="3600" i="1" dirty="0">
                <a:solidFill>
                  <a:schemeClr val="accent3"/>
                </a:solidFill>
              </a:rPr>
              <a:t>Eliminate all traffic fatalities and serious injuries while increasing safe, healthy, equitable mobility for all.</a:t>
            </a:r>
          </a:p>
        </p:txBody>
      </p:sp>
      <p:pic>
        <p:nvPicPr>
          <p:cNvPr id="6" name="Content Placeholder 5" descr="Logo&#10;&#10;Description automatically generated">
            <a:extLst>
              <a:ext uri="{FF2B5EF4-FFF2-40B4-BE49-F238E27FC236}">
                <a16:creationId xmlns:a16="http://schemas.microsoft.com/office/drawing/2014/main" id="{B59A915D-23A8-4B0B-B4FC-6C93F7D0EC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4338" y="1825625"/>
            <a:ext cx="4357323" cy="4351338"/>
          </a:xfrm>
        </p:spPr>
      </p:pic>
      <p:pic>
        <p:nvPicPr>
          <p:cNvPr id="9" name="Picture 8" descr="Logo&#10;&#10;Description automatically generated">
            <a:extLst>
              <a:ext uri="{FF2B5EF4-FFF2-40B4-BE49-F238E27FC236}">
                <a16:creationId xmlns:a16="http://schemas.microsoft.com/office/drawing/2014/main" id="{562D667B-AD6F-44F4-B55D-A8233E8D4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80465"/>
            <a:ext cx="1172657" cy="677535"/>
          </a:xfrm>
          <a:prstGeom prst="rect">
            <a:avLst/>
          </a:prstGeom>
        </p:spPr>
      </p:pic>
      <p:pic>
        <p:nvPicPr>
          <p:cNvPr id="10" name="Picture 9" descr="Logo, company name&#10;&#10;Description automatically generated">
            <a:extLst>
              <a:ext uri="{FF2B5EF4-FFF2-40B4-BE49-F238E27FC236}">
                <a16:creationId xmlns:a16="http://schemas.microsoft.com/office/drawing/2014/main" id="{098FFAC5-A34A-42BB-B686-E5CCC5C8A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3251" y="6221984"/>
            <a:ext cx="590026" cy="594496"/>
          </a:xfrm>
          <a:prstGeom prst="rect">
            <a:avLst/>
          </a:prstGeom>
        </p:spPr>
      </p:pic>
    </p:spTree>
    <p:extLst>
      <p:ext uri="{BB962C8B-B14F-4D97-AF65-F5344CB8AC3E}">
        <p14:creationId xmlns:p14="http://schemas.microsoft.com/office/powerpoint/2010/main" val="381895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F28D742-1052-4344-B061-9CD408A54A65}"/>
              </a:ext>
            </a:extLst>
          </p:cNvPr>
          <p:cNvSpPr>
            <a:spLocks noGrp="1"/>
          </p:cNvSpPr>
          <p:nvPr>
            <p:ph type="title"/>
          </p:nvPr>
        </p:nvSpPr>
        <p:spPr/>
        <p:txBody>
          <a:bodyPr>
            <a:normAutofit/>
          </a:bodyPr>
          <a:lstStyle/>
          <a:p>
            <a:pPr algn="ctr"/>
            <a:r>
              <a:rPr lang="en-US" b="1" spc="-100" dirty="0">
                <a:solidFill>
                  <a:schemeClr val="bg2"/>
                </a:solidFill>
              </a:rPr>
              <a:t>Vision Zero Louisville</a:t>
            </a:r>
          </a:p>
        </p:txBody>
      </p:sp>
      <p:sp>
        <p:nvSpPr>
          <p:cNvPr id="4" name="Content Placeholder 3">
            <a:extLst>
              <a:ext uri="{FF2B5EF4-FFF2-40B4-BE49-F238E27FC236}">
                <a16:creationId xmlns:a16="http://schemas.microsoft.com/office/drawing/2014/main" id="{73B4E5B1-879F-4DD5-ABAE-11A195FE20A4}"/>
              </a:ext>
            </a:extLst>
          </p:cNvPr>
          <p:cNvSpPr>
            <a:spLocks noGrp="1"/>
          </p:cNvSpPr>
          <p:nvPr>
            <p:ph sz="half" idx="1"/>
          </p:nvPr>
        </p:nvSpPr>
        <p:spPr/>
        <p:txBody>
          <a:bodyPr>
            <a:normAutofit/>
          </a:bodyPr>
          <a:lstStyle/>
          <a:p>
            <a:r>
              <a:rPr lang="en-US" sz="3600" dirty="0">
                <a:solidFill>
                  <a:schemeClr val="accent3"/>
                </a:solidFill>
              </a:rPr>
              <a:t>Our vision is zero roadway deaths by 2050.</a:t>
            </a:r>
          </a:p>
          <a:p>
            <a:r>
              <a:rPr lang="en-US" sz="3600" dirty="0">
                <a:solidFill>
                  <a:schemeClr val="accent3"/>
                </a:solidFill>
              </a:rPr>
              <a:t>We follow the USDOT-recommended Safe System Approach to help us get there. </a:t>
            </a:r>
          </a:p>
        </p:txBody>
      </p:sp>
      <p:pic>
        <p:nvPicPr>
          <p:cNvPr id="9" name="Picture 8" descr="Logo&#10;&#10;Description automatically generated">
            <a:extLst>
              <a:ext uri="{FF2B5EF4-FFF2-40B4-BE49-F238E27FC236}">
                <a16:creationId xmlns:a16="http://schemas.microsoft.com/office/drawing/2014/main" id="{562D667B-AD6F-44F4-B55D-A8233E8D4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0465"/>
            <a:ext cx="1172657" cy="677535"/>
          </a:xfrm>
          <a:prstGeom prst="rect">
            <a:avLst/>
          </a:prstGeom>
        </p:spPr>
      </p:pic>
      <p:pic>
        <p:nvPicPr>
          <p:cNvPr id="10" name="Picture 9" descr="Logo, company name&#10;&#10;Description automatically generated">
            <a:extLst>
              <a:ext uri="{FF2B5EF4-FFF2-40B4-BE49-F238E27FC236}">
                <a16:creationId xmlns:a16="http://schemas.microsoft.com/office/drawing/2014/main" id="{098FFAC5-A34A-42BB-B686-E5CCC5C8A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251" y="6221984"/>
            <a:ext cx="590026" cy="594496"/>
          </a:xfrm>
          <a:prstGeom prst="rect">
            <a:avLst/>
          </a:prstGeom>
        </p:spPr>
      </p:pic>
      <p:pic>
        <p:nvPicPr>
          <p:cNvPr id="6" name="Content Placeholder 5" descr="A diagram of a safe system approach&#10;&#10;Description automatically generated">
            <a:extLst>
              <a:ext uri="{FF2B5EF4-FFF2-40B4-BE49-F238E27FC236}">
                <a16:creationId xmlns:a16="http://schemas.microsoft.com/office/drawing/2014/main" id="{0E3C7FC3-66C7-2287-9BCF-A09B73764532}"/>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732396" y="1690688"/>
            <a:ext cx="4346949" cy="4346949"/>
          </a:xfrm>
        </p:spPr>
      </p:pic>
      <p:sp>
        <p:nvSpPr>
          <p:cNvPr id="7" name="TextBox 6">
            <a:extLst>
              <a:ext uri="{FF2B5EF4-FFF2-40B4-BE49-F238E27FC236}">
                <a16:creationId xmlns:a16="http://schemas.microsoft.com/office/drawing/2014/main" id="{AC5EF1D3-B30A-4A45-53A8-125E063FF17B}"/>
              </a:ext>
            </a:extLst>
          </p:cNvPr>
          <p:cNvSpPr txBox="1"/>
          <p:nvPr/>
        </p:nvSpPr>
        <p:spPr>
          <a:xfrm>
            <a:off x="6534087" y="6396121"/>
            <a:ext cx="4457825" cy="246221"/>
          </a:xfrm>
          <a:prstGeom prst="rect">
            <a:avLst/>
          </a:prstGeom>
          <a:noFill/>
        </p:spPr>
        <p:txBody>
          <a:bodyPr wrap="square" rtlCol="0">
            <a:spAutoFit/>
          </a:bodyPr>
          <a:lstStyle/>
          <a:p>
            <a:pPr algn="r"/>
            <a:r>
              <a:rPr lang="en-US" sz="1000" dirty="0">
                <a:solidFill>
                  <a:schemeClr val="bg1"/>
                </a:solidFill>
              </a:rPr>
              <a:t>Photo credit: </a:t>
            </a:r>
            <a:r>
              <a:rPr lang="en-US" sz="1000" dirty="0">
                <a:solidFill>
                  <a:schemeClr val="bg1"/>
                </a:solidFill>
                <a:hlinkClick r:id="rId6"/>
              </a:rPr>
              <a:t>USDOT: What is a Safe System Approach?</a:t>
            </a:r>
            <a:endParaRPr lang="en-US" sz="1000" dirty="0">
              <a:solidFill>
                <a:schemeClr val="bg1"/>
              </a:solidFill>
            </a:endParaRPr>
          </a:p>
        </p:txBody>
      </p:sp>
    </p:spTree>
    <p:extLst>
      <p:ext uri="{BB962C8B-B14F-4D97-AF65-F5344CB8AC3E}">
        <p14:creationId xmlns:p14="http://schemas.microsoft.com/office/powerpoint/2010/main" val="246690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DBE740-59A7-079F-0C45-5575B3D3E806}"/>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DEF37A0D-3402-E2D7-4287-6E9524281FB0}"/>
              </a:ext>
            </a:extLst>
          </p:cNvPr>
          <p:cNvSpPr>
            <a:spLocks noGrp="1"/>
          </p:cNvSpPr>
          <p:nvPr>
            <p:ph type="title"/>
          </p:nvPr>
        </p:nvSpPr>
        <p:spPr>
          <a:xfrm>
            <a:off x="838199" y="365125"/>
            <a:ext cx="9883392" cy="1325563"/>
          </a:xfrm>
        </p:spPr>
        <p:txBody>
          <a:bodyPr>
            <a:normAutofit/>
          </a:bodyPr>
          <a:lstStyle/>
          <a:p>
            <a:pPr algn="ctr"/>
            <a:r>
              <a:rPr lang="en-US" b="1" spc="-100" dirty="0">
                <a:solidFill>
                  <a:schemeClr val="accent3"/>
                </a:solidFill>
              </a:rPr>
              <a:t>Why Speed Safety Cameras?</a:t>
            </a:r>
          </a:p>
        </p:txBody>
      </p:sp>
      <p:sp>
        <p:nvSpPr>
          <p:cNvPr id="7" name="Content Placeholder 6">
            <a:extLst>
              <a:ext uri="{FF2B5EF4-FFF2-40B4-BE49-F238E27FC236}">
                <a16:creationId xmlns:a16="http://schemas.microsoft.com/office/drawing/2014/main" id="{2D93D690-22E0-6098-E67B-2C53BBAA126F}"/>
              </a:ext>
            </a:extLst>
          </p:cNvPr>
          <p:cNvSpPr>
            <a:spLocks noGrp="1"/>
          </p:cNvSpPr>
          <p:nvPr>
            <p:ph sz="half" idx="1"/>
          </p:nvPr>
        </p:nvSpPr>
        <p:spPr>
          <a:xfrm>
            <a:off x="838199" y="1872027"/>
            <a:ext cx="6085114" cy="4127099"/>
          </a:xfrm>
        </p:spPr>
        <p:txBody>
          <a:bodyPr>
            <a:normAutofit fontScale="92500" lnSpcReduction="10000"/>
          </a:bodyPr>
          <a:lstStyle/>
          <a:p>
            <a:r>
              <a:rPr lang="en-US" b="1" i="1" dirty="0">
                <a:solidFill>
                  <a:schemeClr val="bg1"/>
                </a:solidFill>
              </a:rPr>
              <a:t>They work. </a:t>
            </a:r>
            <a:r>
              <a:rPr lang="en-US" dirty="0">
                <a:solidFill>
                  <a:schemeClr val="bg1"/>
                </a:solidFill>
              </a:rPr>
              <a:t>Studies show they are proven to reduce fatal and serious injury crashes, the focus of Vision Zero. </a:t>
            </a:r>
          </a:p>
          <a:p>
            <a:r>
              <a:rPr lang="en-US" dirty="0">
                <a:solidFill>
                  <a:schemeClr val="bg1"/>
                </a:solidFill>
              </a:rPr>
              <a:t>Speeding increases the </a:t>
            </a:r>
            <a:r>
              <a:rPr lang="en-US" b="1" i="1" dirty="0">
                <a:solidFill>
                  <a:schemeClr val="bg1"/>
                </a:solidFill>
              </a:rPr>
              <a:t>frequency</a:t>
            </a:r>
            <a:r>
              <a:rPr lang="en-US" dirty="0">
                <a:solidFill>
                  <a:schemeClr val="bg1"/>
                </a:solidFill>
              </a:rPr>
              <a:t> and </a:t>
            </a:r>
            <a:r>
              <a:rPr lang="en-US" b="1" i="1" dirty="0">
                <a:solidFill>
                  <a:schemeClr val="bg1"/>
                </a:solidFill>
              </a:rPr>
              <a:t>severity</a:t>
            </a:r>
            <a:r>
              <a:rPr lang="en-US" dirty="0">
                <a:solidFill>
                  <a:schemeClr val="bg1"/>
                </a:solidFill>
              </a:rPr>
              <a:t> of crashes.</a:t>
            </a:r>
          </a:p>
          <a:p>
            <a:r>
              <a:rPr lang="en-US" dirty="0">
                <a:solidFill>
                  <a:schemeClr val="bg1"/>
                </a:solidFill>
              </a:rPr>
              <a:t>Need to manage speeds – especially in school zones and highway work zones.</a:t>
            </a:r>
          </a:p>
          <a:p>
            <a:r>
              <a:rPr lang="en-US" dirty="0">
                <a:solidFill>
                  <a:schemeClr val="bg1"/>
                </a:solidFill>
              </a:rPr>
              <a:t>Recommended by the Federal Highway Administration.</a:t>
            </a:r>
          </a:p>
        </p:txBody>
      </p:sp>
      <p:pic>
        <p:nvPicPr>
          <p:cNvPr id="11" name="Content Placeholder 10" descr="A blue and white poster with text&#10;&#10;Description automatically generated">
            <a:hlinkClick r:id="rId3"/>
            <a:extLst>
              <a:ext uri="{FF2B5EF4-FFF2-40B4-BE49-F238E27FC236}">
                <a16:creationId xmlns:a16="http://schemas.microsoft.com/office/drawing/2014/main" id="{D855AA2A-7637-231A-4179-6F3DC8FD255D}"/>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35324"/>
          <a:stretch/>
        </p:blipFill>
        <p:spPr>
          <a:xfrm>
            <a:off x="7847763" y="1872027"/>
            <a:ext cx="2873828" cy="4434594"/>
          </a:xfrm>
        </p:spPr>
      </p:pic>
      <p:pic>
        <p:nvPicPr>
          <p:cNvPr id="5" name="Picture 4" descr="Logo&#10;&#10;Description automatically generated">
            <a:extLst>
              <a:ext uri="{FF2B5EF4-FFF2-40B4-BE49-F238E27FC236}">
                <a16:creationId xmlns:a16="http://schemas.microsoft.com/office/drawing/2014/main" id="{36B58656-5466-653A-EEC9-9EE9ECDE0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80465"/>
            <a:ext cx="1172657" cy="677535"/>
          </a:xfrm>
          <a:prstGeom prst="rect">
            <a:avLst/>
          </a:prstGeom>
        </p:spPr>
      </p:pic>
      <p:pic>
        <p:nvPicPr>
          <p:cNvPr id="6" name="Picture 5" descr="Logo, company name&#10;&#10;Description automatically generated">
            <a:extLst>
              <a:ext uri="{FF2B5EF4-FFF2-40B4-BE49-F238E27FC236}">
                <a16:creationId xmlns:a16="http://schemas.microsoft.com/office/drawing/2014/main" id="{FDEB492B-A0E7-90C3-4125-6C3F374B2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3251" y="6221984"/>
            <a:ext cx="590026" cy="594496"/>
          </a:xfrm>
          <a:prstGeom prst="rect">
            <a:avLst/>
          </a:prstGeom>
        </p:spPr>
      </p:pic>
      <p:sp>
        <p:nvSpPr>
          <p:cNvPr id="12" name="TextBox 11">
            <a:extLst>
              <a:ext uri="{FF2B5EF4-FFF2-40B4-BE49-F238E27FC236}">
                <a16:creationId xmlns:a16="http://schemas.microsoft.com/office/drawing/2014/main" id="{790A1746-B2CE-9663-BEE0-AABDEAC986DE}"/>
              </a:ext>
            </a:extLst>
          </p:cNvPr>
          <p:cNvSpPr txBox="1"/>
          <p:nvPr/>
        </p:nvSpPr>
        <p:spPr>
          <a:xfrm>
            <a:off x="5727561" y="6396121"/>
            <a:ext cx="5264352" cy="246221"/>
          </a:xfrm>
          <a:prstGeom prst="rect">
            <a:avLst/>
          </a:prstGeom>
          <a:noFill/>
        </p:spPr>
        <p:txBody>
          <a:bodyPr wrap="square" rtlCol="0">
            <a:spAutoFit/>
          </a:bodyPr>
          <a:lstStyle/>
          <a:p>
            <a:pPr algn="r"/>
            <a:r>
              <a:rPr lang="en-US" sz="1000" dirty="0">
                <a:solidFill>
                  <a:schemeClr val="bg1"/>
                </a:solidFill>
              </a:rPr>
              <a:t>Data, photo credit: </a:t>
            </a:r>
            <a:r>
              <a:rPr lang="en-US" sz="1000" dirty="0">
                <a:solidFill>
                  <a:schemeClr val="bg1"/>
                </a:solidFill>
                <a:hlinkClick r:id="rId3"/>
              </a:rPr>
              <a:t>Federal Highway Administration: Proven Safety Countermeasures</a:t>
            </a:r>
            <a:endParaRPr lang="en-US" sz="1000" dirty="0">
              <a:solidFill>
                <a:schemeClr val="bg1"/>
              </a:solidFill>
            </a:endParaRPr>
          </a:p>
        </p:txBody>
      </p:sp>
    </p:spTree>
    <p:extLst>
      <p:ext uri="{BB962C8B-B14F-4D97-AF65-F5344CB8AC3E}">
        <p14:creationId xmlns:p14="http://schemas.microsoft.com/office/powerpoint/2010/main" val="165571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C1A25E-25A6-141E-13F7-58953BF48B2A}"/>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7BE93077-77DA-FFE1-BF98-48228CF11630}"/>
              </a:ext>
            </a:extLst>
          </p:cNvPr>
          <p:cNvSpPr>
            <a:spLocks noGrp="1"/>
          </p:cNvSpPr>
          <p:nvPr>
            <p:ph type="title"/>
          </p:nvPr>
        </p:nvSpPr>
        <p:spPr/>
        <p:txBody>
          <a:bodyPr>
            <a:normAutofit/>
          </a:bodyPr>
          <a:lstStyle/>
          <a:p>
            <a:pPr algn="ctr"/>
            <a:r>
              <a:rPr lang="en-US" b="1" spc="-100" dirty="0">
                <a:solidFill>
                  <a:schemeClr val="accent3"/>
                </a:solidFill>
              </a:rPr>
              <a:t>Why Red Light Cameras?</a:t>
            </a:r>
          </a:p>
        </p:txBody>
      </p:sp>
      <p:sp>
        <p:nvSpPr>
          <p:cNvPr id="7" name="Content Placeholder 6">
            <a:extLst>
              <a:ext uri="{FF2B5EF4-FFF2-40B4-BE49-F238E27FC236}">
                <a16:creationId xmlns:a16="http://schemas.microsoft.com/office/drawing/2014/main" id="{46382753-25E9-D78D-ACF1-2C434788D1EB}"/>
              </a:ext>
            </a:extLst>
          </p:cNvPr>
          <p:cNvSpPr>
            <a:spLocks noGrp="1"/>
          </p:cNvSpPr>
          <p:nvPr>
            <p:ph sz="half" idx="1"/>
          </p:nvPr>
        </p:nvSpPr>
        <p:spPr/>
        <p:txBody>
          <a:bodyPr>
            <a:normAutofit fontScale="92500" lnSpcReduction="20000"/>
          </a:bodyPr>
          <a:lstStyle/>
          <a:p>
            <a:r>
              <a:rPr lang="en-US" dirty="0">
                <a:solidFill>
                  <a:schemeClr val="bg1"/>
                </a:solidFill>
              </a:rPr>
              <a:t>Proven to reduce red light running.</a:t>
            </a:r>
          </a:p>
          <a:p>
            <a:r>
              <a:rPr lang="en-US" dirty="0">
                <a:solidFill>
                  <a:schemeClr val="bg1"/>
                </a:solidFill>
              </a:rPr>
              <a:t>Study found 21% reduction in fatal red light running crash rate in cities with cameras compared to those without.</a:t>
            </a:r>
          </a:p>
          <a:p>
            <a:r>
              <a:rPr lang="en-US" dirty="0">
                <a:solidFill>
                  <a:schemeClr val="bg1"/>
                </a:solidFill>
              </a:rPr>
              <a:t>Over 300 communities in the U.S. operate red light camera programs.</a:t>
            </a:r>
          </a:p>
          <a:p>
            <a:r>
              <a:rPr lang="en-US" dirty="0">
                <a:solidFill>
                  <a:schemeClr val="bg1"/>
                </a:solidFill>
              </a:rPr>
              <a:t>Supported by National Safety Council, Governors Highway Safety Association, AAA, and more.</a:t>
            </a:r>
          </a:p>
        </p:txBody>
      </p:sp>
      <p:pic>
        <p:nvPicPr>
          <p:cNvPr id="5" name="Picture 4" descr="Logo&#10;&#10;Description automatically generated">
            <a:extLst>
              <a:ext uri="{FF2B5EF4-FFF2-40B4-BE49-F238E27FC236}">
                <a16:creationId xmlns:a16="http://schemas.microsoft.com/office/drawing/2014/main" id="{93FEE8D6-F55E-8200-32B2-1BEB17B4A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0465"/>
            <a:ext cx="1172657" cy="677535"/>
          </a:xfrm>
          <a:prstGeom prst="rect">
            <a:avLst/>
          </a:prstGeom>
        </p:spPr>
      </p:pic>
      <p:pic>
        <p:nvPicPr>
          <p:cNvPr id="6" name="Picture 5" descr="Logo, company name&#10;&#10;Description automatically generated">
            <a:extLst>
              <a:ext uri="{FF2B5EF4-FFF2-40B4-BE49-F238E27FC236}">
                <a16:creationId xmlns:a16="http://schemas.microsoft.com/office/drawing/2014/main" id="{AA362FCF-776C-8175-1F97-14DFE7E7D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251" y="6221984"/>
            <a:ext cx="590026" cy="594496"/>
          </a:xfrm>
          <a:prstGeom prst="rect">
            <a:avLst/>
          </a:prstGeom>
        </p:spPr>
      </p:pic>
      <p:pic>
        <p:nvPicPr>
          <p:cNvPr id="21" name="Content Placeholder 20" descr="A diagram of a car driving&#10;&#10;Description automatically generated with medium confidence">
            <a:extLst>
              <a:ext uri="{FF2B5EF4-FFF2-40B4-BE49-F238E27FC236}">
                <a16:creationId xmlns:a16="http://schemas.microsoft.com/office/drawing/2014/main" id="{53B9B923-DD74-8599-6181-D8386151DA5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048375" y="1825625"/>
            <a:ext cx="3429250" cy="4351338"/>
          </a:xfrm>
        </p:spPr>
      </p:pic>
      <p:sp>
        <p:nvSpPr>
          <p:cNvPr id="22" name="TextBox 21">
            <a:extLst>
              <a:ext uri="{FF2B5EF4-FFF2-40B4-BE49-F238E27FC236}">
                <a16:creationId xmlns:a16="http://schemas.microsoft.com/office/drawing/2014/main" id="{7E2DA09B-504A-14B6-1B7D-59AABF2DA3BB}"/>
              </a:ext>
            </a:extLst>
          </p:cNvPr>
          <p:cNvSpPr txBox="1"/>
          <p:nvPr/>
        </p:nvSpPr>
        <p:spPr>
          <a:xfrm>
            <a:off x="6534087" y="6396121"/>
            <a:ext cx="4457825" cy="246221"/>
          </a:xfrm>
          <a:prstGeom prst="rect">
            <a:avLst/>
          </a:prstGeom>
          <a:noFill/>
        </p:spPr>
        <p:txBody>
          <a:bodyPr wrap="square" rtlCol="0">
            <a:spAutoFit/>
          </a:bodyPr>
          <a:lstStyle/>
          <a:p>
            <a:pPr algn="r"/>
            <a:r>
              <a:rPr lang="en-US" sz="1000" dirty="0">
                <a:solidFill>
                  <a:schemeClr val="bg1"/>
                </a:solidFill>
              </a:rPr>
              <a:t>Data source: </a:t>
            </a:r>
            <a:r>
              <a:rPr lang="en-US" sz="1000" dirty="0">
                <a:solidFill>
                  <a:schemeClr val="bg1"/>
                </a:solidFill>
                <a:hlinkClick r:id="rId6"/>
              </a:rPr>
              <a:t>IIHS: Red light running</a:t>
            </a:r>
            <a:r>
              <a:rPr lang="en-US" sz="1000" dirty="0">
                <a:solidFill>
                  <a:schemeClr val="bg1"/>
                </a:solidFill>
              </a:rPr>
              <a:t>.  |  Photo credit: </a:t>
            </a:r>
            <a:r>
              <a:rPr lang="en-US" sz="1000" dirty="0">
                <a:solidFill>
                  <a:schemeClr val="bg1"/>
                </a:solidFill>
                <a:hlinkClick r:id="rId7"/>
              </a:rPr>
              <a:t>City of Seattle</a:t>
            </a:r>
            <a:endParaRPr lang="en-US" sz="1000" dirty="0">
              <a:solidFill>
                <a:schemeClr val="bg1"/>
              </a:solidFill>
            </a:endParaRPr>
          </a:p>
        </p:txBody>
      </p:sp>
    </p:spTree>
    <p:extLst>
      <p:ext uri="{BB962C8B-B14F-4D97-AF65-F5344CB8AC3E}">
        <p14:creationId xmlns:p14="http://schemas.microsoft.com/office/powerpoint/2010/main" val="292081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8EC36D-E229-0DFE-7CA4-3175C42FE6C0}"/>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808E0D23-9089-96BE-9362-5B24088AB753}"/>
              </a:ext>
            </a:extLst>
          </p:cNvPr>
          <p:cNvSpPr>
            <a:spLocks noGrp="1"/>
          </p:cNvSpPr>
          <p:nvPr>
            <p:ph type="title"/>
          </p:nvPr>
        </p:nvSpPr>
        <p:spPr/>
        <p:txBody>
          <a:bodyPr>
            <a:normAutofit/>
          </a:bodyPr>
          <a:lstStyle/>
          <a:p>
            <a:pPr algn="ctr"/>
            <a:r>
              <a:rPr lang="en-US" b="1" spc="-100" dirty="0">
                <a:solidFill>
                  <a:schemeClr val="accent3"/>
                </a:solidFill>
              </a:rPr>
              <a:t>Why Automated Enforcement?</a:t>
            </a:r>
          </a:p>
        </p:txBody>
      </p:sp>
      <p:sp>
        <p:nvSpPr>
          <p:cNvPr id="7" name="Content Placeholder 6">
            <a:extLst>
              <a:ext uri="{FF2B5EF4-FFF2-40B4-BE49-F238E27FC236}">
                <a16:creationId xmlns:a16="http://schemas.microsoft.com/office/drawing/2014/main" id="{0F08258D-0C0F-3666-5379-2241423B66E6}"/>
              </a:ext>
            </a:extLst>
          </p:cNvPr>
          <p:cNvSpPr>
            <a:spLocks noGrp="1"/>
          </p:cNvSpPr>
          <p:nvPr>
            <p:ph sz="half" idx="1"/>
          </p:nvPr>
        </p:nvSpPr>
        <p:spPr/>
        <p:txBody>
          <a:bodyPr>
            <a:normAutofit/>
          </a:bodyPr>
          <a:lstStyle/>
          <a:p>
            <a:r>
              <a:rPr lang="en-US" b="1" dirty="0">
                <a:solidFill>
                  <a:schemeClr val="bg1"/>
                </a:solidFill>
              </a:rPr>
              <a:t>Proven to prevent fatal and serious injury crashes.</a:t>
            </a:r>
          </a:p>
          <a:p>
            <a:r>
              <a:rPr lang="en-US" dirty="0">
                <a:solidFill>
                  <a:schemeClr val="bg1"/>
                </a:solidFill>
              </a:rPr>
              <a:t>Focus on most egregious offenders.</a:t>
            </a:r>
          </a:p>
          <a:p>
            <a:r>
              <a:rPr lang="en-US" dirty="0">
                <a:solidFill>
                  <a:schemeClr val="bg1"/>
                </a:solidFill>
              </a:rPr>
              <a:t>Reduce societal cost of crashes.</a:t>
            </a:r>
          </a:p>
          <a:p>
            <a:r>
              <a:rPr lang="en-US" dirty="0">
                <a:solidFill>
                  <a:schemeClr val="bg1"/>
                </a:solidFill>
              </a:rPr>
              <a:t>Reduce burden on first responders.</a:t>
            </a:r>
          </a:p>
        </p:txBody>
      </p:sp>
      <p:pic>
        <p:nvPicPr>
          <p:cNvPr id="4" name="Content Placeholder 3" descr="A map of the united states&#10;&#10;Description automatically generated">
            <a:hlinkClick r:id="rId3"/>
            <a:extLst>
              <a:ext uri="{FF2B5EF4-FFF2-40B4-BE49-F238E27FC236}">
                <a16:creationId xmlns:a16="http://schemas.microsoft.com/office/drawing/2014/main" id="{63FE11D5-C169-78BA-ADB1-9A3B50F68B6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199" y="1825625"/>
            <a:ext cx="5181600" cy="4165045"/>
          </a:xfrm>
        </p:spPr>
      </p:pic>
      <p:pic>
        <p:nvPicPr>
          <p:cNvPr id="5" name="Picture 4" descr="Logo&#10;&#10;Description automatically generated">
            <a:extLst>
              <a:ext uri="{FF2B5EF4-FFF2-40B4-BE49-F238E27FC236}">
                <a16:creationId xmlns:a16="http://schemas.microsoft.com/office/drawing/2014/main" id="{3C82A2A0-879E-12A4-47C3-DC348DE97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80465"/>
            <a:ext cx="1172657" cy="677535"/>
          </a:xfrm>
          <a:prstGeom prst="rect">
            <a:avLst/>
          </a:prstGeom>
        </p:spPr>
      </p:pic>
      <p:pic>
        <p:nvPicPr>
          <p:cNvPr id="6" name="Picture 5" descr="Logo, company name&#10;&#10;Description automatically generated">
            <a:extLst>
              <a:ext uri="{FF2B5EF4-FFF2-40B4-BE49-F238E27FC236}">
                <a16:creationId xmlns:a16="http://schemas.microsoft.com/office/drawing/2014/main" id="{8885AF50-9369-47C5-9856-EF4698A70A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3251" y="6221984"/>
            <a:ext cx="590026" cy="594496"/>
          </a:xfrm>
          <a:prstGeom prst="rect">
            <a:avLst/>
          </a:prstGeom>
        </p:spPr>
      </p:pic>
      <p:sp>
        <p:nvSpPr>
          <p:cNvPr id="2" name="TextBox 1">
            <a:extLst>
              <a:ext uri="{FF2B5EF4-FFF2-40B4-BE49-F238E27FC236}">
                <a16:creationId xmlns:a16="http://schemas.microsoft.com/office/drawing/2014/main" id="{792A351F-04AF-8AC2-A3A9-961117538EED}"/>
              </a:ext>
            </a:extLst>
          </p:cNvPr>
          <p:cNvSpPr txBox="1"/>
          <p:nvPr/>
        </p:nvSpPr>
        <p:spPr>
          <a:xfrm>
            <a:off x="6534087" y="6396121"/>
            <a:ext cx="4457825" cy="246221"/>
          </a:xfrm>
          <a:prstGeom prst="rect">
            <a:avLst/>
          </a:prstGeom>
          <a:noFill/>
        </p:spPr>
        <p:txBody>
          <a:bodyPr wrap="square" rtlCol="0">
            <a:spAutoFit/>
          </a:bodyPr>
          <a:lstStyle/>
          <a:p>
            <a:pPr algn="r"/>
            <a:r>
              <a:rPr lang="en-US" sz="1000" dirty="0">
                <a:solidFill>
                  <a:schemeClr val="bg1"/>
                </a:solidFill>
              </a:rPr>
              <a:t>Photo credit: </a:t>
            </a:r>
            <a:r>
              <a:rPr lang="en-US" sz="1000" dirty="0">
                <a:solidFill>
                  <a:schemeClr val="bg1"/>
                </a:solidFill>
                <a:hlinkClick r:id="rId7"/>
              </a:rPr>
              <a:t>IIHS: Red light running</a:t>
            </a:r>
            <a:endParaRPr lang="en-US" sz="1000" dirty="0">
              <a:solidFill>
                <a:schemeClr val="bg1"/>
              </a:solidFill>
            </a:endParaRPr>
          </a:p>
        </p:txBody>
      </p:sp>
    </p:spTree>
    <p:extLst>
      <p:ext uri="{BB962C8B-B14F-4D97-AF65-F5344CB8AC3E}">
        <p14:creationId xmlns:p14="http://schemas.microsoft.com/office/powerpoint/2010/main" val="389428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F48795-F978-2ADC-0306-81FD37ED1C84}"/>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06D82AA5-7174-187C-3240-5C46DA4DA46E}"/>
              </a:ext>
            </a:extLst>
          </p:cNvPr>
          <p:cNvSpPr>
            <a:spLocks noGrp="1"/>
          </p:cNvSpPr>
          <p:nvPr>
            <p:ph type="title"/>
          </p:nvPr>
        </p:nvSpPr>
        <p:spPr/>
        <p:txBody>
          <a:bodyPr>
            <a:normAutofit/>
          </a:bodyPr>
          <a:lstStyle/>
          <a:p>
            <a:pPr algn="ctr"/>
            <a:r>
              <a:rPr lang="en-US" b="1" spc="-100" dirty="0">
                <a:solidFill>
                  <a:schemeClr val="accent3"/>
                </a:solidFill>
              </a:rPr>
              <a:t>Support for Automated Enforcement</a:t>
            </a:r>
          </a:p>
        </p:txBody>
      </p:sp>
      <p:sp>
        <p:nvSpPr>
          <p:cNvPr id="3" name="Content Placeholder 2">
            <a:extLst>
              <a:ext uri="{FF2B5EF4-FFF2-40B4-BE49-F238E27FC236}">
                <a16:creationId xmlns:a16="http://schemas.microsoft.com/office/drawing/2014/main" id="{14477C04-47D7-DC00-D12D-CCEA665C5290}"/>
              </a:ext>
            </a:extLst>
          </p:cNvPr>
          <p:cNvSpPr>
            <a:spLocks noGrp="1"/>
          </p:cNvSpPr>
          <p:nvPr>
            <p:ph sz="half" idx="1"/>
          </p:nvPr>
        </p:nvSpPr>
        <p:spPr/>
        <p:txBody>
          <a:bodyPr>
            <a:normAutofit fontScale="92500" lnSpcReduction="10000"/>
          </a:bodyPr>
          <a:lstStyle/>
          <a:p>
            <a:r>
              <a:rPr lang="en-US" dirty="0">
                <a:solidFill>
                  <a:schemeClr val="bg1"/>
                </a:solidFill>
              </a:rPr>
              <a:t>At least 10 bills filed in the past five years.</a:t>
            </a:r>
          </a:p>
          <a:p>
            <a:r>
              <a:rPr lang="en-US" dirty="0">
                <a:solidFill>
                  <a:schemeClr val="bg1"/>
                </a:solidFill>
              </a:rPr>
              <a:t>Bipartisan support for automated speed enforcement in highway work zones.</a:t>
            </a:r>
          </a:p>
          <a:p>
            <a:r>
              <a:rPr lang="en-US" dirty="0">
                <a:solidFill>
                  <a:schemeClr val="bg1"/>
                </a:solidFill>
              </a:rPr>
              <a:t>Louisville Metro Council passed resolution in support of red light cameras (2022)</a:t>
            </a:r>
          </a:p>
          <a:p>
            <a:r>
              <a:rPr lang="en-US" dirty="0">
                <a:solidFill>
                  <a:schemeClr val="bg1"/>
                </a:solidFill>
              </a:rPr>
              <a:t>World Day of Remembrance for Road Traffic Victims (2022, 2023)</a:t>
            </a:r>
          </a:p>
          <a:p>
            <a:endParaRPr lang="en-US" dirty="0">
              <a:solidFill>
                <a:schemeClr val="bg1"/>
              </a:solidFill>
            </a:endParaRPr>
          </a:p>
        </p:txBody>
      </p:sp>
      <p:pic>
        <p:nvPicPr>
          <p:cNvPr id="9" name="Content Placeholder 8" descr="A group of people standing in a driveway&#10;&#10;Description automatically generated">
            <a:extLst>
              <a:ext uri="{FF2B5EF4-FFF2-40B4-BE49-F238E27FC236}">
                <a16:creationId xmlns:a16="http://schemas.microsoft.com/office/drawing/2014/main" id="{EB47918F-F6E0-2D9F-99B2-FC2472C2D4C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058194"/>
            <a:ext cx="5181600" cy="3886200"/>
          </a:xfrm>
        </p:spPr>
      </p:pic>
      <p:pic>
        <p:nvPicPr>
          <p:cNvPr id="5" name="Picture 4" descr="Logo&#10;&#10;Description automatically generated">
            <a:extLst>
              <a:ext uri="{FF2B5EF4-FFF2-40B4-BE49-F238E27FC236}">
                <a16:creationId xmlns:a16="http://schemas.microsoft.com/office/drawing/2014/main" id="{682C3828-6A93-5B1E-3908-8D52FEE26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80465"/>
            <a:ext cx="1172657" cy="677535"/>
          </a:xfrm>
          <a:prstGeom prst="rect">
            <a:avLst/>
          </a:prstGeom>
        </p:spPr>
      </p:pic>
      <p:pic>
        <p:nvPicPr>
          <p:cNvPr id="6" name="Picture 5" descr="Logo, company name&#10;&#10;Description automatically generated">
            <a:extLst>
              <a:ext uri="{FF2B5EF4-FFF2-40B4-BE49-F238E27FC236}">
                <a16:creationId xmlns:a16="http://schemas.microsoft.com/office/drawing/2014/main" id="{263ACC96-F408-6730-A9B4-B18A3014B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3251" y="6221984"/>
            <a:ext cx="590026" cy="594496"/>
          </a:xfrm>
          <a:prstGeom prst="rect">
            <a:avLst/>
          </a:prstGeom>
        </p:spPr>
      </p:pic>
      <p:sp>
        <p:nvSpPr>
          <p:cNvPr id="11" name="TextBox 10">
            <a:extLst>
              <a:ext uri="{FF2B5EF4-FFF2-40B4-BE49-F238E27FC236}">
                <a16:creationId xmlns:a16="http://schemas.microsoft.com/office/drawing/2014/main" id="{4B856D1D-191B-89A5-A2B6-143F61214375}"/>
              </a:ext>
            </a:extLst>
          </p:cNvPr>
          <p:cNvSpPr txBox="1"/>
          <p:nvPr/>
        </p:nvSpPr>
        <p:spPr>
          <a:xfrm>
            <a:off x="6096000" y="5930742"/>
            <a:ext cx="4457825" cy="246221"/>
          </a:xfrm>
          <a:prstGeom prst="rect">
            <a:avLst/>
          </a:prstGeom>
          <a:noFill/>
        </p:spPr>
        <p:txBody>
          <a:bodyPr wrap="square" rtlCol="0">
            <a:spAutoFit/>
          </a:bodyPr>
          <a:lstStyle/>
          <a:p>
            <a:r>
              <a:rPr lang="en-US" sz="1000" dirty="0">
                <a:solidFill>
                  <a:schemeClr val="bg1"/>
                </a:solidFill>
              </a:rPr>
              <a:t>World Day of Remembrance for Road Traffic Victims, Louisville, KY, 2022</a:t>
            </a:r>
          </a:p>
        </p:txBody>
      </p:sp>
    </p:spTree>
    <p:extLst>
      <p:ext uri="{BB962C8B-B14F-4D97-AF65-F5344CB8AC3E}">
        <p14:creationId xmlns:p14="http://schemas.microsoft.com/office/powerpoint/2010/main" val="263105571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65CA07-1370-88AF-35ED-C356075746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DD1761-FF7B-1C43-44D3-CFA44D7698E4}"/>
              </a:ext>
            </a:extLst>
          </p:cNvPr>
          <p:cNvPicPr>
            <a:picLocks noChangeAspect="1"/>
          </p:cNvPicPr>
          <p:nvPr/>
        </p:nvPicPr>
        <p:blipFill rotWithShape="1">
          <a:blip r:embed="rId2"/>
          <a:srcRect l="5909" t="38820" r="-26"/>
          <a:stretch/>
        </p:blipFill>
        <p:spPr>
          <a:xfrm>
            <a:off x="0" y="0"/>
            <a:ext cx="3889611" cy="1214874"/>
          </a:xfrm>
          <a:prstGeom prst="rect">
            <a:avLst/>
          </a:prstGeom>
        </p:spPr>
      </p:pic>
      <p:pic>
        <p:nvPicPr>
          <p:cNvPr id="5" name="Picture 4">
            <a:extLst>
              <a:ext uri="{FF2B5EF4-FFF2-40B4-BE49-F238E27FC236}">
                <a16:creationId xmlns:a16="http://schemas.microsoft.com/office/drawing/2014/main" id="{A9FE8B54-B90C-A814-EBDC-8FB515E62058}"/>
              </a:ext>
            </a:extLst>
          </p:cNvPr>
          <p:cNvPicPr>
            <a:picLocks noChangeAspect="1"/>
          </p:cNvPicPr>
          <p:nvPr/>
        </p:nvPicPr>
        <p:blipFill rotWithShape="1">
          <a:blip r:embed="rId2"/>
          <a:srcRect l="-36" t="38871" r="-26"/>
          <a:stretch/>
        </p:blipFill>
        <p:spPr>
          <a:xfrm>
            <a:off x="4028364" y="0"/>
            <a:ext cx="4135271" cy="1213870"/>
          </a:xfrm>
          <a:prstGeom prst="rect">
            <a:avLst/>
          </a:prstGeom>
        </p:spPr>
      </p:pic>
      <p:pic>
        <p:nvPicPr>
          <p:cNvPr id="6" name="Picture 5">
            <a:extLst>
              <a:ext uri="{FF2B5EF4-FFF2-40B4-BE49-F238E27FC236}">
                <a16:creationId xmlns:a16="http://schemas.microsoft.com/office/drawing/2014/main" id="{ABDF36C1-A2D4-714B-D92F-FC642C625E65}"/>
              </a:ext>
            </a:extLst>
          </p:cNvPr>
          <p:cNvPicPr>
            <a:picLocks noChangeAspect="1"/>
          </p:cNvPicPr>
          <p:nvPr/>
        </p:nvPicPr>
        <p:blipFill rotWithShape="1">
          <a:blip r:embed="rId2"/>
          <a:srcRect l="-36" t="38871" r="5918"/>
          <a:stretch/>
        </p:blipFill>
        <p:spPr>
          <a:xfrm>
            <a:off x="8302389" y="0"/>
            <a:ext cx="3889612" cy="1213869"/>
          </a:xfrm>
          <a:prstGeom prst="rect">
            <a:avLst/>
          </a:prstGeom>
        </p:spPr>
      </p:pic>
      <p:pic>
        <p:nvPicPr>
          <p:cNvPr id="7" name="Picture 6">
            <a:extLst>
              <a:ext uri="{FF2B5EF4-FFF2-40B4-BE49-F238E27FC236}">
                <a16:creationId xmlns:a16="http://schemas.microsoft.com/office/drawing/2014/main" id="{B5FC22E8-743E-3317-6592-241A47728A4C}"/>
              </a:ext>
            </a:extLst>
          </p:cNvPr>
          <p:cNvPicPr>
            <a:picLocks noChangeAspect="1"/>
          </p:cNvPicPr>
          <p:nvPr/>
        </p:nvPicPr>
        <p:blipFill rotWithShape="1">
          <a:blip r:embed="rId2"/>
          <a:srcRect l="5909" r="-26" b="37969"/>
          <a:stretch/>
        </p:blipFill>
        <p:spPr>
          <a:xfrm>
            <a:off x="0" y="5626235"/>
            <a:ext cx="3889611" cy="1231766"/>
          </a:xfrm>
          <a:prstGeom prst="rect">
            <a:avLst/>
          </a:prstGeom>
        </p:spPr>
      </p:pic>
      <p:pic>
        <p:nvPicPr>
          <p:cNvPr id="8" name="Picture 7">
            <a:extLst>
              <a:ext uri="{FF2B5EF4-FFF2-40B4-BE49-F238E27FC236}">
                <a16:creationId xmlns:a16="http://schemas.microsoft.com/office/drawing/2014/main" id="{7CD88B24-54DF-6401-C106-42B7B3453F0E}"/>
              </a:ext>
            </a:extLst>
          </p:cNvPr>
          <p:cNvPicPr>
            <a:picLocks noChangeAspect="1"/>
          </p:cNvPicPr>
          <p:nvPr/>
        </p:nvPicPr>
        <p:blipFill rotWithShape="1">
          <a:blip r:embed="rId2"/>
          <a:srcRect l="-36" r="-26" b="37919"/>
          <a:stretch/>
        </p:blipFill>
        <p:spPr>
          <a:xfrm>
            <a:off x="4028364" y="5625231"/>
            <a:ext cx="4135271" cy="1232770"/>
          </a:xfrm>
          <a:prstGeom prst="rect">
            <a:avLst/>
          </a:prstGeom>
        </p:spPr>
      </p:pic>
      <p:pic>
        <p:nvPicPr>
          <p:cNvPr id="9" name="Picture 8">
            <a:extLst>
              <a:ext uri="{FF2B5EF4-FFF2-40B4-BE49-F238E27FC236}">
                <a16:creationId xmlns:a16="http://schemas.microsoft.com/office/drawing/2014/main" id="{F811F861-5BC1-1D13-3033-1649608A1B7C}"/>
              </a:ext>
            </a:extLst>
          </p:cNvPr>
          <p:cNvPicPr>
            <a:picLocks noChangeAspect="1"/>
          </p:cNvPicPr>
          <p:nvPr/>
        </p:nvPicPr>
        <p:blipFill rotWithShape="1">
          <a:blip r:embed="rId2"/>
          <a:srcRect l="-36" r="5918" b="37918"/>
          <a:stretch/>
        </p:blipFill>
        <p:spPr>
          <a:xfrm>
            <a:off x="8302389" y="5625229"/>
            <a:ext cx="3889612" cy="1232771"/>
          </a:xfrm>
          <a:prstGeom prst="rect">
            <a:avLst/>
          </a:prstGeom>
        </p:spPr>
      </p:pic>
      <p:pic>
        <p:nvPicPr>
          <p:cNvPr id="13" name="Picture 12">
            <a:extLst>
              <a:ext uri="{FF2B5EF4-FFF2-40B4-BE49-F238E27FC236}">
                <a16:creationId xmlns:a16="http://schemas.microsoft.com/office/drawing/2014/main" id="{02EBCA5C-9736-A97F-800A-8746DD04E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226" y="1733931"/>
            <a:ext cx="5867545" cy="3390138"/>
          </a:xfrm>
          <a:prstGeom prst="rect">
            <a:avLst/>
          </a:prstGeom>
        </p:spPr>
      </p:pic>
    </p:spTree>
    <p:extLst>
      <p:ext uri="{BB962C8B-B14F-4D97-AF65-F5344CB8AC3E}">
        <p14:creationId xmlns:p14="http://schemas.microsoft.com/office/powerpoint/2010/main" val="1325299844"/>
      </p:ext>
    </p:extLst>
  </p:cSld>
  <p:clrMapOvr>
    <a:masterClrMapping/>
  </p:clrMapOvr>
</p:sld>
</file>

<file path=ppt/theme/theme1.xml><?xml version="1.0" encoding="utf-8"?>
<a:theme xmlns:a="http://schemas.openxmlformats.org/drawingml/2006/main" name="Vision Zero Louisville Theme">
  <a:themeElements>
    <a:clrScheme name="Vision Zero Louisville">
      <a:dk1>
        <a:sysClr val="windowText" lastClr="000000"/>
      </a:dk1>
      <a:lt1>
        <a:sysClr val="window" lastClr="FFFFFF"/>
      </a:lt1>
      <a:dk2>
        <a:srgbClr val="0D1C30"/>
      </a:dk2>
      <a:lt2>
        <a:srgbClr val="FFFFFF"/>
      </a:lt2>
      <a:accent1>
        <a:srgbClr val="0080FF"/>
      </a:accent1>
      <a:accent2>
        <a:srgbClr val="FFCE33"/>
      </a:accent2>
      <a:accent3>
        <a:srgbClr val="0D1C30"/>
      </a:accent3>
      <a:accent4>
        <a:srgbClr val="0080FF"/>
      </a:accent4>
      <a:accent5>
        <a:srgbClr val="FFCE33"/>
      </a:accent5>
      <a:accent6>
        <a:srgbClr val="0D1C30"/>
      </a:accent6>
      <a:hlink>
        <a:srgbClr val="0080FF"/>
      </a:hlink>
      <a:folHlink>
        <a:srgbClr val="FFCE33"/>
      </a:folHlink>
    </a:clrScheme>
    <a:fontScheme name="Vision Zero Louisville">
      <a:majorFont>
        <a:latin typeface="HelveticaNeueLT Pro 55 Roman"/>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1502</TotalTime>
  <Words>499</Words>
  <Application>Microsoft Office PowerPoint</Application>
  <PresentationFormat>Widescreen</PresentationFormat>
  <Paragraphs>44</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HelveticaNeueLT Pro 55 Roman</vt:lpstr>
      <vt:lpstr>Vision Zero Louisville Theme</vt:lpstr>
      <vt:lpstr>PowerPoint Presentation</vt:lpstr>
      <vt:lpstr>What is Vision Zero?</vt:lpstr>
      <vt:lpstr>Vision Zero Louisville</vt:lpstr>
      <vt:lpstr>Why Speed Safety Cameras?</vt:lpstr>
      <vt:lpstr>Why Red Light Cameras?</vt:lpstr>
      <vt:lpstr>Why Automated Enforcement?</vt:lpstr>
      <vt:lpstr>Support for Automated Enforcement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Zero Louisville</dc:title>
  <dc:creator>Yates, Claire E.</dc:creator>
  <cp:lastModifiedBy>Ammon, Lisa E</cp:lastModifiedBy>
  <cp:revision>28</cp:revision>
  <dcterms:created xsi:type="dcterms:W3CDTF">2022-02-07T17:43:35Z</dcterms:created>
  <dcterms:modified xsi:type="dcterms:W3CDTF">2024-08-20T00:05:11Z</dcterms:modified>
</cp:coreProperties>
</file>