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9868C-7BE0-AD49-B2B7-487DAC2FB398}" v="5" dt="2024-08-17T15:10:32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4" d="100"/>
          <a:sy n="74" d="100"/>
        </p:scale>
        <p:origin x="3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mory.sharepoint.com/sites/EmoryIPRCE/Shared%20Documents/General/IPRCE/Outreach%20Core/Partner%20support%20requests/Dallas--KY%20Safe%20Systems/KY%20fatal%20crash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mory.sharepoint.com/sites/EmoryIPRCE/Shared%20Documents/General/IPRCE/Outreach%20Core/Partner%20support%20requests/Dallas--KY%20Safe%20Systems/KY%20fatal%20crash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emory.sharepoint.com/sites/EmoryIPRCE/Shared%20Documents/General/IPRCE/Outreach%20Core/Partner%20support%20requests/Dallas--KY%20Safe%20Systems/KY%20fatal%20crash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emory.sharepoint.com/sites/EmoryIPRCE/Shared%20Documents/General/IPRCE/Outreach%20Core/Partner%20support%20requests/Dallas--KY%20Safe%20Systems/KY%20fatal%20crash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data.xlsx]KY fatal data and rates'!$B$21:$B$30</c:f>
              <c:numCache>
                <c:formatCode>General</c:formatCode>
                <c:ptCount val="10"/>
                <c:pt idx="0">
                  <c:v>638</c:v>
                </c:pt>
                <c:pt idx="1">
                  <c:v>672</c:v>
                </c:pt>
                <c:pt idx="2">
                  <c:v>761</c:v>
                </c:pt>
                <c:pt idx="3">
                  <c:v>834</c:v>
                </c:pt>
                <c:pt idx="4">
                  <c:v>782</c:v>
                </c:pt>
                <c:pt idx="5">
                  <c:v>724</c:v>
                </c:pt>
                <c:pt idx="6">
                  <c:v>732</c:v>
                </c:pt>
                <c:pt idx="7">
                  <c:v>780</c:v>
                </c:pt>
                <c:pt idx="8">
                  <c:v>806</c:v>
                </c:pt>
                <c:pt idx="9">
                  <c:v>744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CBE-2248-A8EE-DECCDD3F93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505392"/>
        <c:axId val="347773120"/>
      </c:scatterChart>
      <c:valAx>
        <c:axId val="821505392"/>
        <c:scaling>
          <c:orientation val="minMax"/>
          <c:max val="2022"/>
          <c:min val="20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773120"/>
        <c:crosses val="autoZero"/>
        <c:crossBetween val="midCat"/>
      </c:valAx>
      <c:valAx>
        <c:axId val="34777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Crash</a:t>
                </a:r>
                <a:r>
                  <a:rPr lang="en-US" b="1" baseline="0"/>
                  <a:t> Fatalities</a:t>
                </a:r>
                <a:endParaRPr lang="en-US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1505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27537182852144"/>
          <c:y val="5.0925925925925923E-2"/>
          <c:w val="0.78690507436570434"/>
          <c:h val="0.74387357830271217"/>
        </c:manualLayout>
      </c:layout>
      <c:scatterChart>
        <c:scatterStyle val="lineMarker"/>
        <c:varyColors val="0"/>
        <c:ser>
          <c:idx val="0"/>
          <c:order val="0"/>
          <c:tx>
            <c:v>KY</c:v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data.xlsx]KY fatal data and rates'!$D$21:$D$30</c:f>
              <c:numCache>
                <c:formatCode>General</c:formatCode>
                <c:ptCount val="10"/>
                <c:pt idx="0">
                  <c:v>14.48</c:v>
                </c:pt>
                <c:pt idx="1">
                  <c:v>15.21</c:v>
                </c:pt>
                <c:pt idx="2">
                  <c:v>17.18</c:v>
                </c:pt>
                <c:pt idx="3">
                  <c:v>18.78</c:v>
                </c:pt>
                <c:pt idx="4">
                  <c:v>17.55</c:v>
                </c:pt>
                <c:pt idx="5">
                  <c:v>16.22</c:v>
                </c:pt>
                <c:pt idx="6">
                  <c:v>16.37</c:v>
                </c:pt>
                <c:pt idx="7">
                  <c:v>17.3</c:v>
                </c:pt>
                <c:pt idx="8">
                  <c:v>17.88</c:v>
                </c:pt>
                <c:pt idx="9">
                  <c:v>16.489999999999998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721-2B44-94FC-76EF5C682D4A}"/>
            </c:ext>
          </c:extLst>
        </c:ser>
        <c:ser>
          <c:idx val="1"/>
          <c:order val="1"/>
          <c:tx>
            <c:v>US</c:v>
          </c:tx>
          <c:spPr>
            <a:ln w="2540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data.xlsx]US-pesons killed by year'!$O$3:$O$12</c:f>
              <c:numCache>
                <c:formatCode>General</c:formatCode>
                <c:ptCount val="10"/>
                <c:pt idx="0">
                  <c:v>10.41</c:v>
                </c:pt>
                <c:pt idx="1">
                  <c:v>10.28</c:v>
                </c:pt>
                <c:pt idx="2">
                  <c:v>11.06</c:v>
                </c:pt>
                <c:pt idx="3">
                  <c:v>11.7</c:v>
                </c:pt>
                <c:pt idx="4">
                  <c:v>11.53</c:v>
                </c:pt>
                <c:pt idx="5">
                  <c:v>11.27</c:v>
                </c:pt>
                <c:pt idx="6">
                  <c:v>11.07</c:v>
                </c:pt>
                <c:pt idx="7">
                  <c:v>11.77</c:v>
                </c:pt>
                <c:pt idx="8">
                  <c:v>13.02</c:v>
                </c:pt>
                <c:pt idx="9">
                  <c:v>12.76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721-2B44-94FC-76EF5C682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505392"/>
        <c:axId val="347773120"/>
      </c:scatterChart>
      <c:valAx>
        <c:axId val="821505392"/>
        <c:scaling>
          <c:orientation val="minMax"/>
          <c:max val="2022"/>
          <c:min val="20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773120"/>
        <c:crosses val="autoZero"/>
        <c:crossBetween val="midCat"/>
      </c:valAx>
      <c:valAx>
        <c:axId val="34777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Crash</a:t>
                </a:r>
                <a:r>
                  <a:rPr lang="en-US" b="1" baseline="0"/>
                  <a:t> Fatality Rate (per 100k population)</a:t>
                </a:r>
                <a:endParaRPr lang="en-US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15053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62489063867016"/>
          <c:y val="0.46817074948964715"/>
          <c:w val="0.1118195538057743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data.xlsx]KY-ped and bike killed by year'!$N$3:$N$12</c:f>
              <c:numCache>
                <c:formatCode>General</c:formatCode>
                <c:ptCount val="10"/>
                <c:pt idx="0">
                  <c:v>58</c:v>
                </c:pt>
                <c:pt idx="1">
                  <c:v>61</c:v>
                </c:pt>
                <c:pt idx="2">
                  <c:v>74</c:v>
                </c:pt>
                <c:pt idx="3">
                  <c:v>90</c:v>
                </c:pt>
                <c:pt idx="4">
                  <c:v>90</c:v>
                </c:pt>
                <c:pt idx="5">
                  <c:v>83</c:v>
                </c:pt>
                <c:pt idx="6">
                  <c:v>78</c:v>
                </c:pt>
                <c:pt idx="7">
                  <c:v>96</c:v>
                </c:pt>
                <c:pt idx="8">
                  <c:v>85</c:v>
                </c:pt>
                <c:pt idx="9">
                  <c:v>107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816-194E-9BAC-E704B44941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505392"/>
        <c:axId val="347773120"/>
      </c:scatterChart>
      <c:valAx>
        <c:axId val="821505392"/>
        <c:scaling>
          <c:orientation val="minMax"/>
          <c:max val="2022"/>
          <c:min val="20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773120"/>
        <c:crosses val="autoZero"/>
        <c:crossBetween val="midCat"/>
      </c:valAx>
      <c:valAx>
        <c:axId val="34777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Crash</a:t>
                </a:r>
                <a:r>
                  <a:rPr lang="en-US" b="1" baseline="0"/>
                  <a:t> Fatalities</a:t>
                </a:r>
                <a:endParaRPr lang="en-US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1505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27537182852144"/>
          <c:y val="5.0925925925925923E-2"/>
          <c:w val="0.80051181102362201"/>
          <c:h val="0.74387357830271217"/>
        </c:manualLayout>
      </c:layout>
      <c:scatterChart>
        <c:scatterStyle val="lineMarker"/>
        <c:varyColors val="0"/>
        <c:ser>
          <c:idx val="2"/>
          <c:order val="0"/>
          <c:tx>
            <c:v>KY Ped/Bike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data.xlsx]KY-ped and bike killed by year'!$P$3:$P$12</c:f>
              <c:numCache>
                <c:formatCode>0.000</c:formatCode>
                <c:ptCount val="10"/>
                <c:pt idx="0">
                  <c:v>1.3160880417517586</c:v>
                </c:pt>
                <c:pt idx="1">
                  <c:v>1.3810278469549468</c:v>
                </c:pt>
                <c:pt idx="2">
                  <c:v>1.6708060510273199</c:v>
                </c:pt>
                <c:pt idx="3">
                  <c:v>2.0270270270270272</c:v>
                </c:pt>
                <c:pt idx="4">
                  <c:v>2.0197486535008977</c:v>
                </c:pt>
                <c:pt idx="5">
                  <c:v>1.8593189964157704</c:v>
                </c:pt>
                <c:pt idx="6">
                  <c:v>1.7441860465116279</c:v>
                </c:pt>
                <c:pt idx="7">
                  <c:v>2.130019968937209</c:v>
                </c:pt>
                <c:pt idx="8">
                  <c:v>1.8859551808298201</c:v>
                </c:pt>
                <c:pt idx="9">
                  <c:v>2.3714539007092199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145-7940-81F9-2C2505708272}"/>
            </c:ext>
          </c:extLst>
        </c:ser>
        <c:ser>
          <c:idx val="3"/>
          <c:order val="1"/>
          <c:tx>
            <c:v>US Ped/Bike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'[KY fatal crash data.xlsx]KY fatal data and rates'!$A$21:$A$30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'[KY fatal crash data.xlsx]US-ped and bike killed by year'!$P$3:$P$12</c:f>
              <c:numCache>
                <c:formatCode>General</c:formatCode>
                <c:ptCount val="10"/>
                <c:pt idx="0">
                  <c:v>1.7490349933556919</c:v>
                </c:pt>
                <c:pt idx="1">
                  <c:v>1.7711205894731554</c:v>
                </c:pt>
                <c:pt idx="2">
                  <c:v>1.971384833150942</c:v>
                </c:pt>
                <c:pt idx="3">
                  <c:v>2.1459612717908083</c:v>
                </c:pt>
                <c:pt idx="4">
                  <c:v>2.1164362916074579</c:v>
                </c:pt>
                <c:pt idx="5">
                  <c:v>2.2166945092063957</c:v>
                </c:pt>
                <c:pt idx="6">
                  <c:v>2.1719002223372823</c:v>
                </c:pt>
                <c:pt idx="7">
                  <c:v>2.2662829701488936</c:v>
                </c:pt>
                <c:pt idx="8">
                  <c:v>2.5437307247494219</c:v>
                </c:pt>
                <c:pt idx="9">
                  <c:v>2.5884520294760089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145-7940-81F9-2C25057082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505392"/>
        <c:axId val="347773120"/>
      </c:scatterChart>
      <c:valAx>
        <c:axId val="821505392"/>
        <c:scaling>
          <c:orientation val="minMax"/>
          <c:max val="2022"/>
          <c:min val="20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773120"/>
        <c:crosses val="autoZero"/>
        <c:crossBetween val="midCat"/>
      </c:valAx>
      <c:valAx>
        <c:axId val="34777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Crash</a:t>
                </a:r>
                <a:r>
                  <a:rPr lang="en-US" b="1" baseline="0"/>
                  <a:t> Fatality Rate (per 100k population)</a:t>
                </a:r>
                <a:endParaRPr lang="en-US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15053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62489063867016"/>
          <c:y val="0.46817074948964715"/>
          <c:w val="0.18708920562144921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C91F-1E6E-199E-4474-37E1B951A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4FB98-4CBC-05AF-8161-B7454CD5F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83FB1-90BD-CBF9-C7C3-71F6A1F7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5AA95-4BF9-2964-3004-E5DB2FBC1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F4A6B-F7D6-A0FA-C2E7-69EF0ED6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1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C3BA-7FD1-7E2A-E311-F27CAA2C8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E8FDD-5825-872F-C596-6CF123E11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98365-9119-CD34-EB59-B0712FC60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75773-DB5F-AD88-8992-B9484774D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97458-4E55-B245-09E7-523B31AC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5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E3EF3-5D14-3779-E53D-220DCD99A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2CA99-4A38-81DC-8D28-E6BE03520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27AA1-BCBF-ADB2-6C41-311B7BAF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377C-851F-8D81-AE3A-91E274BD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9E7B-215B-D2AD-20A9-789C196D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6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48FF8-9332-267A-4D3F-8ADFAAE51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4CC2B-4851-802D-95FB-7BE19EF9E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B4F58-71DA-AF76-9F76-8301C891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D15BB-47AC-1138-5EFF-05D2E104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B1850-AD14-36D6-A4E6-50A9A5C67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EF0A4-3D25-6F05-857E-8ECCACE2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D8137-19E2-F3A5-D94A-F2F243386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37B5B-8021-AC0A-661F-ABC19512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DD476-362F-FB64-1300-43B78FC3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1DEB3-6D13-542F-0F58-763C0810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7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6C87-728B-A7D7-0217-E2846526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89A49-D5FF-3973-3015-9EF336CE4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E3261-B621-345F-BB18-4AD98C150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3AC41-E2F6-2575-FA1A-F081A45C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B7244-B9B9-F3F5-7D57-541B3611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3E261-AA54-1FD5-0959-06745E10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9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04B31-6BA9-15CF-FB1E-72196AE7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95F16-AF45-E848-1166-BFE6963D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308A7-3D4D-958D-F3BA-1A15E2F28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F78147-F616-D605-4E4D-66A3156E4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761A4D-ED74-70E0-B162-12D3F4CD10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216F70-40EB-9755-9500-4ECE44900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0236EE-8C64-F7C7-7AFE-2A967AE6C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6995E4-B7C5-FF32-4A16-2AC04D064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0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D4FB4-C417-846C-5CB9-2322E2F2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2DE360-D6CC-1C5C-4A15-EE301F2F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2F238-390D-E84E-17B6-8C26B4BA4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1C089-C21D-48C2-9EAC-5A8264AD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E95377-1E50-4B0C-E983-D2E3049E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E9FB1-146A-1669-FA18-1B32F542C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676DA-D5D1-BFD2-6288-511ABA225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7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64EA-25E9-9EE9-303B-0D09D5CA0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DAB62-B56E-9652-3779-C1BFA0E93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6F975-5B34-38C5-0822-77316F2CB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8D9D3-F3C0-CC54-D52E-05514D493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AD94F-FE2E-195F-499B-1C97AB06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0C0A9-5F23-813B-A29A-DFDF77D9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8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72A1D-5046-B71B-97C5-6E1ECE7A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BE9DD9-7FBA-DEB5-C3A0-5A685938DA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0987-BBB0-7657-BEF9-F1C0D3C91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7FAF6-D691-385E-218B-454D051E2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58990-747B-4C0D-C87D-836B89C2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28D87-9633-4877-8188-01D0F6D2B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2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2575B2-6A47-B2D0-2A98-495A8F76C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312A1-461F-3BE6-2368-F11519D89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EE9E8-4F43-AD55-6814-F802F582DB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17E1B-C6A1-6547-83A1-E5B2B6695116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B114C-2779-DF04-386D-CC76444BC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581DB-46C9-25AA-E805-6DDEB9E52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381D8-C9C8-4E40-AB8E-1ACA471E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013904-52F7-1484-6E82-D4AA2C2A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KY Crash Deaths—All persons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5EBA505-7669-F61A-8F42-26364110D8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315896"/>
              </p:ext>
            </p:extLst>
          </p:nvPr>
        </p:nvGraphicFramePr>
        <p:xfrm>
          <a:off x="662763" y="16906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59F17C0-F948-E444-861B-AECAE2514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0625609"/>
              </p:ext>
            </p:extLst>
          </p:nvPr>
        </p:nvGraphicFramePr>
        <p:xfrm>
          <a:off x="6414977" y="15789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5475EDB-547C-E0BF-8A99-ECFAD53660D9}"/>
              </a:ext>
            </a:extLst>
          </p:cNvPr>
          <p:cNvSpPr txBox="1"/>
          <p:nvPr/>
        </p:nvSpPr>
        <p:spPr>
          <a:xfrm>
            <a:off x="1020726" y="6492875"/>
            <a:ext cx="2677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FARS 2013-2022</a:t>
            </a:r>
          </a:p>
        </p:txBody>
      </p:sp>
    </p:spTree>
    <p:extLst>
      <p:ext uri="{BB962C8B-B14F-4D97-AF65-F5344CB8AC3E}">
        <p14:creationId xmlns:p14="http://schemas.microsoft.com/office/powerpoint/2010/main" val="428784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013904-52F7-1484-6E82-D4AA2C2A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KY Crash Deaths—Ped/Bike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1749FE6-3D13-C848-AA43-823B37BD59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5291498"/>
              </p:ext>
            </p:extLst>
          </p:nvPr>
        </p:nvGraphicFramePr>
        <p:xfrm>
          <a:off x="396949" y="18341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312E964-A106-9149-A6B5-813545D9E1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358077"/>
              </p:ext>
            </p:extLst>
          </p:nvPr>
        </p:nvGraphicFramePr>
        <p:xfrm>
          <a:off x="5905648" y="1690688"/>
          <a:ext cx="50165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17917-45D4-DA16-8EA9-817ED4C7FD8F}"/>
              </a:ext>
            </a:extLst>
          </p:cNvPr>
          <p:cNvSpPr txBox="1"/>
          <p:nvPr/>
        </p:nvSpPr>
        <p:spPr>
          <a:xfrm>
            <a:off x="1020726" y="6492875"/>
            <a:ext cx="2677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FARS 2013-2022</a:t>
            </a:r>
          </a:p>
        </p:txBody>
      </p:sp>
    </p:spTree>
    <p:extLst>
      <p:ext uri="{BB962C8B-B14F-4D97-AF65-F5344CB8AC3E}">
        <p14:creationId xmlns:p14="http://schemas.microsoft.com/office/powerpoint/2010/main" val="433129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b681de-c1b0-42ee-9ae3-1c9752c70d36" xsi:nil="true"/>
    <lcf76f155ced4ddcb4097134ff3c332f xmlns="41de8c6b-915f-4063-ac6c-94bf2c150e8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60DFD761EDD7459C9A8C6801C58D12" ma:contentTypeVersion="18" ma:contentTypeDescription="Create a new document." ma:contentTypeScope="" ma:versionID="a3740be5a8906ad86b4e4a981d57b87e">
  <xsd:schema xmlns:xsd="http://www.w3.org/2001/XMLSchema" xmlns:xs="http://www.w3.org/2001/XMLSchema" xmlns:p="http://schemas.microsoft.com/office/2006/metadata/properties" xmlns:ns2="41de8c6b-915f-4063-ac6c-94bf2c150e80" xmlns:ns3="b3b681de-c1b0-42ee-9ae3-1c9752c70d36" targetNamespace="http://schemas.microsoft.com/office/2006/metadata/properties" ma:root="true" ma:fieldsID="1ac3f614fe69f824d1961b8d238026b5" ns2:_="" ns3:_="">
    <xsd:import namespace="41de8c6b-915f-4063-ac6c-94bf2c150e80"/>
    <xsd:import namespace="b3b681de-c1b0-42ee-9ae3-1c9752c70d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e8c6b-915f-4063-ac6c-94bf2c15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2fa3da-db31-45ba-92de-38f16e295a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b681de-c1b0-42ee-9ae3-1c9752c70d3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a979b54-9285-4119-ace4-d39b1dad12a9}" ma:internalName="TaxCatchAll" ma:showField="CatchAllData" ma:web="b3b681de-c1b0-42ee-9ae3-1c9752c70d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A1E59A-A393-4717-886D-3A0F118D9B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D42AD7-D47C-4BCD-96C1-2908F372C2FB}">
  <ds:schemaRefs>
    <ds:schemaRef ds:uri="http://schemas.microsoft.com/office/2006/metadata/properties"/>
    <ds:schemaRef ds:uri="http://schemas.microsoft.com/office/infopath/2007/PartnerControls"/>
    <ds:schemaRef ds:uri="b3b681de-c1b0-42ee-9ae3-1c9752c70d36"/>
    <ds:schemaRef ds:uri="41de8c6b-915f-4063-ac6c-94bf2c150e80"/>
  </ds:schemaRefs>
</ds:datastoreItem>
</file>

<file path=customXml/itemProps3.xml><?xml version="1.0" encoding="utf-8"?>
<ds:datastoreItem xmlns:ds="http://schemas.openxmlformats.org/officeDocument/2006/customXml" ds:itemID="{15D9265C-7D51-4806-B6C9-C4525735DC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e8c6b-915f-4063-ac6c-94bf2c150e80"/>
    <ds:schemaRef ds:uri="b3b681de-c1b0-42ee-9ae3-1c9752c70d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KY Crash Deaths—All persons</vt:lpstr>
      <vt:lpstr>KY Crash Deaths—Ped/Bike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 Crash Deaths—All persons</dc:title>
  <dc:creator>Rupp, Jonathan D.</dc:creator>
  <cp:lastModifiedBy>Robert Dallas</cp:lastModifiedBy>
  <cp:revision>2</cp:revision>
  <dcterms:created xsi:type="dcterms:W3CDTF">2024-08-17T15:00:44Z</dcterms:created>
  <dcterms:modified xsi:type="dcterms:W3CDTF">2024-08-19T16:46:54Z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0x0101005A60DFD761EDD7459C9A8C6801C58D12</vt:lpwstr>
  </property>
  <property fmtid="{D5CDD505-2E9C-101B-9397-08002B2CF9AE}" pid="3" name="MediaServiceImageTags">
    <vt:lpwstr/>
  </property>
</Properties>
</file>