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314" r:id="rId6"/>
    <p:sldId id="320" r:id="rId7"/>
    <p:sldId id="317" r:id="rId8"/>
    <p:sldId id="318" r:id="rId9"/>
    <p:sldId id="319" r:id="rId10"/>
    <p:sldId id="257" r:id="rId11"/>
    <p:sldId id="304" r:id="rId12"/>
    <p:sldId id="323" r:id="rId13"/>
    <p:sldId id="324" r:id="rId14"/>
    <p:sldId id="310" r:id="rId15"/>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36"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F6D33C95-2F06-4AFC-AD39-6CA10D7938CD}" type="datetimeFigureOut">
              <a:t>8/16/2024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799BA7C4-D516-44F3-9702-1A139A45ADE6}" type="slidenum">
              <a:t>‹#›</a:t>
            </a:fld>
            <a:endParaRPr lang="en-US"/>
          </a:p>
        </p:txBody>
      </p:sp>
    </p:spTree>
    <p:extLst>
      <p:ext uri="{BB962C8B-B14F-4D97-AF65-F5344CB8AC3E}">
        <p14:creationId xmlns:p14="http://schemas.microsoft.com/office/powerpoint/2010/main" val="343734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99BA7C4-D516-44F3-9702-1A139A45ADE6}" type="slidenum">
              <a:rPr lang="en-US" smtClean="0"/>
              <a:t>3</a:t>
            </a:fld>
            <a:endParaRPr lang="en-US"/>
          </a:p>
        </p:txBody>
      </p:sp>
    </p:spTree>
    <p:extLst>
      <p:ext uri="{BB962C8B-B14F-4D97-AF65-F5344CB8AC3E}">
        <p14:creationId xmlns:p14="http://schemas.microsoft.com/office/powerpoint/2010/main" val="946682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Aft>
                <a:spcPts val="0"/>
              </a:spcAft>
              <a:buFont typeface="+mj-lt"/>
              <a:buAutoNum type="arabicPeriod"/>
            </a:pPr>
            <a:r>
              <a:rPr lang="en-US" sz="1100">
                <a:effectLst/>
                <a:latin typeface="Aptos" panose="020B0004020202020204" pitchFamily="34" charset="0"/>
                <a:ea typeface="Times New Roman" panose="02020603050405020304" pitchFamily="18" charset="0"/>
                <a:cs typeface="Aptos" panose="020B0004020202020204" pitchFamily="34" charset="0"/>
              </a:rPr>
              <a:t>Monthly Ad Val Collections  2023/2024</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Total AVIS 2023=$385,863,403.05</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Total KAVIS 2024=$405,141,055.52</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KAVIS collected $19,277,652.47 more in 2024</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Stabilization for KAVIS was felt in the first quarter of the year.  As the application was enhanced and users became more adept in the system, the ability to collect and transact increased.</a:t>
            </a:r>
            <a:endParaRPr lang="en-US" sz="1200">
              <a:effectLst/>
              <a:latin typeface="Aptos" panose="020B0004020202020204" pitchFamily="34" charset="0"/>
              <a:ea typeface="Aptos" panose="020B0004020202020204" pitchFamily="34" charset="0"/>
              <a:cs typeface="Aptos" panose="020B0004020202020204" pitchFamily="34" charset="0"/>
            </a:endParaRPr>
          </a:p>
          <a:p>
            <a:endParaRPr lang="en-US"/>
          </a:p>
        </p:txBody>
      </p:sp>
      <p:sp>
        <p:nvSpPr>
          <p:cNvPr id="4" name="Slide Number Placeholder 3"/>
          <p:cNvSpPr>
            <a:spLocks noGrp="1"/>
          </p:cNvSpPr>
          <p:nvPr>
            <p:ph type="sldNum" sz="quarter" idx="5"/>
          </p:nvPr>
        </p:nvSpPr>
        <p:spPr/>
        <p:txBody>
          <a:bodyPr/>
          <a:lstStyle/>
          <a:p>
            <a:fld id="{799BA7C4-D516-44F3-9702-1A139A45ADE6}" type="slidenum">
              <a:rPr lang="en-US" smtClean="0"/>
              <a:t>4</a:t>
            </a:fld>
            <a:endParaRPr lang="en-US"/>
          </a:p>
        </p:txBody>
      </p:sp>
    </p:spTree>
    <p:extLst>
      <p:ext uri="{BB962C8B-B14F-4D97-AF65-F5344CB8AC3E}">
        <p14:creationId xmlns:p14="http://schemas.microsoft.com/office/powerpoint/2010/main" val="2558045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Aft>
                <a:spcPts val="0"/>
              </a:spcAft>
              <a:buFont typeface="+mj-lt"/>
              <a:buAutoNum type="arabicPeriod"/>
            </a:pPr>
            <a:r>
              <a:rPr lang="en-US" sz="1100">
                <a:effectLst/>
                <a:latin typeface="Aptos" panose="020B0004020202020204" pitchFamily="34" charset="0"/>
                <a:ea typeface="Times New Roman" panose="02020603050405020304" pitchFamily="18" charset="0"/>
                <a:cs typeface="Aptos" panose="020B0004020202020204" pitchFamily="34" charset="0"/>
              </a:rPr>
              <a:t>Monthly State Collections 2023/2024</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Monthly breakdown of 2023 AVIS to 2024 KAVIS</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Starting the first week KAVIS was live</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January was a ramp up month for KAVIS 2024; AVIS was fully live in 2023</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March is the highest transaction and collection month of the year for the clerks</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From Jan 15 to present, KAVIS has collected $34,491,095 more in 2024 than in 2023.  This is due to KAVIS’ central architecture focused on data and decision integrity, collaborative and consolidated application design as well as the customer centric model.</a:t>
            </a:r>
            <a:endParaRPr lang="en-US" sz="1200">
              <a:effectLst/>
              <a:latin typeface="Aptos" panose="020B0004020202020204" pitchFamily="34" charset="0"/>
              <a:ea typeface="Aptos" panose="020B0004020202020204" pitchFamily="34" charset="0"/>
              <a:cs typeface="Aptos" panose="020B0004020202020204" pitchFamily="34" charset="0"/>
            </a:endParaRPr>
          </a:p>
          <a:p>
            <a:endParaRPr lang="en-US"/>
          </a:p>
        </p:txBody>
      </p:sp>
      <p:sp>
        <p:nvSpPr>
          <p:cNvPr id="4" name="Slide Number Placeholder 3"/>
          <p:cNvSpPr>
            <a:spLocks noGrp="1"/>
          </p:cNvSpPr>
          <p:nvPr>
            <p:ph type="sldNum" sz="quarter" idx="5"/>
          </p:nvPr>
        </p:nvSpPr>
        <p:spPr/>
        <p:txBody>
          <a:bodyPr/>
          <a:lstStyle/>
          <a:p>
            <a:fld id="{799BA7C4-D516-44F3-9702-1A139A45ADE6}" type="slidenum">
              <a:rPr lang="en-US" smtClean="0"/>
              <a:t>5</a:t>
            </a:fld>
            <a:endParaRPr lang="en-US"/>
          </a:p>
        </p:txBody>
      </p:sp>
    </p:spTree>
    <p:extLst>
      <p:ext uri="{BB962C8B-B14F-4D97-AF65-F5344CB8AC3E}">
        <p14:creationId xmlns:p14="http://schemas.microsoft.com/office/powerpoint/2010/main" val="3324559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Aft>
                <a:spcPts val="0"/>
              </a:spcAft>
              <a:buFont typeface="+mj-lt"/>
              <a:buAutoNum type="arabicPeriod"/>
            </a:pPr>
            <a:r>
              <a:rPr lang="en-US" sz="1100">
                <a:effectLst/>
                <a:latin typeface="Aptos" panose="020B0004020202020204" pitchFamily="34" charset="0"/>
                <a:ea typeface="Times New Roman" panose="02020603050405020304" pitchFamily="18" charset="0"/>
                <a:cs typeface="Aptos" panose="020B0004020202020204" pitchFamily="34" charset="0"/>
              </a:rPr>
              <a:t>Monthly Checkouts 2023/2024</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Number of checkouts performed by clerks each month</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This measures the ability to process work</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Throughput is a key success factor in the clerks’ offices</a:t>
            </a:r>
            <a:endParaRPr lang="en-US" sz="1200">
              <a:effectLst/>
              <a:latin typeface="Aptos" panose="020B0004020202020204" pitchFamily="34" charset="0"/>
              <a:ea typeface="Aptos" panose="020B0004020202020204" pitchFamily="34" charset="0"/>
              <a:cs typeface="Aptos" panose="020B0004020202020204" pitchFamily="34" charset="0"/>
            </a:endParaRPr>
          </a:p>
          <a:p>
            <a:pPr marL="742950" marR="0" lvl="1" indent="-285750">
              <a:spcAft>
                <a:spcPts val="0"/>
              </a:spcAft>
              <a:buFont typeface="+mj-lt"/>
              <a:buAutoNum type="alphaLcPeriod"/>
            </a:pPr>
            <a:r>
              <a:rPr lang="en-US" sz="1100">
                <a:effectLst/>
                <a:latin typeface="Aptos" panose="020B0004020202020204" pitchFamily="34" charset="0"/>
                <a:ea typeface="Times New Roman" panose="02020603050405020304" pitchFamily="18" charset="0"/>
                <a:cs typeface="Aptos" panose="020B0004020202020204" pitchFamily="34" charset="0"/>
              </a:rPr>
              <a:t>Transactions increased as KAVIS stabilization occurred</a:t>
            </a:r>
            <a:endParaRPr lang="en-US" sz="1200">
              <a:effectLst/>
              <a:latin typeface="Aptos" panose="020B0004020202020204" pitchFamily="34" charset="0"/>
              <a:ea typeface="Aptos" panose="020B0004020202020204" pitchFamily="34" charset="0"/>
              <a:cs typeface="Aptos" panose="020B0004020202020204" pitchFamily="34" charset="0"/>
            </a:endParaRPr>
          </a:p>
          <a:p>
            <a:endParaRPr lang="en-US"/>
          </a:p>
        </p:txBody>
      </p:sp>
      <p:sp>
        <p:nvSpPr>
          <p:cNvPr id="4" name="Slide Number Placeholder 3"/>
          <p:cNvSpPr>
            <a:spLocks noGrp="1"/>
          </p:cNvSpPr>
          <p:nvPr>
            <p:ph type="sldNum" sz="quarter" idx="5"/>
          </p:nvPr>
        </p:nvSpPr>
        <p:spPr/>
        <p:txBody>
          <a:bodyPr/>
          <a:lstStyle/>
          <a:p>
            <a:fld id="{799BA7C4-D516-44F3-9702-1A139A45ADE6}" type="slidenum">
              <a:rPr lang="en-US" smtClean="0"/>
              <a:t>6</a:t>
            </a:fld>
            <a:endParaRPr lang="en-US"/>
          </a:p>
        </p:txBody>
      </p:sp>
    </p:spTree>
    <p:extLst>
      <p:ext uri="{BB962C8B-B14F-4D97-AF65-F5344CB8AC3E}">
        <p14:creationId xmlns:p14="http://schemas.microsoft.com/office/powerpoint/2010/main" val="12295168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99BA7C4-D516-44F3-9702-1A139A45ADE6}" type="slidenum">
              <a:rPr lang="en-US" smtClean="0"/>
              <a:t>11</a:t>
            </a:fld>
            <a:endParaRPr lang="en-US"/>
          </a:p>
        </p:txBody>
      </p:sp>
    </p:spTree>
    <p:extLst>
      <p:ext uri="{BB962C8B-B14F-4D97-AF65-F5344CB8AC3E}">
        <p14:creationId xmlns:p14="http://schemas.microsoft.com/office/powerpoint/2010/main" val="36918594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4086224" y="1447481"/>
            <a:ext cx="7191375" cy="1042987"/>
          </a:xfrm>
        </p:spPr>
        <p:txBody>
          <a:bodyPr tIns="0" anchor="t">
            <a:normAutofit/>
          </a:bodyPr>
          <a:lstStyle>
            <a:lvl1pPr algn="l">
              <a:defRPr sz="5400" b="1" baseline="0">
                <a:latin typeface="Arial" panose="020B0604020202020204" pitchFamily="34" charset="0"/>
                <a:cs typeface="Arial" panose="020B0604020202020204" pitchFamily="34" charset="0"/>
              </a:defRPr>
            </a:lvl1pPr>
          </a:lstStyle>
          <a:p>
            <a:r>
              <a:rPr lang="en-US"/>
              <a:t>TITLE SLIDE: NAME</a:t>
            </a:r>
          </a:p>
        </p:txBody>
      </p:sp>
      <p:sp>
        <p:nvSpPr>
          <p:cNvPr id="12" name="Text Placeholder 2"/>
          <p:cNvSpPr>
            <a:spLocks noGrp="1"/>
          </p:cNvSpPr>
          <p:nvPr>
            <p:ph type="body" idx="1" hasCustomPrompt="1"/>
          </p:nvPr>
        </p:nvSpPr>
        <p:spPr>
          <a:xfrm>
            <a:off x="4092575" y="2490468"/>
            <a:ext cx="7185025" cy="2043432"/>
          </a:xfrm>
        </p:spPr>
        <p:txBody>
          <a:bodyPr anchor="b"/>
          <a:lstStyle>
            <a:lvl1pPr marL="0" indent="0">
              <a:buNone/>
              <a:defRPr sz="2400" baseline="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Speaker information</a:t>
            </a:r>
          </a:p>
        </p:txBody>
      </p:sp>
      <p:sp>
        <p:nvSpPr>
          <p:cNvPr id="13" name="Rectangle 12"/>
          <p:cNvSpPr/>
          <p:nvPr userDrawn="1"/>
        </p:nvSpPr>
        <p:spPr>
          <a:xfrm>
            <a:off x="3667125" y="1604961"/>
            <a:ext cx="85725" cy="28273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1200" y="2247313"/>
            <a:ext cx="2465097" cy="1398942"/>
          </a:xfrm>
          <a:prstGeom prst="rect">
            <a:avLst/>
          </a:prstGeom>
        </p:spPr>
      </p:pic>
      <p:sp>
        <p:nvSpPr>
          <p:cNvPr id="16" name="Rectangle 15"/>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926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ission Statement Slide">
    <p:spTree>
      <p:nvGrpSpPr>
        <p:cNvPr id="1" name=""/>
        <p:cNvGrpSpPr/>
        <p:nvPr/>
      </p:nvGrpSpPr>
      <p:grpSpPr>
        <a:xfrm>
          <a:off x="0" y="0"/>
          <a:ext cx="0" cy="0"/>
          <a:chOff x="0" y="0"/>
          <a:chExt cx="0" cy="0"/>
        </a:xfrm>
      </p:grpSpPr>
      <p:sp>
        <p:nvSpPr>
          <p:cNvPr id="7" name="Rectangle 6"/>
          <p:cNvSpPr/>
          <p:nvPr userDrawn="1"/>
        </p:nvSpPr>
        <p:spPr>
          <a:xfrm>
            <a:off x="3667126" y="1004341"/>
            <a:ext cx="107706" cy="44418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1200" y="2247313"/>
            <a:ext cx="2465097" cy="1398942"/>
          </a:xfrm>
          <a:prstGeom prst="rect">
            <a:avLst/>
          </a:prstGeom>
        </p:spPr>
      </p:pic>
      <p:sp>
        <p:nvSpPr>
          <p:cNvPr id="13" name="Rectangle 12"/>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 hasCustomPrompt="1"/>
          </p:nvPr>
        </p:nvSpPr>
        <p:spPr>
          <a:xfrm>
            <a:off x="4134779" y="1004341"/>
            <a:ext cx="6729533" cy="4598790"/>
          </a:xfrm>
        </p:spPr>
        <p:txBody>
          <a:bodyPr>
            <a:noAutofit/>
          </a:bodyPr>
          <a:lstStyle>
            <a:lvl1pPr marL="0" indent="0">
              <a:buNone/>
              <a:defRPr sz="1800" baseline="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nSpc>
                <a:spcPct val="110000"/>
              </a:lnSpc>
            </a:pPr>
            <a:r>
              <a:rPr lang="en-US" sz="2400"/>
              <a:t>Content</a:t>
            </a:r>
          </a:p>
          <a:p>
            <a:endParaRPr lang="en-US"/>
          </a:p>
        </p:txBody>
      </p:sp>
    </p:spTree>
    <p:extLst>
      <p:ext uri="{BB962C8B-B14F-4D97-AF65-F5344CB8AC3E}">
        <p14:creationId xmlns:p14="http://schemas.microsoft.com/office/powerpoint/2010/main" val="4048632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entered Section">
    <p:spTree>
      <p:nvGrpSpPr>
        <p:cNvPr id="1" name=""/>
        <p:cNvGrpSpPr/>
        <p:nvPr/>
      </p:nvGrpSpPr>
      <p:grpSpPr>
        <a:xfrm>
          <a:off x="0" y="0"/>
          <a:ext cx="0" cy="0"/>
          <a:chOff x="0" y="0"/>
          <a:chExt cx="0" cy="0"/>
        </a:xfrm>
      </p:grpSpPr>
      <p:sp>
        <p:nvSpPr>
          <p:cNvPr id="4" name="Rectangle 3"/>
          <p:cNvSpPr/>
          <p:nvPr userDrawn="1"/>
        </p:nvSpPr>
        <p:spPr>
          <a:xfrm>
            <a:off x="0" y="0"/>
            <a:ext cx="12192000" cy="12833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283368"/>
            <a:ext cx="12192000" cy="157373"/>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533650" y="1716966"/>
            <a:ext cx="7315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724400" y="6356350"/>
            <a:ext cx="2743200" cy="365125"/>
          </a:xfrm>
        </p:spPr>
        <p:txBody>
          <a:bodyPr/>
          <a:lstStyle>
            <a:lvl1pPr algn="ctr">
              <a:defRPr/>
            </a:lvl1pPr>
          </a:lstStyle>
          <a:p>
            <a:fld id="{8C7C9E5F-8B91-4FE5-96C2-A2C328B5021F}" type="slidenum">
              <a:rPr lang="en-US" smtClean="0"/>
              <a:pPr/>
              <a:t>‹#›</a:t>
            </a:fld>
            <a:endParaRPr lang="en-US"/>
          </a:p>
        </p:txBody>
      </p:sp>
      <p:sp>
        <p:nvSpPr>
          <p:cNvPr id="9" name="Rectangle 8"/>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5" name="Title 1"/>
          <p:cNvSpPr>
            <a:spLocks noGrp="1"/>
          </p:cNvSpPr>
          <p:nvPr>
            <p:ph type="title"/>
          </p:nvPr>
        </p:nvSpPr>
        <p:spPr>
          <a:xfrm>
            <a:off x="0" y="352926"/>
            <a:ext cx="12192000" cy="1087815"/>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116269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ft Title with two">
    <p:spTree>
      <p:nvGrpSpPr>
        <p:cNvPr id="1" name=""/>
        <p:cNvGrpSpPr/>
        <p:nvPr/>
      </p:nvGrpSpPr>
      <p:grpSpPr>
        <a:xfrm>
          <a:off x="0" y="0"/>
          <a:ext cx="0" cy="0"/>
          <a:chOff x="0" y="0"/>
          <a:chExt cx="0" cy="0"/>
        </a:xfrm>
      </p:grpSpPr>
      <p:sp>
        <p:nvSpPr>
          <p:cNvPr id="10" name="Rectangle 9"/>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
            <a:ext cx="12192000" cy="1384300"/>
          </a:xfrm>
          <a:solidFill>
            <a:schemeClr val="accent2"/>
          </a:solidFill>
        </p:spPr>
        <p:txBody>
          <a:bodyPr lIns="548640" anchor="b" anchorCtr="0"/>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9" name="Rectangle 8"/>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2" name="Rectangle 11"/>
          <p:cNvSpPr/>
          <p:nvPr userDrawn="1"/>
        </p:nvSpPr>
        <p:spPr>
          <a:xfrm>
            <a:off x="-17754" y="1354492"/>
            <a:ext cx="12209753" cy="155888"/>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3"/>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87221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entered - No logo">
    <p:spTree>
      <p:nvGrpSpPr>
        <p:cNvPr id="1" name=""/>
        <p:cNvGrpSpPr/>
        <p:nvPr/>
      </p:nvGrpSpPr>
      <p:grpSpPr>
        <a:xfrm>
          <a:off x="0" y="0"/>
          <a:ext cx="0" cy="0"/>
          <a:chOff x="0" y="0"/>
          <a:chExt cx="0" cy="0"/>
        </a:xfrm>
      </p:grpSpPr>
      <p:sp>
        <p:nvSpPr>
          <p:cNvPr id="15" name="Rectangle 14"/>
          <p:cNvSpPr/>
          <p:nvPr userDrawn="1"/>
        </p:nvSpPr>
        <p:spPr>
          <a:xfrm>
            <a:off x="0" y="0"/>
            <a:ext cx="12192000" cy="12833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0" y="1283368"/>
            <a:ext cx="12192000" cy="157373"/>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p:cNvSpPr>
            <a:spLocks noGrp="1"/>
          </p:cNvSpPr>
          <p:nvPr>
            <p:ph idx="1"/>
          </p:nvPr>
        </p:nvSpPr>
        <p:spPr>
          <a:xfrm>
            <a:off x="2533650" y="1716966"/>
            <a:ext cx="7315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Slide Number Placeholder 5"/>
          <p:cNvSpPr>
            <a:spLocks noGrp="1"/>
          </p:cNvSpPr>
          <p:nvPr>
            <p:ph type="sldNum" sz="quarter" idx="12"/>
          </p:nvPr>
        </p:nvSpPr>
        <p:spPr>
          <a:xfrm>
            <a:off x="4724400" y="6356350"/>
            <a:ext cx="2743200" cy="365125"/>
          </a:xfrm>
        </p:spPr>
        <p:txBody>
          <a:bodyPr/>
          <a:lstStyle>
            <a:lvl1pPr algn="ctr">
              <a:defRPr/>
            </a:lvl1pPr>
          </a:lstStyle>
          <a:p>
            <a:fld id="{8C7C9E5F-8B91-4FE5-96C2-A2C328B5021F}" type="slidenum">
              <a:rPr lang="en-US" smtClean="0"/>
              <a:pPr/>
              <a:t>‹#›</a:t>
            </a:fld>
            <a:endParaRPr lang="en-US"/>
          </a:p>
        </p:txBody>
      </p:sp>
      <p:sp>
        <p:nvSpPr>
          <p:cNvPr id="19" name="Rectangle 18"/>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itle 1"/>
          <p:cNvSpPr>
            <a:spLocks noGrp="1"/>
          </p:cNvSpPr>
          <p:nvPr>
            <p:ph type="title"/>
          </p:nvPr>
        </p:nvSpPr>
        <p:spPr>
          <a:xfrm>
            <a:off x="0" y="352926"/>
            <a:ext cx="12192000" cy="1087815"/>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1903989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userDrawn="1"/>
        </p:nvSpPr>
        <p:spPr>
          <a:xfrm>
            <a:off x="4562475" y="0"/>
            <a:ext cx="76295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3875" y="390525"/>
            <a:ext cx="3467101" cy="1114425"/>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p>
        </p:txBody>
      </p:sp>
      <p:sp>
        <p:nvSpPr>
          <p:cNvPr id="3" name="Picture Placeholder 2"/>
          <p:cNvSpPr>
            <a:spLocks noGrp="1"/>
          </p:cNvSpPr>
          <p:nvPr>
            <p:ph type="pic" idx="1"/>
          </p:nvPr>
        </p:nvSpPr>
        <p:spPr>
          <a:xfrm>
            <a:off x="4860758" y="390525"/>
            <a:ext cx="7007392" cy="615315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23876" y="1990726"/>
            <a:ext cx="3467100"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p:cNvSpPr/>
          <p:nvPr userDrawn="1"/>
        </p:nvSpPr>
        <p:spPr>
          <a:xfrm>
            <a:off x="4479925" y="1"/>
            <a:ext cx="125414" cy="6858000"/>
          </a:xfrm>
          <a:prstGeom prst="rect">
            <a:avLst/>
          </a:prstGeom>
          <a:gradFill flip="none" rotWithShape="1">
            <a:gsLst>
              <a:gs pos="0">
                <a:schemeClr val="accent3"/>
              </a:gs>
              <a:gs pos="100000">
                <a:schemeClr val="accent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userDrawn="1"/>
        </p:nvSpPr>
        <p:spPr>
          <a:xfrm>
            <a:off x="7550150" y="6331506"/>
            <a:ext cx="4479925" cy="369332"/>
          </a:xfrm>
          <a:prstGeom prst="rect">
            <a:avLst/>
          </a:prstGeom>
          <a:noFill/>
        </p:spPr>
        <p:txBody>
          <a:bodyPr wrap="square" rtlCol="0">
            <a:spAutoFit/>
          </a:bodyPr>
          <a:lstStyle/>
          <a:p>
            <a:pPr algn="r"/>
            <a:r>
              <a:rPr lang="en-US" b="1">
                <a:solidFill>
                  <a:schemeClr val="bg1"/>
                </a:solidFill>
              </a:rPr>
              <a:t>KENTUCKY</a:t>
            </a:r>
            <a:r>
              <a:rPr lang="en-US" b="1" baseline="0">
                <a:solidFill>
                  <a:schemeClr val="bg1"/>
                </a:solidFill>
              </a:rPr>
              <a:t> TRANSPORTATION CABINET</a:t>
            </a:r>
            <a:endParaRPr lang="en-US" b="1">
              <a:solidFill>
                <a:schemeClr val="bg1"/>
              </a:solidFill>
            </a:endParaRPr>
          </a:p>
        </p:txBody>
      </p:sp>
    </p:spTree>
    <p:extLst>
      <p:ext uri="{BB962C8B-B14F-4D97-AF65-F5344CB8AC3E}">
        <p14:creationId xmlns:p14="http://schemas.microsoft.com/office/powerpoint/2010/main" val="3850814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Rectangle 13"/>
          <p:cNvSpPr/>
          <p:nvPr userDrawn="1"/>
        </p:nvSpPr>
        <p:spPr>
          <a:xfrm>
            <a:off x="9931399" y="0"/>
            <a:ext cx="2120900" cy="618966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9788" y="365125"/>
            <a:ext cx="8723312"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839789" y="1681163"/>
            <a:ext cx="4227511"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4227511"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32400" y="1681163"/>
            <a:ext cx="4330700"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32400" y="2505075"/>
            <a:ext cx="4330700"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3A066BC-843C-419F-9977-D35BD11A7620}" type="datetimeFigureOut">
              <a:rPr lang="en-US" smtClean="0"/>
              <a:t>8/16/2024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C9E5F-8B91-4FE5-96C2-A2C328B5021F}" type="slidenum">
              <a:rPr lang="en-US" smtClean="0"/>
              <a:t>‹#›</a:t>
            </a:fld>
            <a:endParaRPr lang="en-US"/>
          </a:p>
        </p:txBody>
      </p:sp>
      <p:sp>
        <p:nvSpPr>
          <p:cNvPr id="10" name="Rectangle 9"/>
          <p:cNvSpPr/>
          <p:nvPr userDrawn="1"/>
        </p:nvSpPr>
        <p:spPr>
          <a:xfrm>
            <a:off x="9931399" y="1"/>
            <a:ext cx="2120900" cy="169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icture Placeholder 2"/>
          <p:cNvSpPr>
            <a:spLocks noGrp="1"/>
          </p:cNvSpPr>
          <p:nvPr>
            <p:ph type="pic" idx="13"/>
          </p:nvPr>
        </p:nvSpPr>
        <p:spPr>
          <a:xfrm>
            <a:off x="9931399" y="1690688"/>
            <a:ext cx="2120900" cy="5176836"/>
          </a:xfrm>
          <a:solidFill>
            <a:schemeClr val="accent2"/>
          </a:solidFill>
        </p:spPr>
        <p:txBody>
          <a:bodyPr anchor="ctr"/>
          <a:lstStyle>
            <a:lvl1pPr marL="0" indent="0" algn="ctr">
              <a:buNone/>
              <a:defRPr sz="3200">
                <a:solidFill>
                  <a:schemeClr val="bg1"/>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5" name="Rectangle 14"/>
          <p:cNvSpPr/>
          <p:nvPr userDrawn="1"/>
        </p:nvSpPr>
        <p:spPr>
          <a:xfrm>
            <a:off x="101600" y="1604168"/>
            <a:ext cx="11825802" cy="86519"/>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35897" y="365125"/>
            <a:ext cx="1850456" cy="1050134"/>
          </a:xfrm>
          <a:prstGeom prst="rect">
            <a:avLst/>
          </a:prstGeom>
        </p:spPr>
      </p:pic>
    </p:spTree>
    <p:extLst>
      <p:ext uri="{BB962C8B-B14F-4D97-AF65-F5344CB8AC3E}">
        <p14:creationId xmlns:p14="http://schemas.microsoft.com/office/powerpoint/2010/main" val="985471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3860596" y="2323306"/>
            <a:ext cx="5826035" cy="2899623"/>
          </a:xfrm>
        </p:spPr>
        <p:txBody>
          <a:bodyPr>
            <a:normAutofit/>
          </a:bodyPr>
          <a:lstStyle>
            <a:lvl1pPr marL="0" indent="0" algn="l">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Information</a:t>
            </a:r>
          </a:p>
          <a:p>
            <a:pPr lvl="0"/>
            <a:endParaRPr lang="en-US"/>
          </a:p>
          <a:p>
            <a:pPr lvl="0"/>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4270" y="3371680"/>
            <a:ext cx="380063" cy="380063"/>
          </a:xfrm>
          <a:prstGeom prst="rect">
            <a:avLst/>
          </a:prstGeom>
        </p:spPr>
      </p:pic>
      <p:sp>
        <p:nvSpPr>
          <p:cNvPr id="2" name="Rectangle 1"/>
          <p:cNvSpPr/>
          <p:nvPr userDrawn="1"/>
        </p:nvSpPr>
        <p:spPr>
          <a:xfrm>
            <a:off x="1089708" y="2840199"/>
            <a:ext cx="1310361" cy="400110"/>
          </a:xfrm>
          <a:prstGeom prst="rect">
            <a:avLst/>
          </a:prstGeom>
        </p:spPr>
        <p:txBody>
          <a:bodyPr wrap="square">
            <a:spAutoFit/>
          </a:bodyPr>
          <a:lstStyle/>
          <a:p>
            <a:pPr lvl="0"/>
            <a:r>
              <a:rPr lang="en-US" sz="2000">
                <a:latin typeface="Arial" panose="020B0604020202020204" pitchFamily="34" charset="0"/>
                <a:cs typeface="Arial" panose="020B0604020202020204" pitchFamily="34" charset="0"/>
              </a:rPr>
              <a:t>@</a:t>
            </a:r>
            <a:r>
              <a:rPr lang="en-US" sz="1800">
                <a:latin typeface="Arial" panose="020B0604020202020204" pitchFamily="34" charset="0"/>
                <a:cs typeface="Arial" panose="020B0604020202020204" pitchFamily="34" charset="0"/>
              </a:rPr>
              <a:t>KYTC</a:t>
            </a:r>
          </a:p>
        </p:txBody>
      </p:sp>
      <p:sp>
        <p:nvSpPr>
          <p:cNvPr id="10" name="Rectangle 9"/>
          <p:cNvSpPr/>
          <p:nvPr userDrawn="1"/>
        </p:nvSpPr>
        <p:spPr>
          <a:xfrm flipH="1">
            <a:off x="3525396" y="1257300"/>
            <a:ext cx="96390" cy="39656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91280" y="1257300"/>
            <a:ext cx="2465097" cy="1398942"/>
          </a:xfrm>
          <a:prstGeom prst="rect">
            <a:avLst/>
          </a:prstGeom>
        </p:spPr>
      </p:pic>
      <p:sp>
        <p:nvSpPr>
          <p:cNvPr id="3" name="Rectangle 2"/>
          <p:cNvSpPr/>
          <p:nvPr userDrawn="1"/>
        </p:nvSpPr>
        <p:spPr>
          <a:xfrm>
            <a:off x="522789" y="4853595"/>
            <a:ext cx="2593559" cy="415498"/>
          </a:xfrm>
          <a:prstGeom prst="rect">
            <a:avLst/>
          </a:prstGeom>
        </p:spPr>
        <p:txBody>
          <a:bodyPr wrap="square">
            <a:spAutoFit/>
          </a:bodyPr>
          <a:lstStyle/>
          <a:p>
            <a:pPr lvl="0" algn="ctr"/>
            <a:r>
              <a:rPr lang="en-US" sz="2100"/>
              <a:t>transportation.ky.gov</a:t>
            </a:r>
          </a:p>
        </p:txBody>
      </p:sp>
      <p:sp>
        <p:nvSpPr>
          <p:cNvPr id="12" name="Rectangle 11"/>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3854870" y="1257300"/>
            <a:ext cx="7191375" cy="1042987"/>
          </a:xfrm>
        </p:spPr>
        <p:txBody>
          <a:bodyPr tIns="0" anchor="t">
            <a:noAutofit/>
          </a:bodyPr>
          <a:lstStyle>
            <a:lvl1pPr algn="l">
              <a:defRPr sz="4400" b="1" baseline="0">
                <a:latin typeface="Arial" panose="020B0604020202020204" pitchFamily="34" charset="0"/>
                <a:cs typeface="Arial" panose="020B0604020202020204" pitchFamily="34" charset="0"/>
              </a:defRPr>
            </a:lvl1pPr>
          </a:lstStyle>
          <a:p>
            <a:r>
              <a:rPr lang="en-US"/>
              <a:t>QUESTIONS?</a:t>
            </a:r>
          </a:p>
        </p:txBody>
      </p:sp>
      <p:sp>
        <p:nvSpPr>
          <p:cNvPr id="14" name="Rectangle 13"/>
          <p:cNvSpPr/>
          <p:nvPr userDrawn="1"/>
        </p:nvSpPr>
        <p:spPr>
          <a:xfrm>
            <a:off x="1089708" y="3350046"/>
            <a:ext cx="1426476" cy="369332"/>
          </a:xfrm>
          <a:prstGeom prst="rect">
            <a:avLst/>
          </a:prstGeom>
        </p:spPr>
        <p:txBody>
          <a:bodyPr wrap="square">
            <a:spAutoFit/>
          </a:bodyPr>
          <a:lstStyle/>
          <a:p>
            <a:pPr lvl="0"/>
            <a:r>
              <a:rPr lang="en-US" sz="1800">
                <a:latin typeface="Arial" panose="020B0604020202020204" pitchFamily="34" charset="0"/>
                <a:cs typeface="Arial" panose="020B0604020202020204" pitchFamily="34" charset="0"/>
              </a:rPr>
              <a:t>@kytc120</a:t>
            </a:r>
          </a:p>
        </p:txBody>
      </p:sp>
      <p:sp>
        <p:nvSpPr>
          <p:cNvPr id="15" name="TextBox 14"/>
          <p:cNvSpPr txBox="1"/>
          <p:nvPr userDrawn="1"/>
        </p:nvSpPr>
        <p:spPr>
          <a:xfrm>
            <a:off x="1089708" y="3859893"/>
            <a:ext cx="1957541" cy="369332"/>
          </a:xfrm>
          <a:prstGeom prst="rect">
            <a:avLst/>
          </a:prstGeom>
          <a:noFill/>
        </p:spPr>
        <p:txBody>
          <a:bodyPr wrap="square" rtlCol="0">
            <a:spAutoFit/>
          </a:bodyPr>
          <a:lstStyle/>
          <a:p>
            <a:r>
              <a:rPr lang="en-US" sz="1800" kern="1200">
                <a:solidFill>
                  <a:schemeClr val="tx1"/>
                </a:solidFill>
                <a:effectLst/>
                <a:latin typeface="+mn-lt"/>
                <a:ea typeface="+mn-ea"/>
                <a:cs typeface="+mn-cs"/>
              </a:rPr>
              <a:t>@</a:t>
            </a:r>
            <a:r>
              <a:rPr lang="en-US" sz="1800" kern="1200" err="1">
                <a:solidFill>
                  <a:schemeClr val="tx1"/>
                </a:solidFill>
                <a:effectLst/>
                <a:latin typeface="+mn-lt"/>
                <a:ea typeface="+mn-ea"/>
                <a:cs typeface="+mn-cs"/>
              </a:rPr>
              <a:t>KYtransportation</a:t>
            </a:r>
            <a:endParaRPr lang="en-US"/>
          </a:p>
        </p:txBody>
      </p:sp>
      <p:sp>
        <p:nvSpPr>
          <p:cNvPr id="16" name="TextBox 15"/>
          <p:cNvSpPr txBox="1"/>
          <p:nvPr userDrawn="1"/>
        </p:nvSpPr>
        <p:spPr>
          <a:xfrm>
            <a:off x="1089708" y="4342163"/>
            <a:ext cx="1957541" cy="369332"/>
          </a:xfrm>
          <a:prstGeom prst="rect">
            <a:avLst/>
          </a:prstGeom>
          <a:noFill/>
        </p:spPr>
        <p:txBody>
          <a:bodyPr wrap="square" rtlCol="0">
            <a:spAutoFit/>
          </a:bodyPr>
          <a:lstStyle/>
          <a:p>
            <a:r>
              <a:rPr lang="en-US" sz="1800" kern="1200">
                <a:solidFill>
                  <a:schemeClr val="tx1"/>
                </a:solidFill>
                <a:effectLst/>
                <a:latin typeface="+mn-lt"/>
                <a:ea typeface="+mn-ea"/>
                <a:cs typeface="+mn-cs"/>
              </a:rPr>
              <a:t>@</a:t>
            </a:r>
            <a:r>
              <a:rPr lang="en-US" sz="1800" kern="1200" err="1">
                <a:solidFill>
                  <a:schemeClr val="tx1"/>
                </a:solidFill>
                <a:effectLst/>
                <a:latin typeface="+mn-lt"/>
                <a:ea typeface="+mn-ea"/>
                <a:cs typeface="+mn-cs"/>
              </a:rPr>
              <a:t>KYtransportation</a:t>
            </a:r>
            <a:endParaRPr lang="en-US"/>
          </a:p>
        </p:txBody>
      </p:sp>
      <p:pic>
        <p:nvPicPr>
          <p:cNvPr id="17" name="Picture 1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6493" y="4375341"/>
            <a:ext cx="375616" cy="263520"/>
          </a:xfrm>
          <a:prstGeom prst="rect">
            <a:avLst/>
          </a:prstGeom>
        </p:spPr>
      </p:pic>
      <p:pic>
        <p:nvPicPr>
          <p:cNvPr id="18" name="Picture 1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76727" y="2873887"/>
            <a:ext cx="375148" cy="375148"/>
          </a:xfrm>
          <a:prstGeom prst="rect">
            <a:avLst/>
          </a:prstGeom>
        </p:spPr>
      </p:pic>
      <p:pic>
        <p:nvPicPr>
          <p:cNvPr id="19" name="Picture 1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79935" y="3857035"/>
            <a:ext cx="368733" cy="368733"/>
          </a:xfrm>
          <a:prstGeom prst="rect">
            <a:avLst/>
          </a:prstGeom>
        </p:spPr>
      </p:pic>
    </p:spTree>
    <p:extLst>
      <p:ext uri="{BB962C8B-B14F-4D97-AF65-F5344CB8AC3E}">
        <p14:creationId xmlns:p14="http://schemas.microsoft.com/office/powerpoint/2010/main" val="202691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D8A-C68D-4CF9-9D15-3E09BCC09F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24D94C-E537-4FF3-AAF8-A85F05C31A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24B1D4-6731-4993-8609-16C1D3327986}"/>
              </a:ext>
            </a:extLst>
          </p:cNvPr>
          <p:cNvSpPr>
            <a:spLocks noGrp="1"/>
          </p:cNvSpPr>
          <p:nvPr>
            <p:ph type="dt" sz="half" idx="10"/>
          </p:nvPr>
        </p:nvSpPr>
        <p:spPr/>
        <p:txBody>
          <a:bodyPr/>
          <a:lstStyle/>
          <a:p>
            <a:fld id="{EEBAB316-A2E6-49F2-825C-64AA951E4184}" type="datetime1">
              <a:rPr lang="en-US" smtClean="0"/>
              <a:t>8/16/2024</a:t>
            </a:fld>
            <a:endParaRPr lang="en-US"/>
          </a:p>
        </p:txBody>
      </p:sp>
      <p:sp>
        <p:nvSpPr>
          <p:cNvPr id="5" name="Footer Placeholder 4">
            <a:extLst>
              <a:ext uri="{FF2B5EF4-FFF2-40B4-BE49-F238E27FC236}">
                <a16:creationId xmlns:a16="http://schemas.microsoft.com/office/drawing/2014/main" id="{3DFB7BBD-CEEB-4256-84B2-6D907E1188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72A8B7-F430-4F4A-BB63-481F51E5880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897429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A066BC-843C-419F-9977-D35BD11A7620}" type="datetimeFigureOut">
              <a:rPr lang="en-US" smtClean="0"/>
              <a:t>8/16/2024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C9E5F-8B91-4FE5-96C2-A2C328B5021F}" type="slidenum">
              <a:rPr lang="en-US" smtClean="0"/>
              <a:t>‹#›</a:t>
            </a:fld>
            <a:endParaRPr lang="en-US"/>
          </a:p>
        </p:txBody>
      </p:sp>
    </p:spTree>
    <p:extLst>
      <p:ext uri="{BB962C8B-B14F-4D97-AF65-F5344CB8AC3E}">
        <p14:creationId xmlns:p14="http://schemas.microsoft.com/office/powerpoint/2010/main" val="185951366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4" r:id="rId4"/>
    <p:sldLayoutId id="2147483652" r:id="rId5"/>
    <p:sldLayoutId id="2147483657" r:id="rId6"/>
    <p:sldLayoutId id="2147483653" r:id="rId7"/>
    <p:sldLayoutId id="2147483655" r:id="rId8"/>
    <p:sldLayoutId id="2147483658"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publicdomainpictures.net/en/view-image.php?image=120193&amp;picture=wrecked-smashed-car" TargetMode="External"/><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KAVIS Program Update</a:t>
            </a:r>
          </a:p>
        </p:txBody>
      </p:sp>
      <p:sp>
        <p:nvSpPr>
          <p:cNvPr id="3" name="Text Placeholder 2"/>
          <p:cNvSpPr>
            <a:spLocks noGrp="1"/>
          </p:cNvSpPr>
          <p:nvPr>
            <p:ph type="body" idx="1"/>
          </p:nvPr>
        </p:nvSpPr>
        <p:spPr/>
        <p:txBody>
          <a:bodyPr/>
          <a:lstStyle/>
          <a:p>
            <a:r>
              <a:rPr lang="en-US">
                <a:latin typeface="Arial"/>
                <a:cs typeface="Arial"/>
              </a:rPr>
              <a:t>Transportation Committee</a:t>
            </a:r>
          </a:p>
          <a:p>
            <a:r>
              <a:rPr lang="en-US">
                <a:latin typeface="Arial"/>
                <a:cs typeface="Arial"/>
              </a:rPr>
              <a:t>Report by Heather Stout</a:t>
            </a:r>
          </a:p>
          <a:p>
            <a:r>
              <a:rPr lang="en-US">
                <a:latin typeface="Arial"/>
                <a:cs typeface="Arial"/>
              </a:rPr>
              <a:t>August 2024</a:t>
            </a:r>
          </a:p>
        </p:txBody>
      </p:sp>
    </p:spTree>
    <p:extLst>
      <p:ext uri="{BB962C8B-B14F-4D97-AF65-F5344CB8AC3E}">
        <p14:creationId xmlns:p14="http://schemas.microsoft.com/office/powerpoint/2010/main" val="1511550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9B18A78-2B9B-16CA-0D7F-2B81DED3165D}"/>
              </a:ext>
            </a:extLst>
          </p:cNvPr>
          <p:cNvSpPr>
            <a:spLocks noGrp="1"/>
          </p:cNvSpPr>
          <p:nvPr>
            <p:ph type="title"/>
          </p:nvPr>
        </p:nvSpPr>
        <p:spPr/>
        <p:txBody>
          <a:bodyPr/>
          <a:lstStyle/>
          <a:p>
            <a:r>
              <a:rPr lang="en-US">
                <a:latin typeface="Arial"/>
                <a:cs typeface="Arial"/>
              </a:rPr>
              <a:t>Collections in Top 10 Counties </a:t>
            </a:r>
            <a:endParaRPr lang="en-US"/>
          </a:p>
        </p:txBody>
      </p:sp>
      <p:graphicFrame>
        <p:nvGraphicFramePr>
          <p:cNvPr id="17" name="Content Placeholder 16">
            <a:extLst>
              <a:ext uri="{FF2B5EF4-FFF2-40B4-BE49-F238E27FC236}">
                <a16:creationId xmlns:a16="http://schemas.microsoft.com/office/drawing/2014/main" id="{09484A0A-5B9B-15BF-E3AB-3C6C2BA3D337}"/>
              </a:ext>
            </a:extLst>
          </p:cNvPr>
          <p:cNvGraphicFramePr>
            <a:graphicFrameLocks noGrp="1"/>
          </p:cNvGraphicFramePr>
          <p:nvPr>
            <p:ph idx="1"/>
            <p:extLst>
              <p:ext uri="{D42A27DB-BD31-4B8C-83A1-F6EECF244321}">
                <p14:modId xmlns:p14="http://schemas.microsoft.com/office/powerpoint/2010/main" val="1792474626"/>
              </p:ext>
            </p:extLst>
          </p:nvPr>
        </p:nvGraphicFramePr>
        <p:xfrm>
          <a:off x="1194740" y="2097851"/>
          <a:ext cx="9488432" cy="3332219"/>
        </p:xfrm>
        <a:graphic>
          <a:graphicData uri="http://schemas.openxmlformats.org/drawingml/2006/table">
            <a:tbl>
              <a:tblPr bandRow="1">
                <a:tableStyleId>{5C22544A-7EE6-4342-B048-85BDC9FD1C3A}</a:tableStyleId>
              </a:tblPr>
              <a:tblGrid>
                <a:gridCol w="1613868">
                  <a:extLst>
                    <a:ext uri="{9D8B030D-6E8A-4147-A177-3AD203B41FA5}">
                      <a16:colId xmlns:a16="http://schemas.microsoft.com/office/drawing/2014/main" val="1022084108"/>
                    </a:ext>
                  </a:extLst>
                </a:gridCol>
                <a:gridCol w="2921658">
                  <a:extLst>
                    <a:ext uri="{9D8B030D-6E8A-4147-A177-3AD203B41FA5}">
                      <a16:colId xmlns:a16="http://schemas.microsoft.com/office/drawing/2014/main" val="3371898890"/>
                    </a:ext>
                  </a:extLst>
                </a:gridCol>
                <a:gridCol w="2921658">
                  <a:extLst>
                    <a:ext uri="{9D8B030D-6E8A-4147-A177-3AD203B41FA5}">
                      <a16:colId xmlns:a16="http://schemas.microsoft.com/office/drawing/2014/main" val="2678474808"/>
                    </a:ext>
                  </a:extLst>
                </a:gridCol>
                <a:gridCol w="2031248">
                  <a:extLst>
                    <a:ext uri="{9D8B030D-6E8A-4147-A177-3AD203B41FA5}">
                      <a16:colId xmlns:a16="http://schemas.microsoft.com/office/drawing/2014/main" val="4166844302"/>
                    </a:ext>
                  </a:extLst>
                </a:gridCol>
              </a:tblGrid>
              <a:tr h="302929">
                <a:tc>
                  <a:txBody>
                    <a:bodyPr/>
                    <a:lstStyle/>
                    <a:p>
                      <a:pPr algn="l" fontAlgn="b"/>
                      <a:r>
                        <a:rPr lang="en-US" sz="1400" b="1" i="0" u="none" strike="noStrike">
                          <a:solidFill>
                            <a:srgbClr val="FFFFFF"/>
                          </a:solidFill>
                          <a:effectLst/>
                          <a:latin typeface="Arial"/>
                        </a:rPr>
                        <a:t>County Name </a:t>
                      </a:r>
                    </a:p>
                  </a:txBody>
                  <a:tcPr marL="9525" marR="9525" marT="9525" marB="0" anchor="b">
                    <a:lnL w="6350" cap="flat" cmpd="sng" algn="ctr">
                      <a:solidFill>
                        <a:srgbClr val="44B3E1"/>
                      </a:solidFill>
                      <a:prstDash val="solid"/>
                      <a:round/>
                      <a:headEnd type="none" w="med" len="med"/>
                      <a:tailEnd type="none" w="med" len="med"/>
                    </a:lnL>
                    <a:lnR>
                      <a:noFill/>
                    </a:lnR>
                    <a:lnT w="6350" cap="flat" cmpd="sng" algn="ctr">
                      <a:solidFill>
                        <a:srgbClr val="44B3E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6082"/>
                    </a:solidFill>
                  </a:tcPr>
                </a:tc>
                <a:tc>
                  <a:txBody>
                    <a:bodyPr/>
                    <a:lstStyle/>
                    <a:p>
                      <a:pPr algn="r" fontAlgn="b"/>
                      <a:r>
                        <a:rPr lang="en-US" sz="1400" b="1" i="0" u="none" strike="noStrike">
                          <a:solidFill>
                            <a:srgbClr val="FFFFFF"/>
                          </a:solidFill>
                          <a:effectLst/>
                          <a:latin typeface="Arial"/>
                        </a:rPr>
                        <a:t>Amt Collected 2023</a:t>
                      </a:r>
                    </a:p>
                  </a:txBody>
                  <a:tcPr marL="9525" marR="9525" marT="9525" marB="0" anchor="b">
                    <a:lnL>
                      <a:noFill/>
                    </a:lnL>
                    <a:lnR>
                      <a:noFill/>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solidFill>
                      <a:srgbClr val="156082"/>
                    </a:solidFill>
                  </a:tcPr>
                </a:tc>
                <a:tc>
                  <a:txBody>
                    <a:bodyPr/>
                    <a:lstStyle/>
                    <a:p>
                      <a:pPr algn="r" fontAlgn="b"/>
                      <a:r>
                        <a:rPr lang="en-US" sz="1400" b="1" i="0" u="none" strike="noStrike">
                          <a:solidFill>
                            <a:srgbClr val="FFFFFF"/>
                          </a:solidFill>
                          <a:effectLst/>
                          <a:latin typeface="Arial"/>
                        </a:rPr>
                        <a:t>Amt Collected 2024</a:t>
                      </a:r>
                    </a:p>
                  </a:txBody>
                  <a:tcPr marL="9525" marR="9525" marT="9525" marB="0" anchor="b">
                    <a:lnL>
                      <a:noFill/>
                    </a:lnL>
                    <a:lnR>
                      <a:noFill/>
                    </a:lnR>
                    <a:lnT w="6350" cap="flat" cmpd="sng" algn="ctr">
                      <a:solidFill>
                        <a:srgbClr val="44B3E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6082"/>
                    </a:solidFill>
                  </a:tcPr>
                </a:tc>
                <a:tc>
                  <a:txBody>
                    <a:bodyPr/>
                    <a:lstStyle/>
                    <a:p>
                      <a:pPr algn="r" fontAlgn="b"/>
                      <a:r>
                        <a:rPr lang="en-US" sz="1400" b="1" i="0" u="none" strike="noStrike">
                          <a:solidFill>
                            <a:srgbClr val="FFFFFF"/>
                          </a:solidFill>
                          <a:effectLst/>
                          <a:latin typeface="Arial"/>
                        </a:rPr>
                        <a:t>Difference </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solidFill>
                      <a:srgbClr val="156082"/>
                    </a:solidFill>
                  </a:tcPr>
                </a:tc>
                <a:extLst>
                  <a:ext uri="{0D108BD9-81ED-4DB2-BD59-A6C34878D82A}">
                    <a16:rowId xmlns:a16="http://schemas.microsoft.com/office/drawing/2014/main" val="4169353650"/>
                  </a:ext>
                </a:extLst>
              </a:tr>
              <a:tr h="302929">
                <a:tc>
                  <a:txBody>
                    <a:bodyPr/>
                    <a:lstStyle/>
                    <a:p>
                      <a:pPr algn="l" fontAlgn="b"/>
                      <a:r>
                        <a:rPr lang="en-US" sz="1400" b="0" i="0" u="none" strike="noStrike">
                          <a:solidFill>
                            <a:srgbClr val="000000"/>
                          </a:solidFill>
                          <a:effectLst/>
                          <a:latin typeface="Arial"/>
                        </a:rPr>
                        <a:t>Jefferson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$153,779,539.65</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44B3E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$155,364,926.68</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$1,585,387.03</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solidFill>
                      <a:srgbClr val="C0E6F5"/>
                    </a:solidFill>
                  </a:tcPr>
                </a:tc>
                <a:extLst>
                  <a:ext uri="{0D108BD9-81ED-4DB2-BD59-A6C34878D82A}">
                    <a16:rowId xmlns:a16="http://schemas.microsoft.com/office/drawing/2014/main" val="649770851"/>
                  </a:ext>
                </a:extLst>
              </a:tr>
              <a:tr h="302929">
                <a:tc>
                  <a:txBody>
                    <a:bodyPr/>
                    <a:lstStyle/>
                    <a:p>
                      <a:pPr algn="l" fontAlgn="b"/>
                      <a:r>
                        <a:rPr lang="en-US" sz="1400" b="0" i="0" u="none" strike="noStrike">
                          <a:solidFill>
                            <a:srgbClr val="000000"/>
                          </a:solidFill>
                          <a:effectLst/>
                          <a:latin typeface="Arial"/>
                        </a:rPr>
                        <a:t>Fayette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$68,174,703.66</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$69,710,779.98</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$1,536,076.32</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noFill/>
                  </a:tcPr>
                </a:tc>
                <a:extLst>
                  <a:ext uri="{0D108BD9-81ED-4DB2-BD59-A6C34878D82A}">
                    <a16:rowId xmlns:a16="http://schemas.microsoft.com/office/drawing/2014/main" val="2898090899"/>
                  </a:ext>
                </a:extLst>
              </a:tr>
              <a:tr h="302929">
                <a:tc>
                  <a:txBody>
                    <a:bodyPr/>
                    <a:lstStyle/>
                    <a:p>
                      <a:pPr algn="l" fontAlgn="b"/>
                      <a:r>
                        <a:rPr lang="en-US" sz="1400" b="0" i="0" u="none" strike="noStrike">
                          <a:solidFill>
                            <a:srgbClr val="000000"/>
                          </a:solidFill>
                          <a:effectLst/>
                          <a:latin typeface="Arial"/>
                        </a:rPr>
                        <a:t>Boone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$32,426,767.09</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$32,980,184.35</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$553,417.26</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solidFill>
                      <a:srgbClr val="C0E6F5"/>
                    </a:solidFill>
                  </a:tcPr>
                </a:tc>
                <a:extLst>
                  <a:ext uri="{0D108BD9-81ED-4DB2-BD59-A6C34878D82A}">
                    <a16:rowId xmlns:a16="http://schemas.microsoft.com/office/drawing/2014/main" val="2097241200"/>
                  </a:ext>
                </a:extLst>
              </a:tr>
              <a:tr h="302929">
                <a:tc>
                  <a:txBody>
                    <a:bodyPr/>
                    <a:lstStyle/>
                    <a:p>
                      <a:pPr algn="l" fontAlgn="b"/>
                      <a:r>
                        <a:rPr lang="en-US" sz="1400" b="0" i="0" u="none" strike="noStrike">
                          <a:solidFill>
                            <a:srgbClr val="000000"/>
                          </a:solidFill>
                          <a:effectLst/>
                          <a:latin typeface="Arial"/>
                        </a:rPr>
                        <a:t>Kenton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$30,944,827.30</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$32,483,464.27</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$1,538,636.97</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noFill/>
                  </a:tcPr>
                </a:tc>
                <a:extLst>
                  <a:ext uri="{0D108BD9-81ED-4DB2-BD59-A6C34878D82A}">
                    <a16:rowId xmlns:a16="http://schemas.microsoft.com/office/drawing/2014/main" val="528053066"/>
                  </a:ext>
                </a:extLst>
              </a:tr>
              <a:tr h="302929">
                <a:tc>
                  <a:txBody>
                    <a:bodyPr/>
                    <a:lstStyle/>
                    <a:p>
                      <a:pPr algn="l" fontAlgn="b"/>
                      <a:r>
                        <a:rPr lang="en-US" sz="1400" b="0" i="0" u="none" strike="noStrike">
                          <a:solidFill>
                            <a:srgbClr val="000000"/>
                          </a:solidFill>
                          <a:effectLst/>
                          <a:latin typeface="Arial"/>
                        </a:rPr>
                        <a:t>Warren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$30,787,047.85</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$31,428,930.51</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$641,882.66</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solidFill>
                      <a:srgbClr val="C0E6F5"/>
                    </a:solidFill>
                  </a:tcPr>
                </a:tc>
                <a:extLst>
                  <a:ext uri="{0D108BD9-81ED-4DB2-BD59-A6C34878D82A}">
                    <a16:rowId xmlns:a16="http://schemas.microsoft.com/office/drawing/2014/main" val="812800747"/>
                  </a:ext>
                </a:extLst>
              </a:tr>
              <a:tr h="302929">
                <a:tc>
                  <a:txBody>
                    <a:bodyPr/>
                    <a:lstStyle/>
                    <a:p>
                      <a:pPr algn="l" fontAlgn="b"/>
                      <a:r>
                        <a:rPr lang="en-US" sz="1400" b="0" i="0" u="none" strike="noStrike">
                          <a:solidFill>
                            <a:srgbClr val="000000"/>
                          </a:solidFill>
                          <a:effectLst/>
                          <a:latin typeface="Arial"/>
                        </a:rPr>
                        <a:t>Hardin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$24,850,892.33</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$25,199,279.22</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$348,386.89</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noFill/>
                  </a:tcPr>
                </a:tc>
                <a:extLst>
                  <a:ext uri="{0D108BD9-81ED-4DB2-BD59-A6C34878D82A}">
                    <a16:rowId xmlns:a16="http://schemas.microsoft.com/office/drawing/2014/main" val="3953574398"/>
                  </a:ext>
                </a:extLst>
              </a:tr>
              <a:tr h="302929">
                <a:tc>
                  <a:txBody>
                    <a:bodyPr/>
                    <a:lstStyle/>
                    <a:p>
                      <a:pPr algn="l" fontAlgn="b"/>
                      <a:r>
                        <a:rPr lang="en-US" sz="1400" b="0" i="0" u="none" strike="noStrike">
                          <a:solidFill>
                            <a:srgbClr val="000000"/>
                          </a:solidFill>
                          <a:effectLst/>
                          <a:latin typeface="Arial"/>
                        </a:rPr>
                        <a:t>Madison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$21,456,621.59</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$23,035,896.98</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$1,579,275.39</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solidFill>
                      <a:srgbClr val="C0E6F5"/>
                    </a:solidFill>
                  </a:tcPr>
                </a:tc>
                <a:extLst>
                  <a:ext uri="{0D108BD9-81ED-4DB2-BD59-A6C34878D82A}">
                    <a16:rowId xmlns:a16="http://schemas.microsoft.com/office/drawing/2014/main" val="2944309265"/>
                  </a:ext>
                </a:extLst>
              </a:tr>
              <a:tr h="302929">
                <a:tc>
                  <a:txBody>
                    <a:bodyPr/>
                    <a:lstStyle/>
                    <a:p>
                      <a:pPr algn="l" fontAlgn="b"/>
                      <a:r>
                        <a:rPr lang="en-US" sz="1400" b="0" i="0" u="none" strike="noStrike">
                          <a:solidFill>
                            <a:srgbClr val="000000"/>
                          </a:solidFill>
                          <a:effectLst/>
                          <a:latin typeface="Arial"/>
                        </a:rPr>
                        <a:t>Daviess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$20,024,683.22</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$20,668,047.77</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$643,364.55</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noFill/>
                  </a:tcPr>
                </a:tc>
                <a:extLst>
                  <a:ext uri="{0D108BD9-81ED-4DB2-BD59-A6C34878D82A}">
                    <a16:rowId xmlns:a16="http://schemas.microsoft.com/office/drawing/2014/main" val="494257888"/>
                  </a:ext>
                </a:extLst>
              </a:tr>
              <a:tr h="302929">
                <a:tc>
                  <a:txBody>
                    <a:bodyPr/>
                    <a:lstStyle/>
                    <a:p>
                      <a:pPr algn="l" fontAlgn="b"/>
                      <a:r>
                        <a:rPr lang="en-US" sz="1400" b="0" i="0" u="none" strike="noStrike">
                          <a:solidFill>
                            <a:srgbClr val="000000"/>
                          </a:solidFill>
                          <a:effectLst/>
                          <a:latin typeface="Arial"/>
                        </a:rPr>
                        <a:t>Pulaski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$19,286,170.16</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$19,493,776.16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r" fontAlgn="b"/>
                      <a:r>
                        <a:rPr lang="en-US" sz="1400" b="0" i="0" u="none" strike="noStrike">
                          <a:solidFill>
                            <a:srgbClr val="000000"/>
                          </a:solidFill>
                          <a:effectLst/>
                          <a:latin typeface="Arial"/>
                        </a:rPr>
                        <a:t>$207,606.00</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solidFill>
                      <a:srgbClr val="C0E6F5"/>
                    </a:solidFill>
                  </a:tcPr>
                </a:tc>
                <a:extLst>
                  <a:ext uri="{0D108BD9-81ED-4DB2-BD59-A6C34878D82A}">
                    <a16:rowId xmlns:a16="http://schemas.microsoft.com/office/drawing/2014/main" val="1700806185"/>
                  </a:ext>
                </a:extLst>
              </a:tr>
              <a:tr h="302929">
                <a:tc>
                  <a:txBody>
                    <a:bodyPr/>
                    <a:lstStyle/>
                    <a:p>
                      <a:pPr algn="l" fontAlgn="b"/>
                      <a:r>
                        <a:rPr lang="en-US" sz="1400" b="0" i="0" u="none" strike="noStrike">
                          <a:solidFill>
                            <a:srgbClr val="000000"/>
                          </a:solidFill>
                          <a:effectLst/>
                          <a:latin typeface="Arial"/>
                        </a:rPr>
                        <a:t>Oldham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44B3E1"/>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$17,369,667.63</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44B3E1"/>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$18,798,585.85</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44B3E1"/>
                      </a:solidFill>
                      <a:prstDash val="solid"/>
                      <a:round/>
                      <a:headEnd type="none" w="med" len="med"/>
                      <a:tailEnd type="none" w="med" len="med"/>
                    </a:lnB>
                    <a:noFill/>
                  </a:tcPr>
                </a:tc>
                <a:tc>
                  <a:txBody>
                    <a:bodyPr/>
                    <a:lstStyle/>
                    <a:p>
                      <a:pPr algn="r" fontAlgn="b"/>
                      <a:r>
                        <a:rPr lang="en-US" sz="1400" b="0" i="0" u="none" strike="noStrike">
                          <a:solidFill>
                            <a:srgbClr val="000000"/>
                          </a:solidFill>
                          <a:effectLst/>
                          <a:latin typeface="Arial"/>
                        </a:rPr>
                        <a:t>$1,428,918.22</a:t>
                      </a:r>
                    </a:p>
                  </a:txBody>
                  <a:tcPr marL="9525" marR="9525" marT="9525" marB="0" anchor="b">
                    <a:lnL>
                      <a:noFill/>
                    </a:lnL>
                    <a:lnR w="6350" cap="flat" cmpd="sng" algn="ctr">
                      <a:solidFill>
                        <a:srgbClr val="44B3E1"/>
                      </a:solidFill>
                      <a:prstDash val="solid"/>
                      <a:round/>
                      <a:headEnd type="none" w="med" len="med"/>
                      <a:tailEnd type="none" w="med" len="med"/>
                    </a:lnR>
                    <a:lnT w="6350" cap="flat" cmpd="sng" algn="ctr">
                      <a:solidFill>
                        <a:srgbClr val="44B3E1"/>
                      </a:solidFill>
                      <a:prstDash val="solid"/>
                      <a:round/>
                      <a:headEnd type="none" w="med" len="med"/>
                      <a:tailEnd type="none" w="med" len="med"/>
                    </a:lnT>
                    <a:lnB w="6350" cap="flat" cmpd="sng" algn="ctr">
                      <a:solidFill>
                        <a:srgbClr val="44B3E1"/>
                      </a:solidFill>
                      <a:prstDash val="solid"/>
                      <a:round/>
                      <a:headEnd type="none" w="med" len="med"/>
                      <a:tailEnd type="none" w="med" len="med"/>
                    </a:lnB>
                    <a:noFill/>
                  </a:tcPr>
                </a:tc>
                <a:extLst>
                  <a:ext uri="{0D108BD9-81ED-4DB2-BD59-A6C34878D82A}">
                    <a16:rowId xmlns:a16="http://schemas.microsoft.com/office/drawing/2014/main" val="2986462332"/>
                  </a:ext>
                </a:extLst>
              </a:tr>
            </a:tbl>
          </a:graphicData>
        </a:graphic>
      </p:graphicFrame>
    </p:spTree>
    <p:extLst>
      <p:ext uri="{BB962C8B-B14F-4D97-AF65-F5344CB8AC3E}">
        <p14:creationId xmlns:p14="http://schemas.microsoft.com/office/powerpoint/2010/main" val="1343976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CC0FDD1-8078-AD81-AEF9-74049A88F603}"/>
              </a:ext>
            </a:extLst>
          </p:cNvPr>
          <p:cNvSpPr>
            <a:spLocks noGrp="1"/>
          </p:cNvSpPr>
          <p:nvPr>
            <p:ph type="body" sz="half" idx="2"/>
          </p:nvPr>
        </p:nvSpPr>
        <p:spPr/>
        <p:txBody>
          <a:bodyPr/>
          <a:lstStyle/>
          <a:p>
            <a:endParaRPr lang="en-US"/>
          </a:p>
        </p:txBody>
      </p:sp>
      <p:sp>
        <p:nvSpPr>
          <p:cNvPr id="4" name="Title 3">
            <a:extLst>
              <a:ext uri="{FF2B5EF4-FFF2-40B4-BE49-F238E27FC236}">
                <a16:creationId xmlns:a16="http://schemas.microsoft.com/office/drawing/2014/main" id="{D3405316-6B56-FD4C-A214-2A6663459965}"/>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3903116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A3C19FD-6150-15C9-E78B-F46E19C9BC62}"/>
              </a:ext>
            </a:extLst>
          </p:cNvPr>
          <p:cNvSpPr>
            <a:spLocks noGrp="1"/>
          </p:cNvSpPr>
          <p:nvPr>
            <p:ph type="body" idx="1"/>
          </p:nvPr>
        </p:nvSpPr>
        <p:spPr>
          <a:xfrm>
            <a:off x="4134779" y="1004341"/>
            <a:ext cx="7308801" cy="4598790"/>
          </a:xfrm>
        </p:spPr>
        <p:txBody>
          <a:bodyPr/>
          <a:lstStyle/>
          <a:p>
            <a:endParaRPr lang="en-US" sz="2800"/>
          </a:p>
          <a:p>
            <a:endParaRPr lang="en-US" sz="2800"/>
          </a:p>
          <a:p>
            <a:r>
              <a:rPr lang="en-US" sz="2800"/>
              <a:t>Agenda</a:t>
            </a:r>
          </a:p>
          <a:p>
            <a:pPr marL="457200" indent="-457200">
              <a:buFont typeface="Arial" panose="020B0604020202020204" pitchFamily="34" charset="0"/>
              <a:buChar char="•"/>
            </a:pPr>
            <a:r>
              <a:rPr lang="en-US" sz="2800"/>
              <a:t>2023 vs 2024 Comparison Numbers</a:t>
            </a:r>
          </a:p>
          <a:p>
            <a:pPr marL="457200" indent="-457200">
              <a:buFont typeface="Arial" panose="020B0604020202020204" pitchFamily="34" charset="0"/>
              <a:buChar char="•"/>
            </a:pPr>
            <a:r>
              <a:rPr lang="en-US" sz="2800"/>
              <a:t>Rebuilt Progress Update</a:t>
            </a:r>
          </a:p>
          <a:p>
            <a:pPr marL="457200" indent="-457200">
              <a:buFont typeface="Arial" panose="020B0604020202020204" pitchFamily="34" charset="0"/>
              <a:buChar char="•"/>
            </a:pPr>
            <a:r>
              <a:rPr lang="en-US" sz="2800"/>
              <a:t>System Improvements and Prioritization</a:t>
            </a:r>
          </a:p>
        </p:txBody>
      </p:sp>
    </p:spTree>
    <p:extLst>
      <p:ext uri="{BB962C8B-B14F-4D97-AF65-F5344CB8AC3E}">
        <p14:creationId xmlns:p14="http://schemas.microsoft.com/office/powerpoint/2010/main" val="1871003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64696D-CA41-7E91-DA8D-79C9F1680949}"/>
              </a:ext>
            </a:extLst>
          </p:cNvPr>
          <p:cNvSpPr>
            <a:spLocks noGrp="1"/>
          </p:cNvSpPr>
          <p:nvPr>
            <p:ph type="title"/>
          </p:nvPr>
        </p:nvSpPr>
        <p:spPr/>
        <p:txBody>
          <a:bodyPr/>
          <a:lstStyle/>
          <a:p>
            <a:pPr algn="ctr"/>
            <a:r>
              <a:rPr lang="en-US">
                <a:latin typeface="Arial"/>
                <a:cs typeface="Arial"/>
              </a:rPr>
              <a:t>Comparisons 2023 vs 2024 </a:t>
            </a:r>
            <a:endParaRPr lang="en-US">
              <a:solidFill>
                <a:schemeClr val="tx1"/>
              </a:solidFill>
              <a:highlight>
                <a:srgbClr val="FFFF00"/>
              </a:highlight>
              <a:latin typeface="Arial"/>
              <a:cs typeface="Arial"/>
            </a:endParaRPr>
          </a:p>
        </p:txBody>
      </p:sp>
      <p:sp>
        <p:nvSpPr>
          <p:cNvPr id="4" name="Content Placeholder 3">
            <a:extLst>
              <a:ext uri="{FF2B5EF4-FFF2-40B4-BE49-F238E27FC236}">
                <a16:creationId xmlns:a16="http://schemas.microsoft.com/office/drawing/2014/main" id="{586CD31C-FB34-3DB4-B639-C2D3FB9E5E4D}"/>
              </a:ext>
            </a:extLst>
          </p:cNvPr>
          <p:cNvSpPr>
            <a:spLocks noGrp="1"/>
          </p:cNvSpPr>
          <p:nvPr>
            <p:ph sz="half" idx="1"/>
          </p:nvPr>
        </p:nvSpPr>
        <p:spPr/>
        <p:txBody>
          <a:bodyPr vert="horz" lIns="91440" tIns="45720" rIns="91440" bIns="45720" rtlCol="0" anchor="t">
            <a:normAutofit/>
          </a:bodyPr>
          <a:lstStyle/>
          <a:p>
            <a:pPr marL="0" indent="0">
              <a:buNone/>
            </a:pPr>
            <a:r>
              <a:rPr lang="en-US" b="1">
                <a:latin typeface="Arial"/>
                <a:cs typeface="Arial"/>
              </a:rPr>
              <a:t>2023 (AVIS)</a:t>
            </a:r>
          </a:p>
          <a:p>
            <a:r>
              <a:rPr lang="en-US">
                <a:latin typeface="Arial"/>
                <a:cs typeface="Arial"/>
              </a:rPr>
              <a:t>State Total collected YTD</a:t>
            </a:r>
          </a:p>
          <a:p>
            <a:pPr lvl="1"/>
            <a:r>
              <a:rPr lang="en-US">
                <a:latin typeface="Arial"/>
                <a:cs typeface="Arial"/>
              </a:rPr>
              <a:t>$936,182,734.73</a:t>
            </a:r>
            <a:endParaRPr lang="en-US"/>
          </a:p>
          <a:p>
            <a:r>
              <a:rPr lang="en-US">
                <a:latin typeface="Arial"/>
                <a:cs typeface="Arial"/>
              </a:rPr>
              <a:t>Checkouts</a:t>
            </a:r>
          </a:p>
          <a:p>
            <a:pPr lvl="1"/>
            <a:r>
              <a:rPr lang="en-US">
                <a:latin typeface="Arial"/>
                <a:cs typeface="Arial"/>
              </a:rPr>
              <a:t>2,552,448</a:t>
            </a:r>
          </a:p>
          <a:p>
            <a:r>
              <a:rPr lang="en-US">
                <a:latin typeface="Arial"/>
                <a:cs typeface="Arial"/>
              </a:rPr>
              <a:t>Ad-valorem Collection</a:t>
            </a:r>
          </a:p>
          <a:p>
            <a:pPr lvl="1"/>
            <a:r>
              <a:rPr lang="en-US">
                <a:latin typeface="Arial"/>
                <a:cs typeface="Arial"/>
              </a:rPr>
              <a:t>$385,863,403</a:t>
            </a:r>
          </a:p>
          <a:p>
            <a:pPr marL="457200" lvl="1" indent="0">
              <a:buNone/>
            </a:pPr>
            <a:endParaRPr lang="en-US">
              <a:latin typeface="Arial"/>
              <a:cs typeface="Arial"/>
            </a:endParaRPr>
          </a:p>
          <a:p>
            <a:endParaRPr lang="en-US">
              <a:highlight>
                <a:srgbClr val="FFFF00"/>
              </a:highlight>
              <a:latin typeface="Arial"/>
              <a:cs typeface="Arial"/>
            </a:endParaRPr>
          </a:p>
        </p:txBody>
      </p:sp>
      <p:sp>
        <p:nvSpPr>
          <p:cNvPr id="5" name="Content Placeholder 4">
            <a:extLst>
              <a:ext uri="{FF2B5EF4-FFF2-40B4-BE49-F238E27FC236}">
                <a16:creationId xmlns:a16="http://schemas.microsoft.com/office/drawing/2014/main" id="{0F95431F-6AF3-9209-30CC-9D36B93FCE7C}"/>
              </a:ext>
            </a:extLst>
          </p:cNvPr>
          <p:cNvSpPr>
            <a:spLocks noGrp="1"/>
          </p:cNvSpPr>
          <p:nvPr>
            <p:ph sz="half" idx="2"/>
          </p:nvPr>
        </p:nvSpPr>
        <p:spPr/>
        <p:txBody>
          <a:bodyPr vert="horz" lIns="91440" tIns="45720" rIns="91440" bIns="45720" rtlCol="0" anchor="t">
            <a:normAutofit/>
          </a:bodyPr>
          <a:lstStyle/>
          <a:p>
            <a:pPr marL="0" indent="0">
              <a:buNone/>
            </a:pPr>
            <a:r>
              <a:rPr lang="en-US" b="1">
                <a:latin typeface="Arial"/>
                <a:cs typeface="Arial"/>
              </a:rPr>
              <a:t>2024 (KAVIS)</a:t>
            </a:r>
            <a:endParaRPr lang="en-US" b="1"/>
          </a:p>
          <a:p>
            <a:r>
              <a:rPr lang="en-US">
                <a:latin typeface="Arial"/>
                <a:cs typeface="Arial"/>
              </a:rPr>
              <a:t>State Total collected YTD</a:t>
            </a:r>
          </a:p>
          <a:p>
            <a:pPr lvl="1"/>
            <a:r>
              <a:rPr lang="en-US">
                <a:latin typeface="Arial"/>
                <a:cs typeface="Arial"/>
              </a:rPr>
              <a:t>$938,705,393.90</a:t>
            </a:r>
            <a:endParaRPr lang="en-US"/>
          </a:p>
          <a:p>
            <a:r>
              <a:rPr lang="en-US">
                <a:latin typeface="Arial"/>
                <a:cs typeface="Arial"/>
              </a:rPr>
              <a:t>Checkouts</a:t>
            </a:r>
          </a:p>
          <a:p>
            <a:pPr lvl="1"/>
            <a:r>
              <a:rPr lang="en-US">
                <a:latin typeface="Arial"/>
                <a:cs typeface="Arial"/>
              </a:rPr>
              <a:t>2,653,601</a:t>
            </a:r>
          </a:p>
          <a:p>
            <a:r>
              <a:rPr lang="en-US">
                <a:latin typeface="Arial"/>
                <a:cs typeface="Arial"/>
              </a:rPr>
              <a:t>Ad-valorem Collection</a:t>
            </a:r>
          </a:p>
          <a:p>
            <a:pPr lvl="1"/>
            <a:r>
              <a:rPr lang="en-US">
                <a:latin typeface="Arial"/>
                <a:cs typeface="Arial"/>
              </a:rPr>
              <a:t>$405,141,055</a:t>
            </a:r>
          </a:p>
          <a:p>
            <a:pPr marL="0" indent="0">
              <a:buNone/>
            </a:pPr>
            <a:endParaRPr lang="en-US">
              <a:highlight>
                <a:srgbClr val="FFFF00"/>
              </a:highlight>
              <a:latin typeface="Arial"/>
              <a:cs typeface="Arial"/>
            </a:endParaRPr>
          </a:p>
        </p:txBody>
      </p:sp>
      <p:sp>
        <p:nvSpPr>
          <p:cNvPr id="2" name="TextBox 1">
            <a:extLst>
              <a:ext uri="{FF2B5EF4-FFF2-40B4-BE49-F238E27FC236}">
                <a16:creationId xmlns:a16="http://schemas.microsoft.com/office/drawing/2014/main" id="{34533210-EA1F-B007-EB1C-F9C222B54F5B}"/>
              </a:ext>
            </a:extLst>
          </p:cNvPr>
          <p:cNvSpPr txBox="1"/>
          <p:nvPr/>
        </p:nvSpPr>
        <p:spPr>
          <a:xfrm>
            <a:off x="2418105" y="6176963"/>
            <a:ext cx="6061916" cy="369332"/>
          </a:xfrm>
          <a:prstGeom prst="rect">
            <a:avLst/>
          </a:prstGeom>
          <a:noFill/>
        </p:spPr>
        <p:txBody>
          <a:bodyPr wrap="none" lIns="91440" tIns="45720" rIns="91440" bIns="45720" rtlCol="0" anchor="t">
            <a:spAutoFit/>
          </a:bodyPr>
          <a:lstStyle/>
          <a:p>
            <a:r>
              <a:rPr lang="en-US"/>
              <a:t>YTD numbers are January 1st through Aug 9 for 2023 and 2024</a:t>
            </a:r>
          </a:p>
        </p:txBody>
      </p:sp>
    </p:spTree>
    <p:extLst>
      <p:ext uri="{BB962C8B-B14F-4D97-AF65-F5344CB8AC3E}">
        <p14:creationId xmlns:p14="http://schemas.microsoft.com/office/powerpoint/2010/main" val="936888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Chart 2" descr="A graph of a chart&#10;&#10;Description automatically generated with medium confidence">
            <a:extLst>
              <a:ext uri="{FF2B5EF4-FFF2-40B4-BE49-F238E27FC236}">
                <a16:creationId xmlns:a16="http://schemas.microsoft.com/office/drawing/2014/main" id="{9C449B9C-8D2D-2CB3-6304-896EF15ABCE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533650" y="1948088"/>
            <a:ext cx="7315200" cy="388909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CD75CD60-38BD-04A0-DA0A-703BC5686374}"/>
              </a:ext>
            </a:extLst>
          </p:cNvPr>
          <p:cNvSpPr>
            <a:spLocks noGrp="1"/>
          </p:cNvSpPr>
          <p:nvPr>
            <p:ph type="title"/>
          </p:nvPr>
        </p:nvSpPr>
        <p:spPr>
          <a:xfrm>
            <a:off x="0" y="352926"/>
            <a:ext cx="12192000" cy="1087815"/>
          </a:xfrm>
        </p:spPr>
        <p:txBody>
          <a:bodyPr anchor="ctr">
            <a:normAutofit/>
          </a:bodyPr>
          <a:lstStyle/>
          <a:p>
            <a:r>
              <a:rPr lang="en-US"/>
              <a:t>Monthly Ad Valorem Collected</a:t>
            </a:r>
          </a:p>
        </p:txBody>
      </p:sp>
    </p:spTree>
    <p:extLst>
      <p:ext uri="{BB962C8B-B14F-4D97-AF65-F5344CB8AC3E}">
        <p14:creationId xmlns:p14="http://schemas.microsoft.com/office/powerpoint/2010/main" val="2357521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A3C2649-6B5D-9148-854F-D8ACE1CF547F}"/>
              </a:ext>
            </a:extLst>
          </p:cNvPr>
          <p:cNvPicPr>
            <a:picLocks noChangeAspect="1"/>
          </p:cNvPicPr>
          <p:nvPr/>
        </p:nvPicPr>
        <p:blipFill>
          <a:blip r:embed="rId3"/>
          <a:stretch>
            <a:fillRect/>
          </a:stretch>
        </p:blipFill>
        <p:spPr>
          <a:xfrm>
            <a:off x="2682107" y="1716966"/>
            <a:ext cx="7018286" cy="4351338"/>
          </a:xfrm>
          <a:prstGeom prst="rect">
            <a:avLst/>
          </a:prstGeom>
          <a:noFill/>
        </p:spPr>
      </p:pic>
      <p:sp>
        <p:nvSpPr>
          <p:cNvPr id="2" name="Title 1">
            <a:extLst>
              <a:ext uri="{FF2B5EF4-FFF2-40B4-BE49-F238E27FC236}">
                <a16:creationId xmlns:a16="http://schemas.microsoft.com/office/drawing/2014/main" id="{CD75CD60-38BD-04A0-DA0A-703BC5686374}"/>
              </a:ext>
            </a:extLst>
          </p:cNvPr>
          <p:cNvSpPr>
            <a:spLocks noGrp="1"/>
          </p:cNvSpPr>
          <p:nvPr>
            <p:ph type="title"/>
          </p:nvPr>
        </p:nvSpPr>
        <p:spPr>
          <a:xfrm>
            <a:off x="0" y="352926"/>
            <a:ext cx="12192000" cy="1087815"/>
          </a:xfrm>
        </p:spPr>
        <p:txBody>
          <a:bodyPr anchor="ctr">
            <a:normAutofit/>
          </a:bodyPr>
          <a:lstStyle/>
          <a:p>
            <a:r>
              <a:rPr lang="en-US"/>
              <a:t>Monthly State Collections</a:t>
            </a:r>
          </a:p>
        </p:txBody>
      </p:sp>
    </p:spTree>
    <p:extLst>
      <p:ext uri="{BB962C8B-B14F-4D97-AF65-F5344CB8AC3E}">
        <p14:creationId xmlns:p14="http://schemas.microsoft.com/office/powerpoint/2010/main" val="1615291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8D5BE7-F153-1032-C26B-8640787B39DA}"/>
              </a:ext>
            </a:extLst>
          </p:cNvPr>
          <p:cNvPicPr>
            <a:picLocks noChangeAspect="1"/>
          </p:cNvPicPr>
          <p:nvPr/>
        </p:nvPicPr>
        <p:blipFill>
          <a:blip r:embed="rId3"/>
          <a:stretch>
            <a:fillRect/>
          </a:stretch>
        </p:blipFill>
        <p:spPr>
          <a:xfrm>
            <a:off x="2595103" y="1716966"/>
            <a:ext cx="7192293" cy="4351338"/>
          </a:xfrm>
          <a:prstGeom prst="rect">
            <a:avLst/>
          </a:prstGeom>
          <a:noFill/>
        </p:spPr>
      </p:pic>
      <p:sp>
        <p:nvSpPr>
          <p:cNvPr id="2" name="Title 1">
            <a:extLst>
              <a:ext uri="{FF2B5EF4-FFF2-40B4-BE49-F238E27FC236}">
                <a16:creationId xmlns:a16="http://schemas.microsoft.com/office/drawing/2014/main" id="{CD75CD60-38BD-04A0-DA0A-703BC5686374}"/>
              </a:ext>
            </a:extLst>
          </p:cNvPr>
          <p:cNvSpPr>
            <a:spLocks noGrp="1"/>
          </p:cNvSpPr>
          <p:nvPr>
            <p:ph type="title"/>
          </p:nvPr>
        </p:nvSpPr>
        <p:spPr>
          <a:xfrm>
            <a:off x="0" y="352926"/>
            <a:ext cx="12192000" cy="1087815"/>
          </a:xfrm>
        </p:spPr>
        <p:txBody>
          <a:bodyPr anchor="ctr">
            <a:normAutofit/>
          </a:bodyPr>
          <a:lstStyle/>
          <a:p>
            <a:r>
              <a:rPr lang="en-US"/>
              <a:t>Monthly Checkouts</a:t>
            </a:r>
          </a:p>
        </p:txBody>
      </p:sp>
    </p:spTree>
    <p:extLst>
      <p:ext uri="{BB962C8B-B14F-4D97-AF65-F5344CB8AC3E}">
        <p14:creationId xmlns:p14="http://schemas.microsoft.com/office/powerpoint/2010/main" val="1460938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3C4CF1F-18BA-F573-EA3B-764EC8EE12D8}"/>
              </a:ext>
            </a:extLst>
          </p:cNvPr>
          <p:cNvSpPr>
            <a:spLocks noGrp="1"/>
          </p:cNvSpPr>
          <p:nvPr>
            <p:ph type="title"/>
          </p:nvPr>
        </p:nvSpPr>
        <p:spPr>
          <a:xfrm>
            <a:off x="0" y="1"/>
            <a:ext cx="12192000" cy="1384300"/>
          </a:xfrm>
        </p:spPr>
        <p:txBody>
          <a:bodyPr anchor="b">
            <a:normAutofit/>
          </a:bodyPr>
          <a:lstStyle/>
          <a:p>
            <a:r>
              <a:rPr lang="en-US"/>
              <a:t>Rebuilt</a:t>
            </a:r>
          </a:p>
        </p:txBody>
      </p:sp>
      <p:pic>
        <p:nvPicPr>
          <p:cNvPr id="8" name="Picture 7" descr="A car that has been involved in a accident">
            <a:extLst>
              <a:ext uri="{FF2B5EF4-FFF2-40B4-BE49-F238E27FC236}">
                <a16:creationId xmlns:a16="http://schemas.microsoft.com/office/drawing/2014/main" id="{95CAA6B3-1497-794F-3B90-E594F1DF6359}"/>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9256" r="1177"/>
          <a:stretch/>
        </p:blipFill>
        <p:spPr>
          <a:xfrm>
            <a:off x="838200" y="1825625"/>
            <a:ext cx="5181600" cy="4351338"/>
          </a:xfrm>
          <a:prstGeom prst="rect">
            <a:avLst/>
          </a:prstGeom>
          <a:noFill/>
        </p:spPr>
      </p:pic>
      <p:sp>
        <p:nvSpPr>
          <p:cNvPr id="6" name="Content Placeholder 5">
            <a:extLst>
              <a:ext uri="{FF2B5EF4-FFF2-40B4-BE49-F238E27FC236}">
                <a16:creationId xmlns:a16="http://schemas.microsoft.com/office/drawing/2014/main" id="{DC15868A-8F57-EA22-0B49-DE92BDE50729}"/>
              </a:ext>
            </a:extLst>
          </p:cNvPr>
          <p:cNvSpPr>
            <a:spLocks noGrp="1"/>
          </p:cNvSpPr>
          <p:nvPr>
            <p:ph sz="half" idx="2"/>
          </p:nvPr>
        </p:nvSpPr>
        <p:spPr>
          <a:xfrm>
            <a:off x="6172200" y="1825625"/>
            <a:ext cx="5181600" cy="4351338"/>
          </a:xfrm>
        </p:spPr>
        <p:txBody>
          <a:bodyPr>
            <a:normAutofit/>
          </a:bodyPr>
          <a:lstStyle/>
          <a:p>
            <a:pPr marL="342900" indent="-342900">
              <a:buFont typeface="Wingdings" panose="05000000000000000000" pitchFamily="2" charset="2"/>
              <a:buChar char="ü"/>
            </a:pPr>
            <a:r>
              <a:rPr lang="en-US" sz="2400"/>
              <a:t>We are now within the five day turn around established by statute</a:t>
            </a:r>
          </a:p>
          <a:p>
            <a:pPr marL="342900" indent="-342900">
              <a:buFont typeface="Wingdings" panose="05000000000000000000" pitchFamily="2" charset="2"/>
              <a:buChar char="ü"/>
            </a:pPr>
            <a:r>
              <a:rPr lang="en-US" sz="2400"/>
              <a:t>New procedure for dealer submitted rebuilt applications</a:t>
            </a:r>
          </a:p>
          <a:p>
            <a:pPr marL="342900" indent="-342900">
              <a:buFont typeface="Wingdings" panose="05000000000000000000" pitchFamily="2" charset="2"/>
              <a:buChar char="ü"/>
            </a:pPr>
            <a:r>
              <a:rPr lang="en-US" sz="2400"/>
              <a:t>This is processed in one step after approval, instead of three steps</a:t>
            </a:r>
          </a:p>
          <a:p>
            <a:pPr marL="342900" indent="-342900">
              <a:buFont typeface="Wingdings" panose="05000000000000000000" pitchFamily="2" charset="2"/>
              <a:buChar char="ü"/>
            </a:pPr>
            <a:r>
              <a:rPr lang="en-US" sz="2400"/>
              <a:t>Dealer receives a “speed” paper title already DA to permit account</a:t>
            </a:r>
          </a:p>
          <a:p>
            <a:pPr marL="342900" indent="-342900">
              <a:buFont typeface="Wingdings" panose="05000000000000000000" pitchFamily="2" charset="2"/>
              <a:buChar char="ü"/>
            </a:pPr>
            <a:r>
              <a:rPr lang="en-US" sz="2400"/>
              <a:t>Continue to develop improvements to our internal processes</a:t>
            </a:r>
          </a:p>
        </p:txBody>
      </p:sp>
    </p:spTree>
    <p:extLst>
      <p:ext uri="{BB962C8B-B14F-4D97-AF65-F5344CB8AC3E}">
        <p14:creationId xmlns:p14="http://schemas.microsoft.com/office/powerpoint/2010/main" val="3473961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707C00-7092-6D9F-B711-021EA568C892}"/>
              </a:ext>
            </a:extLst>
          </p:cNvPr>
          <p:cNvSpPr>
            <a:spLocks noGrp="1"/>
          </p:cNvSpPr>
          <p:nvPr>
            <p:ph idx="1"/>
          </p:nvPr>
        </p:nvSpPr>
        <p:spPr>
          <a:xfrm>
            <a:off x="316923" y="1566874"/>
            <a:ext cx="6046299" cy="4938200"/>
          </a:xfrm>
        </p:spPr>
        <p:txBody>
          <a:bodyPr vert="horz" lIns="91440" tIns="45720" rIns="91440" bIns="45720" rtlCol="0" anchor="t">
            <a:normAutofit/>
          </a:bodyPr>
          <a:lstStyle/>
          <a:p>
            <a:pPr marL="0" indent="0">
              <a:buNone/>
            </a:pPr>
            <a:r>
              <a:rPr lang="en-US" sz="2600" b="1" u="sng">
                <a:latin typeface="Arial"/>
                <a:cs typeface="Arial"/>
              </a:rPr>
              <a:t>Completed: </a:t>
            </a:r>
          </a:p>
          <a:p>
            <a:r>
              <a:rPr lang="en-US" sz="2000">
                <a:latin typeface="Arial"/>
                <a:cs typeface="Arial"/>
              </a:rPr>
              <a:t>Bulk Transactions</a:t>
            </a:r>
          </a:p>
          <a:p>
            <a:pPr lvl="1"/>
            <a:r>
              <a:rPr lang="en-US" sz="2000">
                <a:latin typeface="Arial"/>
                <a:cs typeface="Arial"/>
              </a:rPr>
              <a:t>Clerk suggested enhancements to the bulk processing page.</a:t>
            </a:r>
          </a:p>
          <a:p>
            <a:r>
              <a:rPr lang="en-US" sz="2000">
                <a:latin typeface="Arial"/>
                <a:cs typeface="Arial"/>
              </a:rPr>
              <a:t>Legislative Updates</a:t>
            </a:r>
          </a:p>
          <a:p>
            <a:pPr lvl="1"/>
            <a:r>
              <a:rPr lang="en-US" sz="2000">
                <a:latin typeface="Arial"/>
                <a:cs typeface="Arial"/>
              </a:rPr>
              <a:t>2024 Legislation</a:t>
            </a:r>
          </a:p>
          <a:p>
            <a:pPr lvl="2"/>
            <a:r>
              <a:rPr lang="en-US">
                <a:latin typeface="Arial"/>
                <a:cs typeface="Arial"/>
              </a:rPr>
              <a:t>10K plate to birth month</a:t>
            </a:r>
          </a:p>
          <a:p>
            <a:pPr lvl="2"/>
            <a:r>
              <a:rPr lang="en-US">
                <a:latin typeface="Arial"/>
                <a:cs typeface="Arial"/>
              </a:rPr>
              <a:t>Reinstatement Fee</a:t>
            </a:r>
          </a:p>
          <a:p>
            <a:pPr marL="228600" lvl="1">
              <a:lnSpc>
                <a:spcPct val="100000"/>
              </a:lnSpc>
              <a:spcBef>
                <a:spcPts val="1000"/>
              </a:spcBef>
            </a:pPr>
            <a:r>
              <a:rPr lang="en-US" sz="2000">
                <a:latin typeface="Arial"/>
                <a:cs typeface="Arial"/>
              </a:rPr>
              <a:t>Edit Actions; Edit "in-flight" transactions</a:t>
            </a:r>
          </a:p>
          <a:p>
            <a:pPr lvl="1"/>
            <a:r>
              <a:rPr lang="en-US" sz="2100">
                <a:latin typeface="Arial"/>
                <a:cs typeface="Arial"/>
              </a:rPr>
              <a:t>Allows editing of data while processing</a:t>
            </a:r>
          </a:p>
          <a:p>
            <a:pPr lvl="1"/>
            <a:r>
              <a:rPr lang="en-US" sz="2100">
                <a:latin typeface="Arial"/>
                <a:cs typeface="Arial"/>
              </a:rPr>
              <a:t>Increased flexibility</a:t>
            </a:r>
          </a:p>
          <a:p>
            <a:pPr lvl="1"/>
            <a:r>
              <a:rPr lang="en-US" sz="2100">
                <a:latin typeface="Arial"/>
                <a:cs typeface="Arial"/>
              </a:rPr>
              <a:t>Reduced guardrails and validations</a:t>
            </a:r>
          </a:p>
          <a:p>
            <a:pPr marL="228600" lvl="1">
              <a:lnSpc>
                <a:spcPct val="110000"/>
              </a:lnSpc>
              <a:spcBef>
                <a:spcPts val="1000"/>
              </a:spcBef>
            </a:pPr>
            <a:r>
              <a:rPr lang="en-US" sz="2000">
                <a:latin typeface="Arial"/>
                <a:cs typeface="Arial"/>
              </a:rPr>
              <a:t>Rebuilt Process Enhancements</a:t>
            </a:r>
          </a:p>
          <a:p>
            <a:pPr marL="0" indent="0">
              <a:buNone/>
            </a:pPr>
            <a:endParaRPr lang="en-US" sz="2000">
              <a:latin typeface="Arial"/>
              <a:cs typeface="Arial"/>
            </a:endParaRPr>
          </a:p>
          <a:p>
            <a:endParaRPr lang="en-US" sz="1200">
              <a:highlight>
                <a:srgbClr val="FFFF00"/>
              </a:highlight>
            </a:endParaRPr>
          </a:p>
        </p:txBody>
      </p:sp>
      <p:sp>
        <p:nvSpPr>
          <p:cNvPr id="3" name="Title 2">
            <a:extLst>
              <a:ext uri="{FF2B5EF4-FFF2-40B4-BE49-F238E27FC236}">
                <a16:creationId xmlns:a16="http://schemas.microsoft.com/office/drawing/2014/main" id="{C45191A3-F1C0-8C4F-C652-001FA9C05233}"/>
              </a:ext>
            </a:extLst>
          </p:cNvPr>
          <p:cNvSpPr>
            <a:spLocks noGrp="1"/>
          </p:cNvSpPr>
          <p:nvPr>
            <p:ph type="title"/>
          </p:nvPr>
        </p:nvSpPr>
        <p:spPr/>
        <p:txBody>
          <a:bodyPr/>
          <a:lstStyle/>
          <a:p>
            <a:r>
              <a:rPr lang="en-US"/>
              <a:t>System Improvements</a:t>
            </a:r>
          </a:p>
        </p:txBody>
      </p:sp>
      <p:sp>
        <p:nvSpPr>
          <p:cNvPr id="5" name="Content Placeholder 1">
            <a:extLst>
              <a:ext uri="{FF2B5EF4-FFF2-40B4-BE49-F238E27FC236}">
                <a16:creationId xmlns:a16="http://schemas.microsoft.com/office/drawing/2014/main" id="{4EC51E1F-3A4C-7478-2393-92F0D4DCB48C}"/>
              </a:ext>
            </a:extLst>
          </p:cNvPr>
          <p:cNvSpPr txBox="1">
            <a:spLocks/>
          </p:cNvSpPr>
          <p:nvPr/>
        </p:nvSpPr>
        <p:spPr>
          <a:xfrm>
            <a:off x="6103505" y="1569184"/>
            <a:ext cx="5525655" cy="492861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err="1"/>
          </a:p>
        </p:txBody>
      </p:sp>
      <p:sp>
        <p:nvSpPr>
          <p:cNvPr id="4" name="Content Placeholder 1">
            <a:extLst>
              <a:ext uri="{FF2B5EF4-FFF2-40B4-BE49-F238E27FC236}">
                <a16:creationId xmlns:a16="http://schemas.microsoft.com/office/drawing/2014/main" id="{01CEB4C4-20B9-A035-149A-B23173FF2DD9}"/>
              </a:ext>
            </a:extLst>
          </p:cNvPr>
          <p:cNvSpPr txBox="1">
            <a:spLocks/>
          </p:cNvSpPr>
          <p:nvPr/>
        </p:nvSpPr>
        <p:spPr>
          <a:xfrm>
            <a:off x="6145701" y="1570514"/>
            <a:ext cx="6046299" cy="49382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600" b="1" u="sng">
                <a:latin typeface="Arial"/>
                <a:cs typeface="Arial"/>
              </a:rPr>
              <a:t>On-Going:</a:t>
            </a:r>
          </a:p>
          <a:p>
            <a:r>
              <a:rPr lang="en-US" sz="2000">
                <a:latin typeface="Arial"/>
                <a:cs typeface="Arial"/>
              </a:rPr>
              <a:t>Data Cleanup</a:t>
            </a:r>
            <a:endParaRPr lang="en-US" sz="2000"/>
          </a:p>
          <a:p>
            <a:pPr lvl="1"/>
            <a:r>
              <a:rPr lang="en-US" sz="2000">
                <a:latin typeface="Arial"/>
                <a:cs typeface="Arial"/>
              </a:rPr>
              <a:t>Continue running cleanup scripts as issues are identified</a:t>
            </a:r>
          </a:p>
          <a:p>
            <a:r>
              <a:rPr lang="en-US" sz="2000">
                <a:latin typeface="Arial"/>
                <a:cs typeface="Arial"/>
              </a:rPr>
              <a:t>Enhancements-Speed, Efficiency</a:t>
            </a:r>
            <a:endParaRPr lang="en-US" sz="2000"/>
          </a:p>
          <a:p>
            <a:pPr lvl="1"/>
            <a:r>
              <a:rPr lang="en-US" sz="2000">
                <a:latin typeface="Arial"/>
                <a:cs typeface="Arial"/>
              </a:rPr>
              <a:t>Business process flow enhancements for larger counties</a:t>
            </a:r>
            <a:endParaRPr lang="en-US" sz="2000"/>
          </a:p>
          <a:p>
            <a:pPr lvl="1"/>
            <a:r>
              <a:rPr lang="en-US" sz="2000">
                <a:latin typeface="Arial"/>
                <a:cs typeface="Arial"/>
              </a:rPr>
              <a:t>Transaction Reversal updates</a:t>
            </a:r>
            <a:endParaRPr lang="en-US" sz="2000"/>
          </a:p>
          <a:p>
            <a:r>
              <a:rPr lang="en-US" sz="2200"/>
              <a:t>Reporting</a:t>
            </a:r>
          </a:p>
          <a:p>
            <a:pPr lvl="1"/>
            <a:r>
              <a:rPr lang="en-US" sz="2000">
                <a:latin typeface="Arial"/>
                <a:cs typeface="Arial"/>
              </a:rPr>
              <a:t>Continue to improve and increase report options</a:t>
            </a:r>
          </a:p>
          <a:p>
            <a:pPr marL="457200" lvl="1" indent="0">
              <a:buNone/>
            </a:pPr>
            <a:endParaRPr lang="en-US" sz="2000">
              <a:latin typeface="Arial"/>
              <a:cs typeface="Arial"/>
            </a:endParaRPr>
          </a:p>
          <a:p>
            <a:endParaRPr lang="en-US" sz="2200"/>
          </a:p>
          <a:p>
            <a:endParaRPr lang="en-US" sz="1200">
              <a:highlight>
                <a:srgbClr val="FFFF00"/>
              </a:highlight>
            </a:endParaRPr>
          </a:p>
        </p:txBody>
      </p:sp>
    </p:spTree>
    <p:extLst>
      <p:ext uri="{BB962C8B-B14F-4D97-AF65-F5344CB8AC3E}">
        <p14:creationId xmlns:p14="http://schemas.microsoft.com/office/powerpoint/2010/main" val="3199602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440A66-323B-4A54-45ED-0CB11DE1702E}"/>
              </a:ext>
            </a:extLst>
          </p:cNvPr>
          <p:cNvSpPr>
            <a:spLocks noGrp="1"/>
          </p:cNvSpPr>
          <p:nvPr>
            <p:ph idx="1"/>
          </p:nvPr>
        </p:nvSpPr>
        <p:spPr>
          <a:xfrm>
            <a:off x="367645" y="1716966"/>
            <a:ext cx="6202837" cy="4620460"/>
          </a:xfrm>
        </p:spPr>
        <p:txBody>
          <a:bodyPr>
            <a:normAutofit lnSpcReduction="10000"/>
          </a:bodyPr>
          <a:lstStyle/>
          <a:p>
            <a:r>
              <a:rPr lang="en-US" dirty="0">
                <a:latin typeface="Arial"/>
                <a:cs typeface="Arial"/>
              </a:rPr>
              <a:t>Clerk Efficiency Enhancements: </a:t>
            </a:r>
          </a:p>
          <a:p>
            <a:pPr lvl="1"/>
            <a:r>
              <a:rPr lang="en-US" dirty="0">
                <a:latin typeface="Arial"/>
                <a:cs typeface="Arial"/>
              </a:rPr>
              <a:t>PODD Receipt Printing Order</a:t>
            </a:r>
          </a:p>
          <a:p>
            <a:pPr lvl="1"/>
            <a:r>
              <a:rPr lang="en-US" dirty="0">
                <a:latin typeface="Arial"/>
                <a:cs typeface="Arial"/>
              </a:rPr>
              <a:t>Fleet Management – High volume Customer Account screens</a:t>
            </a:r>
          </a:p>
          <a:p>
            <a:pPr lvl="1"/>
            <a:r>
              <a:rPr lang="en-US" dirty="0">
                <a:latin typeface="Arial"/>
                <a:cs typeface="Arial"/>
              </a:rPr>
              <a:t>Bulk Processing Autosave </a:t>
            </a:r>
          </a:p>
          <a:p>
            <a:pPr lvl="1"/>
            <a:r>
              <a:rPr lang="en-US" dirty="0">
                <a:latin typeface="Arial"/>
                <a:cs typeface="Arial"/>
              </a:rPr>
              <a:t>Reactivations for titles 2+ yrs</a:t>
            </a:r>
          </a:p>
          <a:p>
            <a:r>
              <a:rPr lang="en-US" dirty="0">
                <a:latin typeface="Arial"/>
                <a:cs typeface="Arial"/>
              </a:rPr>
              <a:t>Legislative Changes:</a:t>
            </a:r>
          </a:p>
          <a:p>
            <a:pPr lvl="1"/>
            <a:r>
              <a:rPr lang="en-US" sz="2400" dirty="0">
                <a:latin typeface="Arial"/>
                <a:cs typeface="Arial"/>
              </a:rPr>
              <a:t>KY Electronic Lien and Titling</a:t>
            </a:r>
            <a:endParaRPr lang="en-US" dirty="0">
              <a:latin typeface="Arial"/>
              <a:cs typeface="Arial"/>
            </a:endParaRPr>
          </a:p>
          <a:p>
            <a:pPr lvl="1"/>
            <a:r>
              <a:rPr lang="en-US" dirty="0">
                <a:latin typeface="Arial"/>
                <a:cs typeface="Arial"/>
              </a:rPr>
              <a:t>Electric Vehicles</a:t>
            </a:r>
          </a:p>
          <a:p>
            <a:pPr lvl="1"/>
            <a:r>
              <a:rPr lang="en-US" dirty="0">
                <a:latin typeface="Arial"/>
                <a:cs typeface="Arial"/>
              </a:rPr>
              <a:t>Autonomous vehicle flag</a:t>
            </a:r>
          </a:p>
          <a:p>
            <a:pPr lvl="1"/>
            <a:r>
              <a:rPr lang="en-US" dirty="0">
                <a:latin typeface="Arial"/>
                <a:cs typeface="Arial"/>
              </a:rPr>
              <a:t>Electronic Sheriff Inspections (HB 833)</a:t>
            </a:r>
          </a:p>
          <a:p>
            <a:pPr lvl="1"/>
            <a:r>
              <a:rPr lang="en-US" dirty="0">
                <a:latin typeface="Arial"/>
                <a:cs typeface="Arial"/>
              </a:rPr>
              <a:t>New Special Plates</a:t>
            </a:r>
          </a:p>
          <a:p>
            <a:endParaRPr lang="en-US" dirty="0"/>
          </a:p>
        </p:txBody>
      </p:sp>
      <p:sp>
        <p:nvSpPr>
          <p:cNvPr id="3" name="Title 2">
            <a:extLst>
              <a:ext uri="{FF2B5EF4-FFF2-40B4-BE49-F238E27FC236}">
                <a16:creationId xmlns:a16="http://schemas.microsoft.com/office/drawing/2014/main" id="{59BC29A7-A09D-0AA8-2074-83862198A2F3}"/>
              </a:ext>
            </a:extLst>
          </p:cNvPr>
          <p:cNvSpPr>
            <a:spLocks noGrp="1"/>
          </p:cNvSpPr>
          <p:nvPr>
            <p:ph type="title"/>
          </p:nvPr>
        </p:nvSpPr>
        <p:spPr/>
        <p:txBody>
          <a:bodyPr/>
          <a:lstStyle/>
          <a:p>
            <a:r>
              <a:rPr lang="en-US"/>
              <a:t>Prioritized System Improvements</a:t>
            </a:r>
          </a:p>
        </p:txBody>
      </p:sp>
      <p:sp>
        <p:nvSpPr>
          <p:cNvPr id="8" name="Content Placeholder 1">
            <a:extLst>
              <a:ext uri="{FF2B5EF4-FFF2-40B4-BE49-F238E27FC236}">
                <a16:creationId xmlns:a16="http://schemas.microsoft.com/office/drawing/2014/main" id="{71E428E2-D673-0E8D-4D6C-9BC1ACEF0CB8}"/>
              </a:ext>
            </a:extLst>
          </p:cNvPr>
          <p:cNvSpPr txBox="1">
            <a:spLocks/>
          </p:cNvSpPr>
          <p:nvPr/>
        </p:nvSpPr>
        <p:spPr>
          <a:xfrm>
            <a:off x="6251542" y="1624269"/>
            <a:ext cx="620283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atin typeface="Arial"/>
                <a:cs typeface="Arial"/>
              </a:rPr>
              <a:t>Centralized Lien Management</a:t>
            </a:r>
          </a:p>
          <a:p>
            <a:r>
              <a:rPr lang="en-US">
                <a:latin typeface="Arial"/>
                <a:cs typeface="Arial"/>
              </a:rPr>
              <a:t>PVA/DOR Valuation</a:t>
            </a:r>
          </a:p>
          <a:p>
            <a:r>
              <a:rPr lang="en-US" sz="2800"/>
              <a:t>BTR/VTR</a:t>
            </a:r>
          </a:p>
          <a:p>
            <a:r>
              <a:rPr lang="en-US" sz="2800"/>
              <a:t>KSP/LINK/NCIC Improvements</a:t>
            </a:r>
          </a:p>
          <a:p>
            <a:r>
              <a:rPr lang="en-US" sz="2800"/>
              <a:t>Insurance Improvements</a:t>
            </a:r>
          </a:p>
          <a:p>
            <a:endParaRPr lang="en-US"/>
          </a:p>
        </p:txBody>
      </p:sp>
    </p:spTree>
    <p:extLst>
      <p:ext uri="{BB962C8B-B14F-4D97-AF65-F5344CB8AC3E}">
        <p14:creationId xmlns:p14="http://schemas.microsoft.com/office/powerpoint/2010/main" val="914394598"/>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FFC600"/>
      </a:accent1>
      <a:accent2>
        <a:srgbClr val="003764"/>
      </a:accent2>
      <a:accent3>
        <a:srgbClr val="5EB3E4"/>
      </a:accent3>
      <a:accent4>
        <a:srgbClr val="7F7F7F"/>
      </a:accent4>
      <a:accent5>
        <a:srgbClr val="3A3838"/>
      </a:accent5>
      <a:accent6>
        <a:srgbClr val="D8D9D7"/>
      </a:accent6>
      <a:hlink>
        <a:srgbClr val="2F5496"/>
      </a:hlink>
      <a:folHlink>
        <a:srgbClr val="833C0B"/>
      </a:folHlink>
    </a:clrScheme>
    <a:fontScheme name="KYTC">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YTCtemplate-TK-Main" id="{22726168-3B46-40B8-A768-46457C010A69}" vid="{A4A589BF-1008-4871-A046-32F5178A76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EA77229A91BE640963C7E500CC3FB7D" ma:contentTypeVersion="14" ma:contentTypeDescription="Create a new document." ma:contentTypeScope="" ma:versionID="acae73532a35fcfa014bd9efa4f5ea83">
  <xsd:schema xmlns:xsd="http://www.w3.org/2001/XMLSchema" xmlns:xs="http://www.w3.org/2001/XMLSchema" xmlns:p="http://schemas.microsoft.com/office/2006/metadata/properties" xmlns:ns3="fab2f6f1-0821-4b71-8c0e-6b042c9ddd41" xmlns:ns4="8a9cb5dc-ad0b-4f4d-b7a4-05b6221d4e38" targetNamespace="http://schemas.microsoft.com/office/2006/metadata/properties" ma:root="true" ma:fieldsID="6c3a1cedef2793420f731092fe13ee50" ns3:_="" ns4:_="">
    <xsd:import namespace="fab2f6f1-0821-4b71-8c0e-6b042c9ddd41"/>
    <xsd:import namespace="8a9cb5dc-ad0b-4f4d-b7a4-05b6221d4e38"/>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b2f6f1-0821-4b71-8c0e-6b042c9ddd4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a9cb5dc-ad0b-4f4d-b7a4-05b6221d4e3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fab2f6f1-0821-4b71-8c0e-6b042c9ddd41" xsi:nil="true"/>
  </documentManagement>
</p:properties>
</file>

<file path=customXml/itemProps1.xml><?xml version="1.0" encoding="utf-8"?>
<ds:datastoreItem xmlns:ds="http://schemas.openxmlformats.org/officeDocument/2006/customXml" ds:itemID="{73193435-C47C-4457-BC11-75D2D353601B}">
  <ds:schemaRefs>
    <ds:schemaRef ds:uri="8a9cb5dc-ad0b-4f4d-b7a4-05b6221d4e38"/>
    <ds:schemaRef ds:uri="fab2f6f1-0821-4b71-8c0e-6b042c9ddd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90EC3D7-E756-4517-9312-3AEC41EE581D}">
  <ds:schemaRefs>
    <ds:schemaRef ds:uri="http://schemas.microsoft.com/sharepoint/v3/contenttype/forms"/>
  </ds:schemaRefs>
</ds:datastoreItem>
</file>

<file path=customXml/itemProps3.xml><?xml version="1.0" encoding="utf-8"?>
<ds:datastoreItem xmlns:ds="http://schemas.openxmlformats.org/officeDocument/2006/customXml" ds:itemID="{CF426708-9BF1-44E3-979E-82F59981BDC5}">
  <ds:schemaRefs>
    <ds:schemaRef ds:uri="http://purl.org/dc/terms/"/>
    <ds:schemaRef ds:uri="http://purl.org/dc/elements/1.1/"/>
    <ds:schemaRef ds:uri="http://purl.org/dc/dcmitype/"/>
    <ds:schemaRef ds:uri="http://schemas.openxmlformats.org/package/2006/metadata/core-properties"/>
    <ds:schemaRef ds:uri="http://schemas.microsoft.com/office/2006/metadata/properties"/>
    <ds:schemaRef ds:uri="fab2f6f1-0821-4b71-8c0e-6b042c9ddd41"/>
    <ds:schemaRef ds:uri="http://schemas.microsoft.com/office/2006/documentManagement/types"/>
    <ds:schemaRef ds:uri="http://schemas.microsoft.com/office/infopath/2007/PartnerControls"/>
    <ds:schemaRef ds:uri="8a9cb5dc-ad0b-4f4d-b7a4-05b6221d4e3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KYTCtemplate-TK-Main</Template>
  <TotalTime>3</TotalTime>
  <Words>562</Words>
  <Application>Microsoft Office PowerPoint</Application>
  <PresentationFormat>Widescreen</PresentationFormat>
  <Paragraphs>140</Paragraphs>
  <Slides>11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Wingdings</vt:lpstr>
      <vt:lpstr>Office Theme</vt:lpstr>
      <vt:lpstr>KAVIS Program Update</vt:lpstr>
      <vt:lpstr>PowerPoint Presentation</vt:lpstr>
      <vt:lpstr>Comparisons 2023 vs 2024 </vt:lpstr>
      <vt:lpstr>Monthly Ad Valorem Collected</vt:lpstr>
      <vt:lpstr>Monthly State Collections</vt:lpstr>
      <vt:lpstr>Monthly Checkouts</vt:lpstr>
      <vt:lpstr>Rebuilt</vt:lpstr>
      <vt:lpstr>System Improvements</vt:lpstr>
      <vt:lpstr>Prioritized System Improvements</vt:lpstr>
      <vt:lpstr>Collections in Top 10 Counties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KAVIS Program Update</dc:title>
  <dc:creator>Stout, Heather L (KYTC)</dc:creator>
  <cp:lastModifiedBy>Eiler, John (KYTC)</cp:lastModifiedBy>
  <cp:revision>2</cp:revision>
  <cp:lastPrinted>2023-10-11T16:29:58Z</cp:lastPrinted>
  <dcterms:created xsi:type="dcterms:W3CDTF">2022-10-27T12:13:39Z</dcterms:created>
  <dcterms:modified xsi:type="dcterms:W3CDTF">2024-08-16T19:23:39Z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0x0101004EA77229A91BE640963C7E500CC3FB7D</vt:lpwstr>
  </property>
</Properties>
</file>