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4"/>
    <p:sldMasterId id="2147483780" r:id="rId5"/>
    <p:sldMasterId id="2147483792" r:id="rId6"/>
  </p:sldMasterIdLst>
  <p:notesMasterIdLst>
    <p:notesMasterId r:id="rId14"/>
  </p:notesMasterIdLst>
  <p:sldIdLst>
    <p:sldId id="326" r:id="rId7"/>
    <p:sldId id="337" r:id="rId8"/>
    <p:sldId id="341" r:id="rId9"/>
    <p:sldId id="342" r:id="rId10"/>
    <p:sldId id="340" r:id="rId11"/>
    <p:sldId id="331" r:id="rId12"/>
    <p:sldId id="328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49911" autoAdjust="0"/>
  </p:normalViewPr>
  <p:slideViewPr>
    <p:cSldViewPr>
      <p:cViewPr varScale="1">
        <p:scale>
          <a:sx n="114" d="100"/>
          <a:sy n="114" d="100"/>
        </p:scale>
        <p:origin x="152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816" y="1218"/>
      </p:cViewPr>
      <p:guideLst>
        <p:guide orient="horz" pos="2933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wer, Robin A (KYTC)" userId="7aaffb7f-da2a-41bc-b6b9-fe36252a92aa" providerId="ADAL" clId="{2DB42273-58E1-4B70-84D0-5B3E332F0F0D}"/>
    <pc:docChg chg="undo custSel modSld">
      <pc:chgData name="Brewer, Robin A (KYTC)" userId="7aaffb7f-da2a-41bc-b6b9-fe36252a92aa" providerId="ADAL" clId="{2DB42273-58E1-4B70-84D0-5B3E332F0F0D}" dt="2024-08-14T18:35:33.547" v="652" actId="20577"/>
      <pc:docMkLst>
        <pc:docMk/>
      </pc:docMkLst>
      <pc:sldChg chg="modSp mod">
        <pc:chgData name="Brewer, Robin A (KYTC)" userId="7aaffb7f-da2a-41bc-b6b9-fe36252a92aa" providerId="ADAL" clId="{2DB42273-58E1-4B70-84D0-5B3E332F0F0D}" dt="2024-08-14T17:26:23.841" v="112" actId="20577"/>
        <pc:sldMkLst>
          <pc:docMk/>
          <pc:sldMk cId="404933580" sldId="337"/>
        </pc:sldMkLst>
        <pc:spChg chg="mod">
          <ac:chgData name="Brewer, Robin A (KYTC)" userId="7aaffb7f-da2a-41bc-b6b9-fe36252a92aa" providerId="ADAL" clId="{2DB42273-58E1-4B70-84D0-5B3E332F0F0D}" dt="2024-08-14T17:23:07.119" v="55" actId="20577"/>
          <ac:spMkLst>
            <pc:docMk/>
            <pc:sldMk cId="404933580" sldId="337"/>
            <ac:spMk id="31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3:56.792" v="97" actId="20577"/>
          <ac:spMkLst>
            <pc:docMk/>
            <pc:sldMk cId="404933580" sldId="337"/>
            <ac:spMk id="34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3:50.089" v="89" actId="20577"/>
          <ac:spMkLst>
            <pc:docMk/>
            <pc:sldMk cId="404933580" sldId="337"/>
            <ac:spMk id="35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3:15.350" v="65" actId="20577"/>
          <ac:spMkLst>
            <pc:docMk/>
            <pc:sldMk cId="404933580" sldId="337"/>
            <ac:spMk id="36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5:26.665" v="106" actId="2711"/>
          <ac:spMkLst>
            <pc:docMk/>
            <pc:sldMk cId="404933580" sldId="337"/>
            <ac:spMk id="37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6:23.841" v="112" actId="20577"/>
          <ac:spMkLst>
            <pc:docMk/>
            <pc:sldMk cId="404933580" sldId="337"/>
            <ac:spMk id="38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3:36.112" v="82" actId="20577"/>
          <ac:spMkLst>
            <pc:docMk/>
            <pc:sldMk cId="404933580" sldId="337"/>
            <ac:spMk id="39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3:27.410" v="73" actId="20577"/>
          <ac:spMkLst>
            <pc:docMk/>
            <pc:sldMk cId="404933580" sldId="337"/>
            <ac:spMk id="40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2:34.654" v="45" actId="20577"/>
          <ac:spMkLst>
            <pc:docMk/>
            <pc:sldMk cId="404933580" sldId="337"/>
            <ac:spMk id="17417" creationId="{00000000-0000-0000-0000-000000000000}"/>
          </ac:spMkLst>
        </pc:spChg>
        <pc:spChg chg="mod">
          <ac:chgData name="Brewer, Robin A (KYTC)" userId="7aaffb7f-da2a-41bc-b6b9-fe36252a92aa" providerId="ADAL" clId="{2DB42273-58E1-4B70-84D0-5B3E332F0F0D}" dt="2024-08-14T17:22:21.954" v="30" actId="20577"/>
          <ac:spMkLst>
            <pc:docMk/>
            <pc:sldMk cId="404933580" sldId="337"/>
            <ac:spMk id="17424" creationId="{00000000-0000-0000-0000-000000000000}"/>
          </ac:spMkLst>
        </pc:spChg>
      </pc:sldChg>
      <pc:sldChg chg="addSp modSp mod">
        <pc:chgData name="Brewer, Robin A (KYTC)" userId="7aaffb7f-da2a-41bc-b6b9-fe36252a92aa" providerId="ADAL" clId="{2DB42273-58E1-4B70-84D0-5B3E332F0F0D}" dt="2024-08-14T18:35:33.547" v="652" actId="20577"/>
        <pc:sldMkLst>
          <pc:docMk/>
          <pc:sldMk cId="1622171907" sldId="342"/>
        </pc:sldMkLst>
        <pc:spChg chg="add mod">
          <ac:chgData name="Brewer, Robin A (KYTC)" userId="7aaffb7f-da2a-41bc-b6b9-fe36252a92aa" providerId="ADAL" clId="{2DB42273-58E1-4B70-84D0-5B3E332F0F0D}" dt="2024-08-14T18:26:46" v="636" actId="20577"/>
          <ac:spMkLst>
            <pc:docMk/>
            <pc:sldMk cId="1622171907" sldId="342"/>
            <ac:spMk id="3" creationId="{C379F379-1D02-C25F-6F16-87DE514FDDAA}"/>
          </ac:spMkLst>
        </pc:spChg>
        <pc:spChg chg="mod">
          <ac:chgData name="Brewer, Robin A (KYTC)" userId="7aaffb7f-da2a-41bc-b6b9-fe36252a92aa" providerId="ADAL" clId="{2DB42273-58E1-4B70-84D0-5B3E332F0F0D}" dt="2024-08-14T18:14:31.841" v="149" actId="20577"/>
          <ac:spMkLst>
            <pc:docMk/>
            <pc:sldMk cId="1622171907" sldId="342"/>
            <ac:spMk id="6146" creationId="{00000000-0000-0000-0000-000000000000}"/>
          </ac:spMkLst>
        </pc:spChg>
        <pc:graphicFrameChg chg="mod modGraphic">
          <ac:chgData name="Brewer, Robin A (KYTC)" userId="7aaffb7f-da2a-41bc-b6b9-fe36252a92aa" providerId="ADAL" clId="{2DB42273-58E1-4B70-84D0-5B3E332F0F0D}" dt="2024-08-14T18:35:33.547" v="652" actId="20577"/>
          <ac:graphicFrameMkLst>
            <pc:docMk/>
            <pc:sldMk cId="1622171907" sldId="342"/>
            <ac:graphicFrameMk id="5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405393291355828E-2"/>
          <c:y val="9.1672241950148392E-2"/>
          <c:w val="0.91455300846014942"/>
          <c:h val="0.780581788298826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>
              <a:solidFill>
                <a:schemeClr val="accent1"/>
              </a:solidFill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6AC-468B-9240-1515DDD367D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6AC-468B-9240-1515DDD367DA}"/>
              </c:ext>
            </c:extLst>
          </c:dPt>
          <c:dLbls>
            <c:dLbl>
              <c:idx val="0"/>
              <c:layout>
                <c:manualLayout>
                  <c:x val="-2.0069098574218708E-17"/>
                  <c:y val="-2.61437908496732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AC-468B-9240-1515DDD367DA}"/>
                </c:ext>
              </c:extLst>
            </c:dLbl>
            <c:dLbl>
              <c:idx val="2"/>
              <c:layout>
                <c:manualLayout>
                  <c:x val="2.8490025294431514E-3"/>
                  <c:y val="-1.7167995303423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01-4AB3-9165-5979D02182AB}"/>
                </c:ext>
              </c:extLst>
            </c:dLbl>
            <c:dLbl>
              <c:idx val="3"/>
              <c:layout>
                <c:manualLayout>
                  <c:x val="1.0946907498631637E-3"/>
                  <c:y val="-3.1948881789137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AC-468B-9240-1515DDD367DA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'SourceData - RF Breakdown'!$A$6:$D$6</c:f>
              <c:strCache>
                <c:ptCount val="4"/>
                <c:pt idx="0">
                  <c:v>1st Quarter</c:v>
                </c:pt>
                <c:pt idx="1">
                  <c:v>2nd Quarter</c:v>
                </c:pt>
                <c:pt idx="2">
                  <c:v>3rd Quarter</c:v>
                </c:pt>
                <c:pt idx="3">
                  <c:v>4th Quarter</c:v>
                </c:pt>
              </c:strCache>
            </c:strRef>
          </c:cat>
          <c:val>
            <c:numRef>
              <c:f>'SourceData - RF Breakdown'!$A$27:$D$27</c:f>
              <c:numCache>
                <c:formatCode>0.0%</c:formatCode>
                <c:ptCount val="4"/>
                <c:pt idx="0">
                  <c:v>0.10199999999999999</c:v>
                </c:pt>
                <c:pt idx="1">
                  <c:v>7.3999999999999996E-2</c:v>
                </c:pt>
                <c:pt idx="2">
                  <c:v>4.4999999999999998E-2</c:v>
                </c:pt>
                <c:pt idx="3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AC-468B-9240-1515DDD36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3799951"/>
        <c:axId val="1"/>
      </c:barChart>
      <c:catAx>
        <c:axId val="57379995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2100000" vert="horz"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"/>
        <c:crossesAt val="0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</c:scaling>
        <c:delete val="0"/>
        <c:axPos val="l"/>
        <c:majorGridlines/>
        <c:minorGridlines/>
        <c:numFmt formatCode="0.0%" sourceLinked="0"/>
        <c:majorTickMark val="none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73799951"/>
        <c:crosses val="autoZero"/>
        <c:crossBetween val="between"/>
        <c:minorUnit val="5.000000000000001E-2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0.00082</cdr:x>
      <cdr:y>0.33987</cdr:y>
    </cdr:from>
    <cdr:to>
      <cdr:x>0.02053</cdr:x>
      <cdr:y>0.49673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332228" y="2323031"/>
          <a:ext cx="914384" cy="2307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(</a:t>
          </a:r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Millions</a:t>
          </a:r>
          <a:r>
            <a:rPr lang="en-US" sz="1100" dirty="0"/>
            <a:t>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2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/>
          <a:lstStyle>
            <a:lvl1pPr algn="r">
              <a:defRPr sz="1200"/>
            </a:lvl1pPr>
          </a:lstStyle>
          <a:p>
            <a:fld id="{ECB4075F-7629-482A-BF08-783F1FCB9180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5" tIns="46213" rIns="92425" bIns="462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2425" tIns="46213" rIns="92425" bIns="462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2425" tIns="46213" rIns="92425" bIns="46213" rtlCol="0" anchor="b"/>
          <a:lstStyle>
            <a:lvl1pPr algn="r">
              <a:defRPr sz="1200"/>
            </a:lvl1pPr>
          </a:lstStyle>
          <a:p>
            <a:fld id="{DD5EFADC-804F-4001-A423-1BBF85CA0B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0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15EA02-E8B6-4D91-8761-CDC80F9C66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65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my understanding that today’s presentation is meant to be an overview of the primary revenue sources that make up the Road Fund.  </a:t>
            </a:r>
          </a:p>
          <a:p>
            <a:endParaRPr lang="en-US" dirty="0"/>
          </a:p>
          <a:p>
            <a:r>
              <a:rPr lang="en-US" dirty="0"/>
              <a:t>Primarily we focus on two revenue categories – Motor Fuels and Motor Vehicle Usage.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Motor Vehicle Usage is simply the 6% sales tax on vehicles.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FADC-804F-4001-A423-1BBF85CA0B4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4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my understanding that today’s presentation is meant to be an overview of the primary revenue sources that make up the Road Fund.  </a:t>
            </a:r>
          </a:p>
          <a:p>
            <a:endParaRPr lang="en-US" dirty="0"/>
          </a:p>
          <a:p>
            <a:r>
              <a:rPr lang="en-US" dirty="0"/>
              <a:t>Primarily we focus on two revenue categories – Motor Fuels and Motor Vehicle Usage.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Motor Vehicle Usage is simply the 6% sales tax on vehicles.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FADC-804F-4001-A423-1BBF85CA0B4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85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15EA02-E8B6-4D91-8761-CDC80F9C661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66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15EA02-E8B6-4D91-8761-CDC80F9C661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97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E0C565-48CD-4AEC-9935-DD117F67D6B9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0EB3A-5AC3-41CA-90B6-EF4694322C1A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2A3F83E-7ED2-4AAA-AA9A-1733B8C550E7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C802-2589-4BB0-BD9D-AAA7284A626A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F2C5-D735-44FD-B823-9F6204A59A8E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078B-CF92-4D8A-B26D-074E8129BEE5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9CF7-CD9F-4BB7-ABA4-6A9D4F810DE1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66990-8D87-405F-ABBB-7B5CD7088F72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8892-0DA4-47DA-AAB8-84453F9160DB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38139-045D-45B4-A3E4-1ABADB53B2DB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EEA43-0024-412D-9D1A-E3E41AE24B09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EAD5-D67E-4D8B-B762-D1969C5DED7C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D8D7E-1A22-47F9-AE4D-22033BFE71B0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9E48-062E-4C42-8DB5-DD931A59FDB4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56D98-2262-47AE-A46D-EC0FBE2E0230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EFEAD95-95D2-4B28-9F23-0BD8EC36BDEE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02B2E5-B970-4B27-9ECC-203B38F42BF9}" type="slidenum">
              <a:rPr lang="en-US" smtClean="0">
                <a:solidFill>
                  <a:srgbClr val="EBDDC3"/>
                </a:solidFill>
              </a:rPr>
              <a:pPr/>
              <a:t>‹#›</a:t>
            </a:fld>
            <a:endParaRPr lang="en-US" dirty="0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616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737-9ECF-48A7-A93C-B9565B5266AF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9633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6046-87E6-4BDD-A048-C2FEBAA844F2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93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742043-2706-4480-8C1F-B8CBCE495E90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352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9AE9836-AEBD-46AF-901A-0FEB9A476FC9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765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DC53-3215-4E5F-8634-C3D8C6A4AD3B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0902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DEC6-35D4-4784-B1D9-43BF9D653CA6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02B2E5-B970-4B27-9ECC-203B38F42BF9}" type="slidenum">
              <a:rPr lang="en-US" smtClean="0">
                <a:solidFill>
                  <a:srgbClr val="775F55"/>
                </a:solidFill>
              </a:rPr>
              <a:pPr/>
              <a:t>‹#›</a:t>
            </a:fld>
            <a:endParaRPr lang="en-US" dirty="0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D84F5-16D0-4F51-9A3D-D89832625C6C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C9F0-98A6-4366-9D06-3CBF02FB43CF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04410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5A3FB2-9BA3-476D-A96A-BFD924688146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08995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976D-9E86-4C03-8C96-9CA1DB3F2397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533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118B83-1A15-45B0-9621-7C4C200D677B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353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557D3A-D77F-4BD7-9BC9-AB75F717D82F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7E98CF-213C-4D38-849B-84C5461A3B83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5B62B-5E7E-412B-A4C0-BBAF54843424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655A-1493-49AD-9762-C7D136B4652A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5E61-6EAD-4382-9ADF-9205F2D2611C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A5F2622-70D3-4377-87B6-35EA6D3E7998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22C7E1-C66D-4CF4-B35C-18E692AA6AF2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9C22FF-8AB8-4BF9-91FB-E4BEFDAF32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04B8D-1B6E-4D2B-92BB-5C1A5ABD3F23}" type="datetime1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85D5-61AC-4F4B-9EDD-4E0DF35AD9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069770-28ED-4F54-84E8-FCACAD75F8B4}" type="datetime1">
              <a:rPr lang="en-US" smtClean="0">
                <a:solidFill>
                  <a:srgbClr val="775F55"/>
                </a:solidFill>
              </a:rPr>
              <a:t>8/14/2024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02B2E5-B970-4B27-9ECC-203B38F42B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2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8200" y="457200"/>
            <a:ext cx="7543800" cy="5638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None/>
              <a:defRPr/>
            </a:pPr>
            <a:endParaRPr lang="en-US" sz="2400" b="1" i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"/>
            <a:ext cx="9144000" cy="58674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KENTUCKY TRANSPORTATION CABINET</a:t>
            </a:r>
          </a:p>
          <a:p>
            <a:pPr>
              <a:lnSpc>
                <a:spcPct val="80000"/>
              </a:lnSpc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Interim Joint Committee on </a:t>
            </a:r>
          </a:p>
          <a:p>
            <a:pPr algn="ctr">
              <a:lnSpc>
                <a:spcPct val="80000"/>
              </a:lnSpc>
            </a:pP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Transportation</a:t>
            </a:r>
          </a:p>
          <a:p>
            <a:pPr algn="ctr">
              <a:lnSpc>
                <a:spcPct val="80000"/>
              </a:lnSpc>
            </a:pP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Fiscal Year 2024 Closeout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Robin Brewer, Executive Director, Office of Budget and Fiscal Management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August 20, 2024</a:t>
            </a:r>
          </a:p>
        </p:txBody>
      </p:sp>
    </p:spTree>
    <p:extLst>
      <p:ext uri="{BB962C8B-B14F-4D97-AF65-F5344CB8AC3E}">
        <p14:creationId xmlns:p14="http://schemas.microsoft.com/office/powerpoint/2010/main" val="375454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381000" y="2362200"/>
            <a:ext cx="2084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Fuels</a:t>
            </a:r>
            <a:endParaRPr lang="en-US" sz="2800" dirty="0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381000" y="3251200"/>
            <a:ext cx="2438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Vehicle</a:t>
            </a:r>
            <a:b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</a:t>
            </a: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381000" y="4394200"/>
            <a:ext cx="1083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81000" y="5156200"/>
            <a:ext cx="13489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4648200" y="1457792"/>
            <a:ext cx="259080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Enacted Rev. Est.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3676650" y="5724623"/>
            <a:ext cx="2438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17421" name="Text Box 12"/>
          <p:cNvSpPr txBox="1">
            <a:spLocks noChangeArrowheads="1"/>
          </p:cNvSpPr>
          <p:nvPr/>
        </p:nvSpPr>
        <p:spPr bwMode="auto">
          <a:xfrm>
            <a:off x="4953000" y="2057400"/>
            <a:ext cx="1162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7422" name="Text Box 13"/>
          <p:cNvSpPr txBox="1">
            <a:spLocks noChangeArrowheads="1"/>
          </p:cNvSpPr>
          <p:nvPr/>
        </p:nvSpPr>
        <p:spPr bwMode="auto">
          <a:xfrm>
            <a:off x="2971800" y="5156201"/>
            <a:ext cx="1600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1,881.7</a:t>
            </a:r>
          </a:p>
          <a:p>
            <a:pPr algn="r"/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5105400" y="4114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u="sng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24" name="Text Box 15"/>
          <p:cNvSpPr txBox="1">
            <a:spLocks noChangeArrowheads="1"/>
          </p:cNvSpPr>
          <p:nvPr/>
        </p:nvSpPr>
        <p:spPr bwMode="auto">
          <a:xfrm>
            <a:off x="152400" y="3048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FY 2024: Revised Official Road Fund Estimate vs. Enacted Revenue Estimate</a:t>
            </a:r>
          </a:p>
        </p:txBody>
      </p:sp>
      <p:sp>
        <p:nvSpPr>
          <p:cNvPr id="17425" name="Text Box 16"/>
          <p:cNvSpPr txBox="1">
            <a:spLocks noChangeArrowheads="1"/>
          </p:cNvSpPr>
          <p:nvPr/>
        </p:nvSpPr>
        <p:spPr bwMode="auto">
          <a:xfrm>
            <a:off x="2971800" y="2336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905.1</a:t>
            </a:r>
          </a:p>
        </p:txBody>
      </p:sp>
      <p:sp>
        <p:nvSpPr>
          <p:cNvPr id="17426" name="Text Box 17"/>
          <p:cNvSpPr txBox="1">
            <a:spLocks noChangeArrowheads="1"/>
          </p:cNvSpPr>
          <p:nvPr/>
        </p:nvSpPr>
        <p:spPr bwMode="auto">
          <a:xfrm>
            <a:off x="29718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672.2</a:t>
            </a:r>
          </a:p>
        </p:txBody>
      </p:sp>
      <p:sp>
        <p:nvSpPr>
          <p:cNvPr id="17427" name="Text Box 18"/>
          <p:cNvSpPr txBox="1">
            <a:spLocks noChangeArrowheads="1"/>
          </p:cNvSpPr>
          <p:nvPr/>
        </p:nvSpPr>
        <p:spPr bwMode="auto">
          <a:xfrm>
            <a:off x="2971800" y="43942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304.3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981202" y="1443828"/>
            <a:ext cx="3200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 Official Rev. Est.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972300" y="1857056"/>
            <a:ext cx="1828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Difference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5029200" y="2402871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817.2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5029200" y="3433107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572.5</a:t>
            </a: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7086600" y="4394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11.8</a:t>
            </a: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4953000" y="43942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292.6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7086600" y="5156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199.5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5029200" y="5156200"/>
            <a:ext cx="1600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1,682.2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70866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99.8</a:t>
            </a:r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>
            <a:off x="304800" y="5080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Line 21"/>
          <p:cNvSpPr>
            <a:spLocks noChangeShapeType="1"/>
          </p:cNvSpPr>
          <p:nvPr/>
        </p:nvSpPr>
        <p:spPr bwMode="auto">
          <a:xfrm>
            <a:off x="228600" y="41148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228600" y="3048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7086600" y="2362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87.9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02B2E5-B970-4B27-9ECC-203B38F42BF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335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381000" y="2362200"/>
            <a:ext cx="2084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Fuels</a:t>
            </a:r>
            <a:endParaRPr lang="en-US" sz="2800" dirty="0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381000" y="3251200"/>
            <a:ext cx="2438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Vehicle</a:t>
            </a:r>
            <a:b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</a:t>
            </a: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381000" y="4394200"/>
            <a:ext cx="1083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81000" y="5156200"/>
            <a:ext cx="13489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5029200" y="1844356"/>
            <a:ext cx="198782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3676650" y="5724623"/>
            <a:ext cx="2438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17421" name="Text Box 12"/>
          <p:cNvSpPr txBox="1">
            <a:spLocks noChangeArrowheads="1"/>
          </p:cNvSpPr>
          <p:nvPr/>
        </p:nvSpPr>
        <p:spPr bwMode="auto">
          <a:xfrm>
            <a:off x="4953000" y="2057400"/>
            <a:ext cx="1162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7422" name="Text Box 13"/>
          <p:cNvSpPr txBox="1">
            <a:spLocks noChangeArrowheads="1"/>
          </p:cNvSpPr>
          <p:nvPr/>
        </p:nvSpPr>
        <p:spPr bwMode="auto">
          <a:xfrm>
            <a:off x="2971800" y="5156201"/>
            <a:ext cx="1600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1,881.7</a:t>
            </a:r>
          </a:p>
          <a:p>
            <a:pPr algn="r"/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5105400" y="4114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u="sng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24" name="Text Box 15"/>
          <p:cNvSpPr txBox="1">
            <a:spLocks noChangeArrowheads="1"/>
          </p:cNvSpPr>
          <p:nvPr/>
        </p:nvSpPr>
        <p:spPr bwMode="auto">
          <a:xfrm>
            <a:off x="152400" y="3048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FY 2024: Revised Official Road Fund Estimate vs. Actual Revenue</a:t>
            </a:r>
          </a:p>
        </p:txBody>
      </p:sp>
      <p:sp>
        <p:nvSpPr>
          <p:cNvPr id="17425" name="Text Box 16"/>
          <p:cNvSpPr txBox="1">
            <a:spLocks noChangeArrowheads="1"/>
          </p:cNvSpPr>
          <p:nvPr/>
        </p:nvSpPr>
        <p:spPr bwMode="auto">
          <a:xfrm>
            <a:off x="2971800" y="2336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905.1</a:t>
            </a:r>
          </a:p>
        </p:txBody>
      </p:sp>
      <p:sp>
        <p:nvSpPr>
          <p:cNvPr id="17426" name="Text Box 17"/>
          <p:cNvSpPr txBox="1">
            <a:spLocks noChangeArrowheads="1"/>
          </p:cNvSpPr>
          <p:nvPr/>
        </p:nvSpPr>
        <p:spPr bwMode="auto">
          <a:xfrm>
            <a:off x="29718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672.2</a:t>
            </a:r>
          </a:p>
        </p:txBody>
      </p:sp>
      <p:sp>
        <p:nvSpPr>
          <p:cNvPr id="17427" name="Text Box 18"/>
          <p:cNvSpPr txBox="1">
            <a:spLocks noChangeArrowheads="1"/>
          </p:cNvSpPr>
          <p:nvPr/>
        </p:nvSpPr>
        <p:spPr bwMode="auto">
          <a:xfrm>
            <a:off x="2971800" y="43942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304.3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2286001" y="1447800"/>
            <a:ext cx="3200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 Official Revenue Est.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972300" y="1857056"/>
            <a:ext cx="1828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Shortfall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5029200" y="2336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905.4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5029200" y="3433107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671.0</a:t>
            </a: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7086600" y="4394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-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</a:t>
            </a: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4953000" y="43942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</a:rPr>
              <a:t>     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298.1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7086600" y="5156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-7.1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5029200" y="5156200"/>
            <a:ext cx="1600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1,874.6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7086600" y="34036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-1.2</a:t>
            </a:r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>
            <a:off x="304800" y="5080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Line 21"/>
          <p:cNvSpPr>
            <a:spLocks noChangeShapeType="1"/>
          </p:cNvSpPr>
          <p:nvPr/>
        </p:nvSpPr>
        <p:spPr bwMode="auto">
          <a:xfrm>
            <a:off x="228600" y="41148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228600" y="3048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7086600" y="23622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  0.3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D02B2E5-B970-4B27-9ECC-203B38F42BF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5393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charset="0"/>
                <a:cs typeface="Arial" charset="0"/>
              </a:rPr>
              <a:t>Road Fund Surplus for FY 2024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fld id="{81B0C02C-2655-4D7C-9EF8-0B77D32BBC30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457772"/>
              </p:ext>
            </p:extLst>
          </p:nvPr>
        </p:nvGraphicFramePr>
        <p:xfrm>
          <a:off x="876300" y="1912093"/>
          <a:ext cx="7391400" cy="2987890"/>
        </p:xfrm>
        <a:graphic>
          <a:graphicData uri="http://schemas.openxmlformats.org/drawingml/2006/table">
            <a:tbl>
              <a:tblPr/>
              <a:tblGrid>
                <a:gridCol w="439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9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7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2024 Road Fund Surplus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Excess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$(7.12)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Revenues/Fund Transfers less than Estimated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Debt Service Lapse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Revenue Sharing Appropriation Adjustments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6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Other Spending Lapses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$15.54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 Road Fund Surplus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$9.80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62484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79F379-1D02-C25F-6F16-87DE514FDDAA}"/>
              </a:ext>
            </a:extLst>
          </p:cNvPr>
          <p:cNvSpPr txBox="1"/>
          <p:nvPr/>
        </p:nvSpPr>
        <p:spPr>
          <a:xfrm>
            <a:off x="0" y="5592877"/>
            <a:ext cx="9264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$9.8 million – FY 2024 Road Fund Surplus Expenditure Account (State Construction Account)</a:t>
            </a:r>
          </a:p>
        </p:txBody>
      </p:sp>
    </p:spTree>
    <p:extLst>
      <p:ext uri="{BB962C8B-B14F-4D97-AF65-F5344CB8AC3E}">
        <p14:creationId xmlns:p14="http://schemas.microsoft.com/office/powerpoint/2010/main" val="162217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2024 Road Fund Revenue Growth by Quarter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E9C22FF-8AB8-4BF9-91FB-E4BEFDAF32F0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1AE6AC0-7949-D4E0-7942-B1332048F3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651536"/>
              </p:ext>
            </p:extLst>
          </p:nvPr>
        </p:nvGraphicFramePr>
        <p:xfrm>
          <a:off x="114299" y="1514989"/>
          <a:ext cx="8915401" cy="5178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37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2024 Actual Revenues Compared to </a:t>
            </a:r>
            <a:b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2023 Actual Revenues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9594661"/>
              </p:ext>
            </p:extLst>
          </p:nvPr>
        </p:nvGraphicFramePr>
        <p:xfrm>
          <a:off x="685797" y="1828800"/>
          <a:ext cx="80850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46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 2024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 2023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Difference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</a:t>
                      </a:r>
                    </a:p>
                  </a:txBody>
                  <a:tcPr anchor="b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Fuels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$905.4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$798.3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$107.2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Vehicle Usage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671.0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660.3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298.1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294.6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$1,874.6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$1,753.3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$121.3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62400" y="60198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E9C22FF-8AB8-4BF9-91FB-E4BEFDAF32F0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16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charset="0"/>
                <a:cs typeface="Arial" charset="0"/>
              </a:rPr>
              <a:t>Enacted Road Fund Revenue Estimates for FY 2025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fld id="{81B0C02C-2655-4D7C-9EF8-0B77D32BBC30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652913"/>
              </p:ext>
            </p:extLst>
          </p:nvPr>
        </p:nvGraphicFramePr>
        <p:xfrm>
          <a:off x="1646459" y="1676400"/>
          <a:ext cx="6085778" cy="4484636"/>
        </p:xfrm>
        <a:graphic>
          <a:graphicData uri="http://schemas.openxmlformats.org/drawingml/2006/table">
            <a:tbl>
              <a:tblPr/>
              <a:tblGrid>
                <a:gridCol w="3619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78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Road Fund Revenues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Enacted    Revenue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Estimate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781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Fuels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$866.8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Usage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$650.1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License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$128.1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Weight Distance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$89.7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Other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6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Motor Vehicle Operators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$32.0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$9.5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7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 Road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$1,825.0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62484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(in millions)</a:t>
            </a:r>
          </a:p>
        </p:txBody>
      </p:sp>
    </p:spTree>
    <p:extLst>
      <p:ext uri="{BB962C8B-B14F-4D97-AF65-F5344CB8AC3E}">
        <p14:creationId xmlns:p14="http://schemas.microsoft.com/office/powerpoint/2010/main" val="4201696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464E1C321C2A4DA45B5E035141DA9A" ma:contentTypeVersion="10" ma:contentTypeDescription="Create a new document." ma:contentTypeScope="" ma:versionID="698dfb06534d02e0b21cc4b374e20cd3">
  <xsd:schema xmlns:xsd="http://www.w3.org/2001/XMLSchema" xmlns:xs="http://www.w3.org/2001/XMLSchema" xmlns:p="http://schemas.microsoft.com/office/2006/metadata/properties" xmlns:ns3="e5fae8f8-d3f9-4793-b961-04dc0ba86339" targetNamespace="http://schemas.microsoft.com/office/2006/metadata/properties" ma:root="true" ma:fieldsID="83a9137ab3f253918691a7a4bf60938a" ns3:_="">
    <xsd:import namespace="e5fae8f8-d3f9-4793-b961-04dc0ba863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ae8f8-d3f9-4793-b961-04dc0ba863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C2417-B0F1-4811-8A90-53BFE996F5BA}">
  <ds:schemaRefs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e5fae8f8-d3f9-4793-b961-04dc0ba86339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4CA2BEA-7AD4-4B8F-8AD0-4C0041AD3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fae8f8-d3f9-4793-b961-04dc0ba863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CE9463-BC98-4A78-93D6-D7B27B63D1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9272</TotalTime>
  <Words>447</Words>
  <Application>Microsoft Office PowerPoint</Application>
  <PresentationFormat>On-screen Show (4:3)</PresentationFormat>
  <Paragraphs>151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Custom Design</vt:lpstr>
      <vt:lpstr>1_Median</vt:lpstr>
      <vt:lpstr>PowerPoint Presentation</vt:lpstr>
      <vt:lpstr>PowerPoint Presentation</vt:lpstr>
      <vt:lpstr>PowerPoint Presentation</vt:lpstr>
      <vt:lpstr>Road Fund Surplus for FY 2024</vt:lpstr>
      <vt:lpstr>FY 2024 Road Fund Revenue Growth by Quarter</vt:lpstr>
      <vt:lpstr>FY 2024 Actual Revenues Compared to  FY 2023 Actual Revenues</vt:lpstr>
      <vt:lpstr>Enacted Road Fund Revenue Estimates for FY 2025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engineer’s meeting</dc:title>
  <dc:creator>TammyS.Branham</dc:creator>
  <cp:lastModifiedBy>Brewer, Robin A (KYTC)</cp:lastModifiedBy>
  <cp:revision>683</cp:revision>
  <cp:lastPrinted>2022-08-16T12:22:45Z</cp:lastPrinted>
  <dcterms:created xsi:type="dcterms:W3CDTF">2010-09-16T11:10:16Z</dcterms:created>
  <dcterms:modified xsi:type="dcterms:W3CDTF">2024-08-14T18:56:48Z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0x01010086464E1C321C2A4DA45B5E035141DA9A</vt:lpwstr>
  </property>
</Properties>
</file>