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9" r:id="rId5"/>
    <p:sldId id="502" r:id="rId6"/>
    <p:sldId id="504" r:id="rId7"/>
    <p:sldId id="505" r:id="rId8"/>
    <p:sldId id="506" r:id="rId9"/>
    <p:sldId id="508" r:id="rId10"/>
    <p:sldId id="276" r:id="rId1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FEF"/>
    <a:srgbClr val="EBFEE2"/>
    <a:srgbClr val="EC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939E36E-9C1A-4B7F-85B6-51C70519CB3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76BF697-4546-40FD-B17D-804299AAD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CDA5E34-92B2-9C1C-14B4-2C25DC7B0535}"/>
              </a:ext>
            </a:extLst>
          </p:cNvPr>
          <p:cNvSpPr txBox="1">
            <a:spLocks/>
          </p:cNvSpPr>
          <p:nvPr/>
        </p:nvSpPr>
        <p:spPr>
          <a:xfrm>
            <a:off x="3856695" y="618309"/>
            <a:ext cx="8152421" cy="4772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b="1" dirty="0">
                <a:latin typeface="+mn-lt"/>
              </a:rPr>
              <a:t>INTERIM JOINT COMMITTEE</a:t>
            </a:r>
            <a:br>
              <a:rPr lang="en-US" sz="3500" b="1" dirty="0">
                <a:latin typeface="+mn-lt"/>
              </a:rPr>
            </a:br>
            <a:r>
              <a:rPr lang="en-US" sz="3500" b="1" dirty="0">
                <a:latin typeface="+mn-lt"/>
              </a:rPr>
              <a:t>ON TRANSPORTATION</a:t>
            </a:r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September 17, 2024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000" b="1" dirty="0">
                <a:latin typeface="+mn-lt"/>
              </a:rPr>
              <a:t>County Priority Projects Program Update</a:t>
            </a:r>
            <a:br>
              <a:rPr lang="en-US" sz="3000" b="1" dirty="0">
                <a:latin typeface="+mn-lt"/>
              </a:rPr>
            </a:br>
            <a:r>
              <a:rPr lang="en-US" sz="3000" b="1" dirty="0">
                <a:latin typeface="+mn-lt"/>
              </a:rPr>
              <a:t>County/City Bridge Improvement Program Update</a:t>
            </a:r>
          </a:p>
          <a:p>
            <a:pPr algn="ctr"/>
            <a:r>
              <a:rPr lang="en-US" dirty="0">
                <a:latin typeface="+mn-lt"/>
              </a:rPr>
              <a:t>Bobbi Jo Lewis, Commissioner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Department of Rural and Municipal Aid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716966"/>
            <a:ext cx="11852366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sz="2600" dirty="0">
              <a:solidFill>
                <a:prstClr val="black"/>
              </a:solidFill>
            </a:endParaRPr>
          </a:p>
          <a:p>
            <a:pPr marL="0" indent="0"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 in effect as of </a:t>
            </a:r>
            <a:r>
              <a:rPr lang="en-US" sz="3200" dirty="0">
                <a:solidFill>
                  <a:prstClr val="black"/>
                </a:solidFill>
              </a:rPr>
              <a:t>July 1,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2024, for FY25,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pursuant to HB 265 and includes projects detailed in HJR 92.</a:t>
            </a:r>
          </a:p>
          <a:p>
            <a:pPr marL="0" indent="0" algn="ctr">
              <a:lnSpc>
                <a:spcPct val="100000"/>
              </a:lnSpc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</a:rPr>
              <a:t>					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HB 265 </a:t>
            </a:r>
            <a:br>
              <a:rPr lang="en-US" dirty="0"/>
            </a:br>
            <a:r>
              <a:rPr lang="en-US" dirty="0"/>
              <a:t>County Priority Projects Program</a:t>
            </a:r>
          </a:p>
        </p:txBody>
      </p:sp>
    </p:spTree>
    <p:extLst>
      <p:ext uri="{BB962C8B-B14F-4D97-AF65-F5344CB8AC3E}">
        <p14:creationId xmlns:p14="http://schemas.microsoft.com/office/powerpoint/2010/main" val="231005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438" y="1456907"/>
            <a:ext cx="10117123" cy="4351338"/>
          </a:xfrm>
        </p:spPr>
        <p:txBody>
          <a:bodyPr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600" u="sng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4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HJR 92</a:t>
            </a:r>
            <a:r>
              <a:rPr lang="en-US" sz="4500" b="1" dirty="0">
                <a:solidFill>
                  <a:prstClr val="black"/>
                </a:solidFill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- 80 Counties &amp; Cities included	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- $19,991,000 in projects contained in HJR 92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5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b="1" u="sng" dirty="0">
                <a:solidFill>
                  <a:prstClr val="black"/>
                </a:solidFill>
              </a:rPr>
              <a:t>Implementation Status - </a:t>
            </a:r>
            <a:r>
              <a:rPr lang="en-US" sz="4500" b="1" dirty="0">
                <a:solidFill>
                  <a:prstClr val="black"/>
                </a:solidFill>
              </a:rPr>
              <a:t>	</a:t>
            </a:r>
            <a:r>
              <a:rPr lang="en-US" sz="4500" dirty="0">
                <a:solidFill>
                  <a:prstClr val="black"/>
                </a:solidFill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45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- 70 MOAs in process – (95% are completely executed)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- $17,290,000 authorized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- 10 county/city projects already completed through other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500" dirty="0">
                <a:solidFill>
                  <a:prstClr val="black"/>
                </a:solidFill>
              </a:rPr>
              <a:t>	  funding sources or duplicated in HJR 92 totaling $2,701,000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6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HB 265 </a:t>
            </a:r>
            <a:br>
              <a:rPr lang="en-US" dirty="0"/>
            </a:br>
            <a:r>
              <a:rPr lang="en-US" dirty="0"/>
              <a:t>County Priority Projects Program</a:t>
            </a:r>
          </a:p>
        </p:txBody>
      </p:sp>
    </p:spTree>
    <p:extLst>
      <p:ext uri="{BB962C8B-B14F-4D97-AF65-F5344CB8AC3E}">
        <p14:creationId xmlns:p14="http://schemas.microsoft.com/office/powerpoint/2010/main" val="275923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HB 265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County Priority Projects Program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32668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500" b="1" u="sng" dirty="0">
                <a:latin typeface="+mn-lt"/>
                <a:cs typeface="+mn-cs"/>
              </a:rPr>
              <a:t>Program Details in HB 265: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$20,000,000 set aside annually + any carry over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Deadline to submit listing of projects to General Assembly is November 1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500" b="1" u="sng" dirty="0">
              <a:latin typeface="+mn-lt"/>
              <a:cs typeface="+mn-cs"/>
            </a:endParaRP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500" b="1" u="sng" dirty="0">
                <a:latin typeface="+mn-lt"/>
                <a:cs typeface="+mn-cs"/>
              </a:rPr>
              <a:t>Requests for FY 25/26: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 $28,575,218.30 (thru 9/11/2024)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28 counties/cities applied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Application Deadline 10/15/2024</a:t>
            </a:r>
          </a:p>
        </p:txBody>
      </p:sp>
    </p:spTree>
    <p:extLst>
      <p:ext uri="{BB962C8B-B14F-4D97-AF65-F5344CB8AC3E}">
        <p14:creationId xmlns:p14="http://schemas.microsoft.com/office/powerpoint/2010/main" val="2353447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05" y="1438292"/>
            <a:ext cx="11451771" cy="4351338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 established</a:t>
            </a:r>
            <a:r>
              <a:rPr lang="en-US" sz="3200" dirty="0">
                <a:solidFill>
                  <a:prstClr val="black"/>
                </a:solidFill>
              </a:rPr>
              <a:t> in HB 265 and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effect as of 7/1/2024.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HB 265 </a:t>
            </a:r>
            <a:br>
              <a:rPr lang="en-US" dirty="0"/>
            </a:br>
            <a:r>
              <a:rPr lang="en-US" sz="4000" dirty="0"/>
              <a:t>COUNTY/CITY BRIDGE IMPROVEMENT PROGRAM</a:t>
            </a:r>
          </a:p>
        </p:txBody>
      </p:sp>
    </p:spTree>
    <p:extLst>
      <p:ext uri="{BB962C8B-B14F-4D97-AF65-F5344CB8AC3E}">
        <p14:creationId xmlns:p14="http://schemas.microsoft.com/office/powerpoint/2010/main" val="125534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3" y="1153572"/>
            <a:ext cx="3365049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HB 265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County/</a:t>
            </a:r>
            <a:r>
              <a:rPr lang="en-US" dirty="0">
                <a:solidFill>
                  <a:srgbClr val="FFFFFF"/>
                </a:solidFill>
                <a:latin typeface="+mj-lt"/>
                <a:cs typeface="+mj-cs"/>
              </a:rPr>
              <a:t>City Bridge Improvement 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Program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500" b="1" u="sng" dirty="0">
                <a:latin typeface="+mn-lt"/>
                <a:cs typeface="+mn-cs"/>
              </a:rPr>
              <a:t>Program Details in HB 265: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$</a:t>
            </a:r>
            <a:r>
              <a:rPr lang="en-US" sz="2500" dirty="0">
                <a:solidFill>
                  <a:prstClr val="black"/>
                </a:solidFill>
                <a:latin typeface="+mn-lt"/>
              </a:rPr>
              <a:t>25,000,000 authorized in each fiscal year for repair and/or replacement of County and City Bridges + any carry over</a:t>
            </a:r>
            <a:endParaRPr lang="en-US" sz="2500" dirty="0">
              <a:latin typeface="+mn-lt"/>
              <a:cs typeface="+mn-cs"/>
            </a:endParaRP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latin typeface="+mn-lt"/>
                <a:cs typeface="+mn-cs"/>
              </a:rPr>
              <a:t>Open application cycle.</a:t>
            </a: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500" b="1" u="sng" dirty="0">
              <a:latin typeface="+mn-lt"/>
              <a:cs typeface="+mn-cs"/>
            </a:endParaRPr>
          </a:p>
          <a:p>
            <a:pPr marL="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500" b="1" u="sng" dirty="0">
                <a:latin typeface="+mn-lt"/>
                <a:cs typeface="+mn-cs"/>
              </a:rPr>
              <a:t>Requests for FY 25/26:</a:t>
            </a: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solidFill>
                  <a:prstClr val="black"/>
                </a:solidFill>
                <a:latin typeface="+mn-lt"/>
              </a:rPr>
              <a:t>14 requests have been received totaling $4,894,558.</a:t>
            </a:r>
            <a:endParaRPr lang="en-US" sz="2500" dirty="0">
              <a:latin typeface="+mn-lt"/>
              <a:cs typeface="+mn-cs"/>
            </a:endParaRPr>
          </a:p>
          <a:p>
            <a:pPr marL="914400" lvl="2">
              <a:spcBef>
                <a:spcPts val="1000"/>
              </a:spcBef>
              <a:defRPr/>
            </a:pPr>
            <a:r>
              <a:rPr lang="en-US" sz="2500" dirty="0">
                <a:solidFill>
                  <a:prstClr val="black"/>
                </a:solidFill>
                <a:latin typeface="+mn-lt"/>
              </a:rPr>
              <a:t>13 applications are for replacement and 1 for repair.</a:t>
            </a:r>
            <a:endParaRPr lang="en-US" sz="25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09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EFD53F0-ADAC-E499-7880-D1A01955B1A7}"/>
              </a:ext>
            </a:extLst>
          </p:cNvPr>
          <p:cNvSpPr txBox="1">
            <a:spLocks/>
          </p:cNvSpPr>
          <p:nvPr/>
        </p:nvSpPr>
        <p:spPr>
          <a:xfrm>
            <a:off x="3609975" y="1249961"/>
            <a:ext cx="7544703" cy="3951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>
                <a:latin typeface="+mn-lt"/>
              </a:rPr>
              <a:t>Questions…</a:t>
            </a:r>
          </a:p>
          <a:p>
            <a:pPr marL="0" indent="0" algn="ctr">
              <a:buNone/>
            </a:pPr>
            <a:endParaRPr lang="en-US" sz="2500" dirty="0">
              <a:latin typeface="+mn-lt"/>
            </a:endParaRPr>
          </a:p>
          <a:p>
            <a:pPr marL="0" indent="0" algn="ctr">
              <a:buNone/>
            </a:pPr>
            <a:r>
              <a:rPr lang="en-US" sz="2500" dirty="0">
                <a:latin typeface="+mn-lt"/>
              </a:rPr>
              <a:t>Bobbi Jo Lewis, Commissioner</a:t>
            </a:r>
            <a:br>
              <a:rPr lang="en-US" sz="2500" dirty="0">
                <a:latin typeface="+mn-lt"/>
              </a:rPr>
            </a:br>
            <a:r>
              <a:rPr lang="en-US" sz="2500" dirty="0">
                <a:latin typeface="+mn-lt"/>
              </a:rPr>
              <a:t>Department of Rural and Municipal Aid</a:t>
            </a:r>
          </a:p>
          <a:p>
            <a:pPr marL="0" indent="0" algn="ctr">
              <a:buNone/>
            </a:pPr>
            <a:r>
              <a:rPr lang="en-US" sz="2000" dirty="0">
                <a:latin typeface="+mn-lt"/>
              </a:rPr>
              <a:t>502-782-4731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BobbiJo.Lewis@ky.gov</a:t>
            </a:r>
          </a:p>
        </p:txBody>
      </p:sp>
    </p:spTree>
    <p:extLst>
      <p:ext uri="{BB962C8B-B14F-4D97-AF65-F5344CB8AC3E}">
        <p14:creationId xmlns:p14="http://schemas.microsoft.com/office/powerpoint/2010/main" val="93732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 Powerpoint" id="{9F61B896-1C3F-4876-B1E5-ABD4C0A0BFC3}" vid="{395E123D-721D-4CB5-B541-63C115D5A1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06E1E05E7736418BB9DAAAD9AE29C1" ma:contentTypeVersion="10" ma:contentTypeDescription="Create a new document." ma:contentTypeScope="" ma:versionID="87e873521804dda619fbfab70856ce4b">
  <xsd:schema xmlns:xsd="http://www.w3.org/2001/XMLSchema" xmlns:xs="http://www.w3.org/2001/XMLSchema" xmlns:p="http://schemas.microsoft.com/office/2006/metadata/properties" xmlns:ns3="43dd6d34-a55a-4926-81f2-56f0bef4ec6e" targetNamespace="http://schemas.microsoft.com/office/2006/metadata/properties" ma:root="true" ma:fieldsID="808879e0f5ad5d47890db22d1a7fec9e" ns3:_="">
    <xsd:import namespace="43dd6d34-a55a-4926-81f2-56f0bef4ec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d6d34-a55a-4926-81f2-56f0bef4e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0EE927-2459-4178-86FE-BE5560B8667E}">
  <ds:schemaRefs>
    <ds:schemaRef ds:uri="http://purl.org/dc/elements/1.1/"/>
    <ds:schemaRef ds:uri="http://schemas.openxmlformats.org/package/2006/metadata/core-properties"/>
    <ds:schemaRef ds:uri="http://purl.org/dc/dcmitype/"/>
    <ds:schemaRef ds:uri="43dd6d34-a55a-4926-81f2-56f0bef4ec6e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9985C39-F8B2-42BF-93DF-F003391383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d6d34-a55a-4926-81f2-56f0bef4ec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0C339E-CE90-49FA-B51C-742B92CD7A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BJ Powerpoint</Template>
  <TotalTime>78110</TotalTime>
  <Words>310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HB 265  County Priority Projects Program</vt:lpstr>
      <vt:lpstr>HB 265  County Priority Projects Program</vt:lpstr>
      <vt:lpstr>HB 265  County Priority Projects Program</vt:lpstr>
      <vt:lpstr>HB 265  COUNTY/CITY BRIDGE IMPROVEMENT PROGRAM</vt:lpstr>
      <vt:lpstr>HB 265  County/City Bridge Improvement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Rural and Municipal Aid</dc:title>
  <dc:creator>Smith, Gayle (KYTC)</dc:creator>
  <cp:lastModifiedBy>Bishop, Kenny S (KYTC)</cp:lastModifiedBy>
  <cp:revision>105</cp:revision>
  <cp:lastPrinted>2023-11-08T15:34:17Z</cp:lastPrinted>
  <dcterms:created xsi:type="dcterms:W3CDTF">2022-11-10T15:41:37Z</dcterms:created>
  <dcterms:modified xsi:type="dcterms:W3CDTF">2024-09-16T18:05:31Z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0x0101008806E1E05E7736418BB9DAAAD9AE29C1</vt:lpwstr>
  </property>
</Properties>
</file>