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314" r:id="rId5"/>
    <p:sldId id="272" r:id="rId6"/>
    <p:sldId id="302" r:id="rId7"/>
    <p:sldId id="310" r:id="rId8"/>
    <p:sldId id="291" r:id="rId9"/>
    <p:sldId id="294" r:id="rId10"/>
    <p:sldId id="309" r:id="rId11"/>
    <p:sldId id="292" r:id="rId12"/>
    <p:sldId id="313" r:id="rId13"/>
    <p:sldId id="297" r:id="rId14"/>
    <p:sldId id="312"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951E03-9038-38BE-1E52-F5BE69190CC5}" name="Guest User" initials="GU" userId="S::urn:spo:anon#1e71f8ded5c59d48e7b35b84601153da03d28ee0a0190705d04d9416295759a9::" providerId="AD"/>
  <p188:author id="{F404571C-1F4D-F137-BE06-3768C9251D93}" name="Krysti Barnhill" initials="KB" userId="S::krysti@gorasor.com::7f921275-a4ae-4c7c-8067-74e72e55a533" providerId="AD"/>
  <p188:author id="{D4992C26-F8D2-27A5-4070-47FC265358D9}" name="Moore, John W (KYTC)" initials="MJW(" userId="S::johnw.moore@ky.gov::13446b8a-9abe-4896-8798-3e8204d66446" providerId="AD"/>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92603" autoAdjust="0"/>
  </p:normalViewPr>
  <p:slideViewPr>
    <p:cSldViewPr snapToGrid="0">
      <p:cViewPr varScale="1">
        <p:scale>
          <a:sx n="102" d="100"/>
          <a:sy n="102" d="100"/>
        </p:scale>
        <p:origin x="984" y="102"/>
      </p:cViewPr>
      <p:guideLst/>
    </p:cSldViewPr>
  </p:slideViewPr>
  <p:notesTextViewPr>
    <p:cViewPr>
      <p:scale>
        <a:sx n="1" d="1"/>
        <a:sy n="1" d="1"/>
      </p:scale>
      <p:origin x="0" y="0"/>
    </p:cViewPr>
  </p:notesTextViewPr>
  <p:notesViewPr>
    <p:cSldViewPr snapToGrid="0">
      <p:cViewPr>
        <p:scale>
          <a:sx n="1" d="2"/>
          <a:sy n="1" d="2"/>
        </p:scale>
        <p:origin x="6600" y="2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789FF-C15E-F146-A028-F367E477B045}"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02F96-1720-904E-9C7C-FE2FBABB4B6C}" type="slidenum">
              <a:rPr lang="en-US" smtClean="0"/>
              <a:t>‹#›</a:t>
            </a:fld>
            <a:endParaRPr lang="en-US"/>
          </a:p>
        </p:txBody>
      </p:sp>
    </p:spTree>
    <p:extLst>
      <p:ext uri="{BB962C8B-B14F-4D97-AF65-F5344CB8AC3E}">
        <p14:creationId xmlns:p14="http://schemas.microsoft.com/office/powerpoint/2010/main" val="180340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D402F96-1720-904E-9C7C-FE2FBABB4B6C}" type="slidenum">
              <a:rPr lang="en-US" smtClean="0"/>
              <a:t>3</a:t>
            </a:fld>
            <a:endParaRPr lang="en-US"/>
          </a:p>
        </p:txBody>
      </p:sp>
    </p:spTree>
    <p:extLst>
      <p:ext uri="{BB962C8B-B14F-4D97-AF65-F5344CB8AC3E}">
        <p14:creationId xmlns:p14="http://schemas.microsoft.com/office/powerpoint/2010/main" val="291966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02F96-1720-904E-9C7C-FE2FBABB4B6C}" type="slidenum">
              <a:rPr lang="en-US" smtClean="0"/>
              <a:t>5</a:t>
            </a:fld>
            <a:endParaRPr lang="en-US"/>
          </a:p>
        </p:txBody>
      </p:sp>
    </p:spTree>
    <p:extLst>
      <p:ext uri="{BB962C8B-B14F-4D97-AF65-F5344CB8AC3E}">
        <p14:creationId xmlns:p14="http://schemas.microsoft.com/office/powerpoint/2010/main" val="272504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02F96-1720-904E-9C7C-FE2FBABB4B6C}" type="slidenum">
              <a:rPr lang="en-US" smtClean="0"/>
              <a:t>6</a:t>
            </a:fld>
            <a:endParaRPr lang="en-US"/>
          </a:p>
        </p:txBody>
      </p:sp>
    </p:spTree>
    <p:extLst>
      <p:ext uri="{BB962C8B-B14F-4D97-AF65-F5344CB8AC3E}">
        <p14:creationId xmlns:p14="http://schemas.microsoft.com/office/powerpoint/2010/main" val="3356897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02F96-1720-904E-9C7C-FE2FBABB4B6C}" type="slidenum">
              <a:rPr lang="en-US" smtClean="0"/>
              <a:t>7</a:t>
            </a:fld>
            <a:endParaRPr lang="en-US"/>
          </a:p>
        </p:txBody>
      </p:sp>
    </p:spTree>
    <p:extLst>
      <p:ext uri="{BB962C8B-B14F-4D97-AF65-F5344CB8AC3E}">
        <p14:creationId xmlns:p14="http://schemas.microsoft.com/office/powerpoint/2010/main" val="107924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02F96-1720-904E-9C7C-FE2FBABB4B6C}" type="slidenum">
              <a:rPr lang="en-US" smtClean="0"/>
              <a:t>9</a:t>
            </a:fld>
            <a:endParaRPr lang="en-US"/>
          </a:p>
        </p:txBody>
      </p:sp>
    </p:spTree>
    <p:extLst>
      <p:ext uri="{BB962C8B-B14F-4D97-AF65-F5344CB8AC3E}">
        <p14:creationId xmlns:p14="http://schemas.microsoft.com/office/powerpoint/2010/main" val="323665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02F96-1720-904E-9C7C-FE2FBABB4B6C}" type="slidenum">
              <a:rPr lang="en-US" smtClean="0"/>
              <a:t>10</a:t>
            </a:fld>
            <a:endParaRPr lang="en-US"/>
          </a:p>
        </p:txBody>
      </p:sp>
    </p:spTree>
    <p:extLst>
      <p:ext uri="{BB962C8B-B14F-4D97-AF65-F5344CB8AC3E}">
        <p14:creationId xmlns:p14="http://schemas.microsoft.com/office/powerpoint/2010/main" val="2596613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A19632-A583-4576-BF38-E84E17F483A6}" type="slidenum">
              <a:rPr lang="en-US" smtClean="0"/>
              <a:t>12</a:t>
            </a:fld>
            <a:endParaRPr lang="en-US"/>
          </a:p>
        </p:txBody>
      </p:sp>
    </p:spTree>
    <p:extLst>
      <p:ext uri="{BB962C8B-B14F-4D97-AF65-F5344CB8AC3E}">
        <p14:creationId xmlns:p14="http://schemas.microsoft.com/office/powerpoint/2010/main" val="1230691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086224" y="1447481"/>
            <a:ext cx="7191375" cy="1042987"/>
          </a:xfrm>
        </p:spPr>
        <p:txBody>
          <a:bodyPr tIns="0" anchor="t">
            <a:normAutofit/>
          </a:bodyPr>
          <a:lstStyle>
            <a:lvl1pPr algn="l">
              <a:defRPr sz="5400" b="1" baseline="0">
                <a:latin typeface="Arial" panose="020B0604020202020204" pitchFamily="34" charset="0"/>
                <a:cs typeface="Arial" panose="020B0604020202020204" pitchFamily="34" charset="0"/>
              </a:defRPr>
            </a:lvl1pPr>
          </a:lstStyle>
          <a:p>
            <a:r>
              <a:rPr lang="en-US"/>
              <a:t>TITLE SLIDE: NAME</a:t>
            </a:r>
          </a:p>
        </p:txBody>
      </p:sp>
      <p:sp>
        <p:nvSpPr>
          <p:cNvPr id="12" name="Text Placeholder 2"/>
          <p:cNvSpPr>
            <a:spLocks noGrp="1"/>
          </p:cNvSpPr>
          <p:nvPr>
            <p:ph type="body" idx="1" hasCustomPrompt="1"/>
          </p:nvPr>
        </p:nvSpPr>
        <p:spPr>
          <a:xfrm>
            <a:off x="4092575" y="2490468"/>
            <a:ext cx="7185025" cy="2043432"/>
          </a:xfrm>
        </p:spPr>
        <p:txBody>
          <a:bodyPr anchor="b"/>
          <a:lstStyle>
            <a:lvl1pPr marL="0" indent="0">
              <a:buNone/>
              <a:defRPr sz="2400"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Speaker information</a:t>
            </a:r>
          </a:p>
        </p:txBody>
      </p:sp>
      <p:sp>
        <p:nvSpPr>
          <p:cNvPr id="13" name="Rectangle 12"/>
          <p:cNvSpPr/>
          <p:nvPr userDrawn="1"/>
        </p:nvSpPr>
        <p:spPr>
          <a:xfrm>
            <a:off x="3667125" y="1604961"/>
            <a:ext cx="85725" cy="282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00" y="2247313"/>
            <a:ext cx="2465097" cy="1398942"/>
          </a:xfrm>
          <a:prstGeom prst="rect">
            <a:avLst/>
          </a:prstGeom>
        </p:spPr>
      </p:pic>
      <p:sp>
        <p:nvSpPr>
          <p:cNvPr id="16" name="Rectangle 15"/>
          <p:cNvSpPr/>
          <p:nvPr userDrawn="1"/>
        </p:nvSpPr>
        <p:spPr>
          <a:xfrm>
            <a:off x="1" y="6362700"/>
            <a:ext cx="121920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Slide">
    <p:spTree>
      <p:nvGrpSpPr>
        <p:cNvPr id="1" name=""/>
        <p:cNvGrpSpPr/>
        <p:nvPr/>
      </p:nvGrpSpPr>
      <p:grpSpPr>
        <a:xfrm>
          <a:off x="0" y="0"/>
          <a:ext cx="0" cy="0"/>
          <a:chOff x="0" y="0"/>
          <a:chExt cx="0" cy="0"/>
        </a:xfrm>
      </p:grpSpPr>
      <p:sp>
        <p:nvSpPr>
          <p:cNvPr id="7" name="Rectangle 6"/>
          <p:cNvSpPr/>
          <p:nvPr userDrawn="1"/>
        </p:nvSpPr>
        <p:spPr>
          <a:xfrm>
            <a:off x="3667126" y="1004341"/>
            <a:ext cx="107706" cy="4441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00" y="2247313"/>
            <a:ext cx="2465097" cy="1398942"/>
          </a:xfrm>
          <a:prstGeom prst="rect">
            <a:avLst/>
          </a:prstGeom>
        </p:spPr>
      </p:pic>
      <p:sp>
        <p:nvSpPr>
          <p:cNvPr id="13" name="Rectangle 12"/>
          <p:cNvSpPr/>
          <p:nvPr userDrawn="1"/>
        </p:nvSpPr>
        <p:spPr>
          <a:xfrm>
            <a:off x="1" y="6362700"/>
            <a:ext cx="121920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a:spLocks noGrp="1"/>
          </p:cNvSpPr>
          <p:nvPr>
            <p:ph type="body" idx="1" hasCustomPrompt="1"/>
          </p:nvPr>
        </p:nvSpPr>
        <p:spPr>
          <a:xfrm>
            <a:off x="4134779" y="1004341"/>
            <a:ext cx="6729533" cy="4598790"/>
          </a:xfrm>
        </p:spPr>
        <p:txBody>
          <a:bodyPr>
            <a:noAutofit/>
          </a:bodyPr>
          <a:lstStyle>
            <a:lvl1pPr marL="0" indent="0">
              <a:lnSpc>
                <a:spcPct val="100000"/>
              </a:lnSpc>
              <a:buNone/>
              <a:defRPr sz="1800"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nSpc>
                <a:spcPct val="110000"/>
              </a:lnSpc>
            </a:pPr>
            <a:r>
              <a:rPr lang="en-US" sz="2400"/>
              <a:t>Content</a:t>
            </a:r>
          </a:p>
          <a:p>
            <a:endParaRPr lang="en-US"/>
          </a:p>
        </p:txBody>
      </p:sp>
    </p:spTree>
    <p:extLst>
      <p:ext uri="{BB962C8B-B14F-4D97-AF65-F5344CB8AC3E}">
        <p14:creationId xmlns:p14="http://schemas.microsoft.com/office/powerpoint/2010/main" val="404863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ed Section">
    <p:spTree>
      <p:nvGrpSpPr>
        <p:cNvPr id="1" name=""/>
        <p:cNvGrpSpPr/>
        <p:nvPr/>
      </p:nvGrpSpPr>
      <p:grpSpPr>
        <a:xfrm>
          <a:off x="0" y="0"/>
          <a:ext cx="0" cy="0"/>
          <a:chOff x="0" y="0"/>
          <a:chExt cx="0" cy="0"/>
        </a:xfrm>
      </p:grpSpPr>
      <p:sp>
        <p:nvSpPr>
          <p:cNvPr id="4" name="Rectangle 3"/>
          <p:cNvSpPr/>
          <p:nvPr userDrawn="1"/>
        </p:nvSpPr>
        <p:spPr>
          <a:xfrm>
            <a:off x="0" y="0"/>
            <a:ext cx="12192000" cy="1283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283368"/>
            <a:ext cx="12192000" cy="157373"/>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33650" y="1716966"/>
            <a:ext cx="7315200" cy="435133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724400" y="6356350"/>
            <a:ext cx="2743200" cy="365125"/>
          </a:xfrm>
        </p:spPr>
        <p:txBody>
          <a:bodyPr/>
          <a:lstStyle>
            <a:lvl1pPr algn="ctr">
              <a:defRPr/>
            </a:lvl1pPr>
          </a:lstStyle>
          <a:p>
            <a:fld id="{8C7C9E5F-8B91-4FE5-96C2-A2C328B5021F}" type="slidenum">
              <a:rPr lang="en-US" smtClean="0"/>
              <a:pPr/>
              <a:t>‹#›</a:t>
            </a:fld>
            <a:endParaRPr lang="en-US"/>
          </a:p>
        </p:txBody>
      </p:sp>
      <p:sp>
        <p:nvSpPr>
          <p:cNvPr id="9" name="Rectangle 8"/>
          <p:cNvSpPr/>
          <p:nvPr userDrawn="1"/>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397" y="5942679"/>
            <a:ext cx="1612900" cy="915321"/>
          </a:xfrm>
          <a:prstGeom prst="rect">
            <a:avLst/>
          </a:prstGeom>
        </p:spPr>
      </p:pic>
      <p:sp>
        <p:nvSpPr>
          <p:cNvPr id="15" name="Title 1"/>
          <p:cNvSpPr>
            <a:spLocks noGrp="1"/>
          </p:cNvSpPr>
          <p:nvPr>
            <p:ph type="title"/>
          </p:nvPr>
        </p:nvSpPr>
        <p:spPr>
          <a:xfrm>
            <a:off x="0" y="352926"/>
            <a:ext cx="12192000" cy="108781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6269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Title with two">
    <p:spTree>
      <p:nvGrpSpPr>
        <p:cNvPr id="1" name=""/>
        <p:cNvGrpSpPr/>
        <p:nvPr/>
      </p:nvGrpSpPr>
      <p:grpSpPr>
        <a:xfrm>
          <a:off x="0" y="0"/>
          <a:ext cx="0" cy="0"/>
          <a:chOff x="0" y="0"/>
          <a:chExt cx="0" cy="0"/>
        </a:xfrm>
      </p:grpSpPr>
      <p:sp>
        <p:nvSpPr>
          <p:cNvPr id="10" name="Rectangle 9"/>
          <p:cNvSpPr/>
          <p:nvPr userDrawn="1"/>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1384300"/>
          </a:xfrm>
          <a:solidFill>
            <a:schemeClr val="accent2"/>
          </a:solidFill>
        </p:spPr>
        <p:txBody>
          <a:bodyPr lIns="548640" anchor="b" anchorCtr="0"/>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Rectangle 8"/>
          <p:cNvSpPr/>
          <p:nvPr userDrawn="1"/>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397" y="5942679"/>
            <a:ext cx="1612900" cy="915321"/>
          </a:xfrm>
          <a:prstGeom prst="rect">
            <a:avLst/>
          </a:prstGeom>
        </p:spPr>
      </p:pic>
      <p:sp>
        <p:nvSpPr>
          <p:cNvPr id="12" name="Rectangle 11"/>
          <p:cNvSpPr/>
          <p:nvPr userDrawn="1"/>
        </p:nvSpPr>
        <p:spPr>
          <a:xfrm>
            <a:off x="-17754" y="1354492"/>
            <a:ext cx="12209753" cy="155888"/>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sz="half" idx="1"/>
          </p:nvPr>
        </p:nvSpPr>
        <p:spPr>
          <a:xfrm>
            <a:off x="838200" y="1825625"/>
            <a:ext cx="5181600" cy="435133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72200" y="1825625"/>
            <a:ext cx="5181600" cy="435133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221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ed - No logo">
    <p:spTree>
      <p:nvGrpSpPr>
        <p:cNvPr id="1" name=""/>
        <p:cNvGrpSpPr/>
        <p:nvPr/>
      </p:nvGrpSpPr>
      <p:grpSpPr>
        <a:xfrm>
          <a:off x="0" y="0"/>
          <a:ext cx="0" cy="0"/>
          <a:chOff x="0" y="0"/>
          <a:chExt cx="0" cy="0"/>
        </a:xfrm>
      </p:grpSpPr>
      <p:sp>
        <p:nvSpPr>
          <p:cNvPr id="15" name="Rectangle 14"/>
          <p:cNvSpPr/>
          <p:nvPr userDrawn="1"/>
        </p:nvSpPr>
        <p:spPr>
          <a:xfrm>
            <a:off x="0" y="0"/>
            <a:ext cx="12192000" cy="1283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283368"/>
            <a:ext cx="12192000" cy="157373"/>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2533650" y="1716966"/>
            <a:ext cx="7315200" cy="435133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12"/>
          </p:nvPr>
        </p:nvSpPr>
        <p:spPr>
          <a:xfrm>
            <a:off x="4724400" y="6356350"/>
            <a:ext cx="2743200" cy="365125"/>
          </a:xfrm>
        </p:spPr>
        <p:txBody>
          <a:bodyPr/>
          <a:lstStyle>
            <a:lvl1pPr algn="ctr">
              <a:defRPr/>
            </a:lvl1pPr>
          </a:lstStyle>
          <a:p>
            <a:fld id="{8C7C9E5F-8B91-4FE5-96C2-A2C328B5021F}" type="slidenum">
              <a:rPr lang="en-US" smtClean="0"/>
              <a:pPr/>
              <a:t>‹#›</a:t>
            </a:fld>
            <a:endParaRPr lang="en-US"/>
          </a:p>
        </p:txBody>
      </p:sp>
      <p:sp>
        <p:nvSpPr>
          <p:cNvPr id="19" name="Rectangle 18"/>
          <p:cNvSpPr/>
          <p:nvPr userDrawn="1"/>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a:spLocks noGrp="1"/>
          </p:cNvSpPr>
          <p:nvPr>
            <p:ph type="title"/>
          </p:nvPr>
        </p:nvSpPr>
        <p:spPr>
          <a:xfrm>
            <a:off x="0" y="352926"/>
            <a:ext cx="12192000" cy="108781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0398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4562475" y="0"/>
            <a:ext cx="76295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390525"/>
            <a:ext cx="3467101" cy="1114425"/>
          </a:xfrm>
        </p:spPr>
        <p:txBody>
          <a:bodyPr anchor="b"/>
          <a:lstStyle>
            <a:lvl1pPr>
              <a:lnSpc>
                <a:spcPct val="100000"/>
              </a:lnSpc>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4860758" y="390525"/>
            <a:ext cx="7007392" cy="6153150"/>
          </a:xfrm>
        </p:spPr>
        <p:txBody>
          <a:bodyPr/>
          <a:lstStyle>
            <a:lvl1pPr marL="0" indent="0">
              <a:lnSpc>
                <a:spcPct val="100000"/>
              </a:lnSpc>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23876" y="1990726"/>
            <a:ext cx="3467100" cy="3811588"/>
          </a:xfrm>
        </p:spPr>
        <p:txBody>
          <a:bodyPr/>
          <a:lstStyle>
            <a:lvl1pPr marL="0" indent="0">
              <a:lnSpc>
                <a:spcPct val="100000"/>
              </a:lnSpc>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p:cNvSpPr/>
          <p:nvPr userDrawn="1"/>
        </p:nvSpPr>
        <p:spPr>
          <a:xfrm>
            <a:off x="4479925" y="1"/>
            <a:ext cx="125414" cy="6858000"/>
          </a:xfrm>
          <a:prstGeom prst="rect">
            <a:avLst/>
          </a:prstGeom>
          <a:gradFill flip="none" rotWithShape="1">
            <a:gsLst>
              <a:gs pos="0">
                <a:schemeClr val="accent3"/>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7550150" y="6331506"/>
            <a:ext cx="4479925" cy="369332"/>
          </a:xfrm>
          <a:prstGeom prst="rect">
            <a:avLst/>
          </a:prstGeom>
          <a:noFill/>
        </p:spPr>
        <p:txBody>
          <a:bodyPr wrap="square" rtlCol="0">
            <a:spAutoFit/>
          </a:bodyPr>
          <a:lstStyle/>
          <a:p>
            <a:pPr algn="r"/>
            <a:r>
              <a:rPr lang="en-US" b="1">
                <a:solidFill>
                  <a:schemeClr val="bg1"/>
                </a:solidFill>
              </a:rPr>
              <a:t>KENTUCKY</a:t>
            </a:r>
            <a:r>
              <a:rPr lang="en-US" b="1" baseline="0">
                <a:solidFill>
                  <a:schemeClr val="bg1"/>
                </a:solidFill>
              </a:rPr>
              <a:t> TRANSPORTATION CABINET</a:t>
            </a:r>
            <a:endParaRPr lang="en-US" b="1">
              <a:solidFill>
                <a:schemeClr val="bg1"/>
              </a:solidFill>
            </a:endParaRPr>
          </a:p>
        </p:txBody>
      </p:sp>
    </p:spTree>
    <p:extLst>
      <p:ext uri="{BB962C8B-B14F-4D97-AF65-F5344CB8AC3E}">
        <p14:creationId xmlns:p14="http://schemas.microsoft.com/office/powerpoint/2010/main" val="385081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p:cNvSpPr/>
          <p:nvPr userDrawn="1"/>
        </p:nvSpPr>
        <p:spPr>
          <a:xfrm>
            <a:off x="9931399" y="0"/>
            <a:ext cx="2120900" cy="6189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723312"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9" y="1681163"/>
            <a:ext cx="422751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4227511" cy="368458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32400" y="1681163"/>
            <a:ext cx="433070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32400" y="2505075"/>
            <a:ext cx="4330700" cy="368458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A066BC-843C-419F-9977-D35BD11A7620}" type="datetimeFigureOut">
              <a:rPr lang="en-US" smtClean="0"/>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C9E5F-8B91-4FE5-96C2-A2C328B5021F}" type="slidenum">
              <a:rPr lang="en-US" smtClean="0"/>
              <a:t>‹#›</a:t>
            </a:fld>
            <a:endParaRPr lang="en-US"/>
          </a:p>
        </p:txBody>
      </p:sp>
      <p:sp>
        <p:nvSpPr>
          <p:cNvPr id="10" name="Rectangle 9"/>
          <p:cNvSpPr/>
          <p:nvPr userDrawn="1"/>
        </p:nvSpPr>
        <p:spPr>
          <a:xfrm>
            <a:off x="9931399" y="1"/>
            <a:ext cx="2120900" cy="169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idx="13"/>
          </p:nvPr>
        </p:nvSpPr>
        <p:spPr>
          <a:xfrm>
            <a:off x="9931399" y="1690688"/>
            <a:ext cx="2120900" cy="5176836"/>
          </a:xfrm>
          <a:solidFill>
            <a:schemeClr val="accent2"/>
          </a:solidFill>
        </p:spPr>
        <p:txBody>
          <a:bodyPr anchor="ct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Rectangle 14"/>
          <p:cNvSpPr/>
          <p:nvPr userDrawn="1"/>
        </p:nvSpPr>
        <p:spPr>
          <a:xfrm>
            <a:off x="101600" y="1604168"/>
            <a:ext cx="11825802" cy="86519"/>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5897" y="365125"/>
            <a:ext cx="1850456" cy="1050134"/>
          </a:xfrm>
          <a:prstGeom prst="rect">
            <a:avLst/>
          </a:prstGeom>
        </p:spPr>
      </p:pic>
    </p:spTree>
    <p:extLst>
      <p:ext uri="{BB962C8B-B14F-4D97-AF65-F5344CB8AC3E}">
        <p14:creationId xmlns:p14="http://schemas.microsoft.com/office/powerpoint/2010/main" val="98547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60596" y="2323306"/>
            <a:ext cx="5826035" cy="2899623"/>
          </a:xfrm>
        </p:spPr>
        <p:txBody>
          <a:bodyPr>
            <a:normAutofit/>
          </a:bodyPr>
          <a:lstStyle>
            <a:lvl1pPr marL="0" indent="0" algn="l">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Information</a:t>
            </a:r>
          </a:p>
          <a:p>
            <a:pPr lvl="0"/>
            <a:endParaRPr lang="en-US"/>
          </a:p>
          <a:p>
            <a:pPr lvl="0"/>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70" y="3371680"/>
            <a:ext cx="380063" cy="380063"/>
          </a:xfrm>
          <a:prstGeom prst="rect">
            <a:avLst/>
          </a:prstGeom>
        </p:spPr>
      </p:pic>
      <p:sp>
        <p:nvSpPr>
          <p:cNvPr id="2" name="Rectangle 1"/>
          <p:cNvSpPr/>
          <p:nvPr userDrawn="1"/>
        </p:nvSpPr>
        <p:spPr>
          <a:xfrm>
            <a:off x="1089708" y="2840199"/>
            <a:ext cx="1310361" cy="400110"/>
          </a:xfrm>
          <a:prstGeom prst="rect">
            <a:avLst/>
          </a:prstGeom>
        </p:spPr>
        <p:txBody>
          <a:bodyPr wrap="square">
            <a:spAutoFit/>
          </a:bodyPr>
          <a:lstStyle/>
          <a:p>
            <a:pPr lvl="0"/>
            <a:r>
              <a:rPr lang="en-US" sz="2000">
                <a:latin typeface="Arial" panose="020B0604020202020204" pitchFamily="34" charset="0"/>
                <a:cs typeface="Arial" panose="020B0604020202020204" pitchFamily="34" charset="0"/>
              </a:rPr>
              <a:t>@</a:t>
            </a:r>
            <a:r>
              <a:rPr lang="en-US" sz="1800">
                <a:latin typeface="Arial" panose="020B0604020202020204" pitchFamily="34" charset="0"/>
                <a:cs typeface="Arial" panose="020B0604020202020204" pitchFamily="34" charset="0"/>
              </a:rPr>
              <a:t>KYTC</a:t>
            </a:r>
          </a:p>
        </p:txBody>
      </p:sp>
      <p:sp>
        <p:nvSpPr>
          <p:cNvPr id="10" name="Rectangle 9"/>
          <p:cNvSpPr/>
          <p:nvPr userDrawn="1"/>
        </p:nvSpPr>
        <p:spPr>
          <a:xfrm flipH="1">
            <a:off x="3525396" y="1257300"/>
            <a:ext cx="96390" cy="39656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280" y="1257300"/>
            <a:ext cx="2465097" cy="1398942"/>
          </a:xfrm>
          <a:prstGeom prst="rect">
            <a:avLst/>
          </a:prstGeom>
        </p:spPr>
      </p:pic>
      <p:sp>
        <p:nvSpPr>
          <p:cNvPr id="3" name="Rectangle 2"/>
          <p:cNvSpPr/>
          <p:nvPr userDrawn="1"/>
        </p:nvSpPr>
        <p:spPr>
          <a:xfrm>
            <a:off x="522789" y="4853595"/>
            <a:ext cx="2593559" cy="415498"/>
          </a:xfrm>
          <a:prstGeom prst="rect">
            <a:avLst/>
          </a:prstGeom>
        </p:spPr>
        <p:txBody>
          <a:bodyPr wrap="square">
            <a:spAutoFit/>
          </a:bodyPr>
          <a:lstStyle/>
          <a:p>
            <a:pPr lvl="0" algn="ctr"/>
            <a:r>
              <a:rPr lang="en-US" sz="2100"/>
              <a:t>transportation.ky.gov</a:t>
            </a:r>
          </a:p>
        </p:txBody>
      </p:sp>
      <p:sp>
        <p:nvSpPr>
          <p:cNvPr id="12" name="Rectangle 11"/>
          <p:cNvSpPr/>
          <p:nvPr userDrawn="1"/>
        </p:nvSpPr>
        <p:spPr>
          <a:xfrm>
            <a:off x="1" y="6362700"/>
            <a:ext cx="121920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3854870" y="1257300"/>
            <a:ext cx="7191375" cy="1042987"/>
          </a:xfrm>
        </p:spPr>
        <p:txBody>
          <a:bodyPr tIns="0" anchor="t">
            <a:noAutofit/>
          </a:bodyPr>
          <a:lstStyle>
            <a:lvl1pPr algn="l">
              <a:defRPr sz="4400" b="1" baseline="0">
                <a:latin typeface="Arial" panose="020B0604020202020204" pitchFamily="34" charset="0"/>
                <a:cs typeface="Arial" panose="020B0604020202020204" pitchFamily="34" charset="0"/>
              </a:defRPr>
            </a:lvl1pPr>
          </a:lstStyle>
          <a:p>
            <a:r>
              <a:rPr lang="en-US"/>
              <a:t>QUESTIONS?</a:t>
            </a:r>
          </a:p>
        </p:txBody>
      </p:sp>
      <p:sp>
        <p:nvSpPr>
          <p:cNvPr id="14" name="Rectangle 13"/>
          <p:cNvSpPr/>
          <p:nvPr userDrawn="1"/>
        </p:nvSpPr>
        <p:spPr>
          <a:xfrm>
            <a:off x="1089708" y="3350046"/>
            <a:ext cx="1426476" cy="369332"/>
          </a:xfrm>
          <a:prstGeom prst="rect">
            <a:avLst/>
          </a:prstGeom>
        </p:spPr>
        <p:txBody>
          <a:bodyPr wrap="square">
            <a:spAutoFit/>
          </a:bodyPr>
          <a:lstStyle/>
          <a:p>
            <a:pPr lvl="0"/>
            <a:r>
              <a:rPr lang="en-US" sz="1800">
                <a:latin typeface="Arial" panose="020B0604020202020204" pitchFamily="34" charset="0"/>
                <a:cs typeface="Arial" panose="020B0604020202020204" pitchFamily="34" charset="0"/>
              </a:rPr>
              <a:t>@kytc120</a:t>
            </a:r>
          </a:p>
        </p:txBody>
      </p:sp>
      <p:sp>
        <p:nvSpPr>
          <p:cNvPr id="15" name="TextBox 14"/>
          <p:cNvSpPr txBox="1"/>
          <p:nvPr userDrawn="1"/>
        </p:nvSpPr>
        <p:spPr>
          <a:xfrm>
            <a:off x="1089708" y="3859893"/>
            <a:ext cx="1957541" cy="369332"/>
          </a:xfrm>
          <a:prstGeom prst="rect">
            <a:avLst/>
          </a:prstGeom>
          <a:noFill/>
        </p:spPr>
        <p:txBody>
          <a:bodyPr wrap="square" rtlCol="0">
            <a:spAutoFit/>
          </a:bodyPr>
          <a:lstStyle/>
          <a:p>
            <a:r>
              <a:rPr lang="en-US" sz="1800" kern="1200">
                <a:solidFill>
                  <a:schemeClr val="tx1"/>
                </a:solidFill>
                <a:effectLst/>
                <a:latin typeface="+mn-lt"/>
                <a:ea typeface="+mn-ea"/>
                <a:cs typeface="+mn-cs"/>
              </a:rPr>
              <a:t>@KYtransportation</a:t>
            </a:r>
            <a:endParaRPr lang="en-US"/>
          </a:p>
        </p:txBody>
      </p:sp>
      <p:sp>
        <p:nvSpPr>
          <p:cNvPr id="16" name="TextBox 15"/>
          <p:cNvSpPr txBox="1"/>
          <p:nvPr userDrawn="1"/>
        </p:nvSpPr>
        <p:spPr>
          <a:xfrm>
            <a:off x="1089708" y="4342163"/>
            <a:ext cx="1957541" cy="369332"/>
          </a:xfrm>
          <a:prstGeom prst="rect">
            <a:avLst/>
          </a:prstGeom>
          <a:noFill/>
        </p:spPr>
        <p:txBody>
          <a:bodyPr wrap="square" rtlCol="0">
            <a:spAutoFit/>
          </a:bodyPr>
          <a:lstStyle/>
          <a:p>
            <a:r>
              <a:rPr lang="en-US" sz="1800" kern="1200">
                <a:solidFill>
                  <a:schemeClr val="tx1"/>
                </a:solidFill>
                <a:effectLst/>
                <a:latin typeface="+mn-lt"/>
                <a:ea typeface="+mn-ea"/>
                <a:cs typeface="+mn-cs"/>
              </a:rPr>
              <a:t>@KYtransportation</a:t>
            </a:r>
            <a:endParaRPr lang="en-US"/>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6493" y="4375341"/>
            <a:ext cx="375616" cy="263520"/>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727" y="2873887"/>
            <a:ext cx="375148" cy="375148"/>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9935" y="3857035"/>
            <a:ext cx="368733" cy="368733"/>
          </a:xfrm>
          <a:prstGeom prst="rect">
            <a:avLst/>
          </a:prstGeom>
        </p:spPr>
      </p:pic>
    </p:spTree>
    <p:extLst>
      <p:ext uri="{BB962C8B-B14F-4D97-AF65-F5344CB8AC3E}">
        <p14:creationId xmlns:p14="http://schemas.microsoft.com/office/powerpoint/2010/main" val="202691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4E2687-0928-5D3D-7108-F051819D97A9}"/>
              </a:ext>
            </a:extLst>
          </p:cNvPr>
          <p:cNvSpPr>
            <a:spLocks noGrp="1"/>
          </p:cNvSpPr>
          <p:nvPr>
            <p:ph type="dt" sz="half" idx="10"/>
          </p:nvPr>
        </p:nvSpPr>
        <p:spPr/>
        <p:txBody>
          <a:bodyPr/>
          <a:lstStyle/>
          <a:p>
            <a:fld id="{458E0327-5003-0D43-A6EB-E622145212CA}" type="datetimeFigureOut">
              <a:rPr lang="en-US" smtClean="0"/>
              <a:t>9/16/2024</a:t>
            </a:fld>
            <a:endParaRPr lang="en-US"/>
          </a:p>
        </p:txBody>
      </p:sp>
      <p:sp>
        <p:nvSpPr>
          <p:cNvPr id="3" name="Footer Placeholder 2">
            <a:extLst>
              <a:ext uri="{FF2B5EF4-FFF2-40B4-BE49-F238E27FC236}">
                <a16:creationId xmlns:a16="http://schemas.microsoft.com/office/drawing/2014/main" id="{82666D79-E1D3-B873-582F-637D99AAC5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F91A0-FD4F-D06A-E6CD-62EDB1AFE0FA}"/>
              </a:ext>
            </a:extLst>
          </p:cNvPr>
          <p:cNvSpPr>
            <a:spLocks noGrp="1"/>
          </p:cNvSpPr>
          <p:nvPr>
            <p:ph type="sldNum" sz="quarter" idx="12"/>
          </p:nvPr>
        </p:nvSpPr>
        <p:spPr/>
        <p:txBody>
          <a:bodyPr/>
          <a:lstStyle/>
          <a:p>
            <a:fld id="{12003EEE-B808-4D45-9A4B-60F10E895DCD}" type="slidenum">
              <a:rPr lang="en-US" smtClean="0"/>
              <a:t>‹#›</a:t>
            </a:fld>
            <a:endParaRPr lang="en-US"/>
          </a:p>
        </p:txBody>
      </p:sp>
    </p:spTree>
    <p:extLst>
      <p:ext uri="{BB962C8B-B14F-4D97-AF65-F5344CB8AC3E}">
        <p14:creationId xmlns:p14="http://schemas.microsoft.com/office/powerpoint/2010/main" val="1664836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066BC-843C-419F-9977-D35BD11A7620}" type="datetimeFigureOut">
              <a:rPr lang="en-US" smtClean="0"/>
              <a:t>9/16/2024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C9E5F-8B91-4FE5-96C2-A2C328B5021F}" type="slidenum">
              <a:rPr lang="en-US" smtClean="0"/>
              <a:t>‹#›</a:t>
            </a:fld>
            <a:endParaRPr lang="en-US"/>
          </a:p>
        </p:txBody>
      </p:sp>
    </p:spTree>
    <p:extLst>
      <p:ext uri="{BB962C8B-B14F-4D97-AF65-F5344CB8AC3E}">
        <p14:creationId xmlns:p14="http://schemas.microsoft.com/office/powerpoint/2010/main" val="185951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7" r:id="rId6"/>
    <p:sldLayoutId id="2147483653" r:id="rId7"/>
    <p:sldLayoutId id="2147483655" r:id="rId8"/>
    <p:sldLayoutId id="21474836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CDA5E34-92B2-9C1C-14B4-2C25DC7B0535}"/>
              </a:ext>
            </a:extLst>
          </p:cNvPr>
          <p:cNvSpPr txBox="1">
            <a:spLocks/>
          </p:cNvSpPr>
          <p:nvPr/>
        </p:nvSpPr>
        <p:spPr>
          <a:xfrm>
            <a:off x="3743324" y="628073"/>
            <a:ext cx="8191501" cy="495992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500" b="1" dirty="0">
                <a:latin typeface="+mn-lt"/>
              </a:rPr>
              <a:t>INTERIM JOINT COMMITTEE</a:t>
            </a:r>
            <a:br>
              <a:rPr lang="en-US" sz="3500" b="1" dirty="0">
                <a:latin typeface="+mn-lt"/>
              </a:rPr>
            </a:br>
            <a:r>
              <a:rPr lang="en-US" sz="3500" b="1" dirty="0">
                <a:latin typeface="+mn-lt"/>
              </a:rPr>
              <a:t>ON TRANSPORTATION</a:t>
            </a:r>
            <a:endParaRPr lang="en-US" sz="3500" dirty="0">
              <a:latin typeface="+mn-lt"/>
            </a:endParaRPr>
          </a:p>
          <a:p>
            <a:pPr algn="ctr"/>
            <a:r>
              <a:rPr lang="en-US" sz="2000" dirty="0">
                <a:latin typeface="+mn-lt"/>
              </a:rPr>
              <a:t>September 17, 2024</a:t>
            </a:r>
            <a:endParaRPr lang="en-US" sz="1900" b="1" dirty="0">
              <a:latin typeface="+mn-lt"/>
            </a:endParaRPr>
          </a:p>
          <a:p>
            <a:pPr algn="ctr"/>
            <a:r>
              <a:rPr lang="en-US" sz="3000" b="1" dirty="0">
                <a:latin typeface="+mn-lt"/>
              </a:rPr>
              <a:t>KYTC’s Use of Recycled Asphalt</a:t>
            </a:r>
          </a:p>
          <a:p>
            <a:pPr algn="ctr"/>
            <a:r>
              <a:rPr lang="en-US" sz="2500" dirty="0">
                <a:latin typeface="+mn-lt"/>
              </a:rPr>
              <a:t>John Moore, PE, Deputy State Highway Engineer</a:t>
            </a:r>
            <a:br>
              <a:rPr lang="en-US" sz="2500" dirty="0">
                <a:latin typeface="+mn-lt"/>
              </a:rPr>
            </a:br>
            <a:r>
              <a:rPr lang="en-US" sz="2500" dirty="0">
                <a:latin typeface="+mn-lt"/>
              </a:rPr>
              <a:t>Department of Highways</a:t>
            </a:r>
          </a:p>
          <a:p>
            <a:pPr algn="ctr"/>
            <a:r>
              <a:rPr lang="en-US" sz="2500" dirty="0">
                <a:latin typeface="+mn-lt"/>
              </a:rPr>
              <a:t>Tracy Nowaczyk, PE, Assistant State Highway Engineer</a:t>
            </a:r>
            <a:br>
              <a:rPr lang="en-US" sz="2500" dirty="0">
                <a:latin typeface="+mn-lt"/>
              </a:rPr>
            </a:br>
            <a:r>
              <a:rPr lang="en-US" sz="2500" dirty="0">
                <a:latin typeface="+mn-lt"/>
              </a:rPr>
              <a:t>Department of Highways</a:t>
            </a:r>
          </a:p>
        </p:txBody>
      </p:sp>
    </p:spTree>
    <p:extLst>
      <p:ext uri="{BB962C8B-B14F-4D97-AF65-F5344CB8AC3E}">
        <p14:creationId xmlns:p14="http://schemas.microsoft.com/office/powerpoint/2010/main" val="803065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mj-lt"/>
              </a:rPr>
              <a:t>Our Process to Achieve “Right” RAP %</a:t>
            </a:r>
          </a:p>
        </p:txBody>
      </p:sp>
      <p:sp>
        <p:nvSpPr>
          <p:cNvPr id="3" name="Content Placeholder 2"/>
          <p:cNvSpPr>
            <a:spLocks noGrp="1"/>
          </p:cNvSpPr>
          <p:nvPr>
            <p:ph sz="half" idx="1"/>
          </p:nvPr>
        </p:nvSpPr>
        <p:spPr>
          <a:xfrm>
            <a:off x="119269" y="1825624"/>
            <a:ext cx="7956443" cy="3222365"/>
          </a:xfrm>
        </p:spPr>
        <p:txBody>
          <a:bodyPr vert="horz" lIns="91440" tIns="45720" rIns="91440" bIns="45720" rtlCol="0" anchor="t">
            <a:noAutofit/>
          </a:bodyPr>
          <a:lstStyle/>
          <a:p>
            <a:r>
              <a:rPr lang="en-US" dirty="0">
                <a:latin typeface="Calibri"/>
                <a:ea typeface="Calibri"/>
                <a:cs typeface="Calibri"/>
              </a:rPr>
              <a:t>Draft Performance Criteria to create standardization</a:t>
            </a:r>
            <a:endParaRPr lang="en-US" dirty="0">
              <a:latin typeface="Calibri"/>
              <a:ea typeface="Calibri"/>
            </a:endParaRPr>
          </a:p>
          <a:p>
            <a:pPr lvl="1"/>
            <a:r>
              <a:rPr lang="en-US" dirty="0">
                <a:latin typeface="+mn-lt"/>
                <a:cs typeface="Arial"/>
              </a:rPr>
              <a:t>Implement RAP Stockpile Management Plan</a:t>
            </a:r>
          </a:p>
          <a:p>
            <a:pPr lvl="1"/>
            <a:r>
              <a:rPr lang="en-US" dirty="0">
                <a:latin typeface="+mn-lt"/>
                <a:cs typeface="Arial"/>
              </a:rPr>
              <a:t>Refine Specifications</a:t>
            </a:r>
          </a:p>
          <a:p>
            <a:pPr lvl="1"/>
            <a:r>
              <a:rPr lang="en-US" dirty="0">
                <a:latin typeface="+mn-lt"/>
                <a:cs typeface="Arial"/>
              </a:rPr>
              <a:t>Establish Performance Tests</a:t>
            </a:r>
            <a:endParaRPr lang="en-US" dirty="0">
              <a:cs typeface="Arial"/>
            </a:endParaRPr>
          </a:p>
          <a:p>
            <a:r>
              <a:rPr lang="en-US" dirty="0">
                <a:latin typeface="+mn-lt"/>
                <a:cs typeface="Arial"/>
              </a:rPr>
              <a:t>Conduct road trials with variations of factors</a:t>
            </a:r>
            <a:endParaRPr lang="en-US" dirty="0">
              <a:latin typeface="+mn-lt"/>
              <a:ea typeface="Calibri"/>
              <a:cs typeface="Arial"/>
            </a:endParaRPr>
          </a:p>
          <a:p>
            <a:r>
              <a:rPr lang="en-US" dirty="0">
                <a:latin typeface="+mn-lt"/>
                <a:cs typeface="Arial"/>
              </a:rPr>
              <a:t>Partner with industry to optimize technology and benchmark best practice</a:t>
            </a:r>
            <a:endParaRPr lang="en-US" dirty="0">
              <a:latin typeface="+mn-lt"/>
              <a:ea typeface="Calibri"/>
              <a:cs typeface="Arial"/>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F4B5038-86C2-8FFE-10C1-7EE8CDD02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353" y="5624966"/>
            <a:ext cx="1485900" cy="635000"/>
          </a:xfrm>
          <a:prstGeom prst="rect">
            <a:avLst/>
          </a:prstGeom>
        </p:spPr>
      </p:pic>
      <p:pic>
        <p:nvPicPr>
          <p:cNvPr id="11" name="Picture 10" descr="A green and black logo&#10;&#10;Description automatically generated">
            <a:extLst>
              <a:ext uri="{FF2B5EF4-FFF2-40B4-BE49-F238E27FC236}">
                <a16:creationId xmlns:a16="http://schemas.microsoft.com/office/drawing/2014/main" id="{25878CC7-AD92-7ECE-89E0-3D148E447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102" y="5486399"/>
            <a:ext cx="1648435" cy="912134"/>
          </a:xfrm>
          <a:prstGeom prst="rect">
            <a:avLst/>
          </a:prstGeom>
        </p:spPr>
      </p:pic>
      <p:pic>
        <p:nvPicPr>
          <p:cNvPr id="13" name="Picture 12" descr="A logo for a university&#10;&#10;Description automatically generated">
            <a:extLst>
              <a:ext uri="{FF2B5EF4-FFF2-40B4-BE49-F238E27FC236}">
                <a16:creationId xmlns:a16="http://schemas.microsoft.com/office/drawing/2014/main" id="{854FB3B7-5EBE-80CC-0D3D-B98E79615CD6}"/>
              </a:ext>
            </a:extLst>
          </p:cNvPr>
          <p:cNvPicPr>
            <a:picLocks noChangeAspect="1"/>
          </p:cNvPicPr>
          <p:nvPr/>
        </p:nvPicPr>
        <p:blipFill>
          <a:blip r:embed="rId5">
            <a:extLst>
              <a:ext uri="{28A0092B-C50C-407E-A947-70E740481C1C}">
                <a14:useLocalDpi xmlns:a14="http://schemas.microsoft.com/office/drawing/2010/main" val="0"/>
              </a:ext>
            </a:extLst>
          </a:blip>
          <a:srcRect l="3163" t="23361" r="5251" b="20279"/>
          <a:stretch/>
        </p:blipFill>
        <p:spPr>
          <a:xfrm>
            <a:off x="2356205" y="5392286"/>
            <a:ext cx="1781321" cy="1096196"/>
          </a:xfrm>
          <a:prstGeom prst="rect">
            <a:avLst/>
          </a:prstGeom>
        </p:spPr>
      </p:pic>
      <p:pic>
        <p:nvPicPr>
          <p:cNvPr id="15" name="Picture 14" descr="A black and yellow logo&#10;&#10;Description automatically generated">
            <a:extLst>
              <a:ext uri="{FF2B5EF4-FFF2-40B4-BE49-F238E27FC236}">
                <a16:creationId xmlns:a16="http://schemas.microsoft.com/office/drawing/2014/main" id="{BDCD56FC-AD9F-916B-556F-A0761D91C934}"/>
              </a:ext>
            </a:extLst>
          </p:cNvPr>
          <p:cNvPicPr>
            <a:picLocks noChangeAspect="1"/>
          </p:cNvPicPr>
          <p:nvPr/>
        </p:nvPicPr>
        <p:blipFill>
          <a:blip r:embed="rId6" cstate="print">
            <a:extLst>
              <a:ext uri="{28A0092B-C50C-407E-A947-70E740481C1C}">
                <a14:useLocalDpi xmlns:a14="http://schemas.microsoft.com/office/drawing/2010/main" val="0"/>
              </a:ext>
            </a:extLst>
          </a:blip>
          <a:srcRect l="5162" t="10682" r="4185" b="10682"/>
          <a:stretch/>
        </p:blipFill>
        <p:spPr>
          <a:xfrm>
            <a:off x="468849" y="5486399"/>
            <a:ext cx="1683075" cy="895754"/>
          </a:xfrm>
          <a:prstGeom prst="rect">
            <a:avLst/>
          </a:prstGeom>
        </p:spPr>
      </p:pic>
      <p:pic>
        <p:nvPicPr>
          <p:cNvPr id="4" name="Picture 3" descr="A logo of a company&#10;&#10;Description automatically generated">
            <a:extLst>
              <a:ext uri="{FF2B5EF4-FFF2-40B4-BE49-F238E27FC236}">
                <a16:creationId xmlns:a16="http://schemas.microsoft.com/office/drawing/2014/main" id="{3FFEDABE-234A-87F6-E855-8672541CB205}"/>
              </a:ext>
            </a:extLst>
          </p:cNvPr>
          <p:cNvPicPr>
            <a:picLocks noChangeAspect="1"/>
          </p:cNvPicPr>
          <p:nvPr/>
        </p:nvPicPr>
        <p:blipFill>
          <a:blip r:embed="rId7"/>
          <a:stretch>
            <a:fillRect/>
          </a:stretch>
        </p:blipFill>
        <p:spPr>
          <a:xfrm>
            <a:off x="6419850" y="5286375"/>
            <a:ext cx="1200150" cy="1095375"/>
          </a:xfrm>
          <a:prstGeom prst="rect">
            <a:avLst/>
          </a:prstGeom>
        </p:spPr>
      </p:pic>
      <p:pic>
        <p:nvPicPr>
          <p:cNvPr id="5" name="Picture 4" descr="Recycled Asphalt Millings | Finger Lakes Stone Company">
            <a:extLst>
              <a:ext uri="{FF2B5EF4-FFF2-40B4-BE49-F238E27FC236}">
                <a16:creationId xmlns:a16="http://schemas.microsoft.com/office/drawing/2014/main" id="{881E5DA2-1814-2F75-B03A-3B6D24FA150E}"/>
              </a:ext>
            </a:extLst>
          </p:cNvPr>
          <p:cNvPicPr>
            <a:picLocks noChangeAspect="1"/>
          </p:cNvPicPr>
          <p:nvPr/>
        </p:nvPicPr>
        <p:blipFill>
          <a:blip r:embed="rId8"/>
          <a:srcRect l="-11043" r="202" b="17580"/>
          <a:stretch/>
        </p:blipFill>
        <p:spPr>
          <a:xfrm>
            <a:off x="8307957" y="1510015"/>
            <a:ext cx="3896022" cy="3883526"/>
          </a:xfrm>
          <a:prstGeom prst="rect">
            <a:avLst/>
          </a:prstGeom>
        </p:spPr>
      </p:pic>
    </p:spTree>
    <p:extLst>
      <p:ext uri="{BB962C8B-B14F-4D97-AF65-F5344CB8AC3E}">
        <p14:creationId xmlns:p14="http://schemas.microsoft.com/office/powerpoint/2010/main" val="3834102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9AF812-4128-8FC2-B54E-EDA1CF202A8A}"/>
              </a:ext>
            </a:extLst>
          </p:cNvPr>
          <p:cNvSpPr>
            <a:spLocks noGrp="1"/>
          </p:cNvSpPr>
          <p:nvPr>
            <p:ph type="title"/>
          </p:nvPr>
        </p:nvSpPr>
        <p:spPr>
          <a:xfrm>
            <a:off x="0" y="0"/>
            <a:ext cx="11958368" cy="1265382"/>
          </a:xfrm>
        </p:spPr>
        <p:txBody>
          <a:bodyPr/>
          <a:lstStyle/>
          <a:p>
            <a:r>
              <a:rPr lang="en-US" dirty="0">
                <a:latin typeface="Arial"/>
                <a:cs typeface="Arial"/>
              </a:rPr>
              <a:t>Next Steps</a:t>
            </a:r>
            <a:endParaRPr lang="en-US" dirty="0"/>
          </a:p>
        </p:txBody>
      </p:sp>
      <p:sp>
        <p:nvSpPr>
          <p:cNvPr id="5" name="Content Placeholder 2">
            <a:extLst>
              <a:ext uri="{FF2B5EF4-FFF2-40B4-BE49-F238E27FC236}">
                <a16:creationId xmlns:a16="http://schemas.microsoft.com/office/drawing/2014/main" id="{F875F365-A6E8-E24E-5443-A3B8CEF13B8D}"/>
              </a:ext>
            </a:extLst>
          </p:cNvPr>
          <p:cNvSpPr>
            <a:spLocks noGrp="1"/>
          </p:cNvSpPr>
          <p:nvPr>
            <p:ph idx="1"/>
          </p:nvPr>
        </p:nvSpPr>
        <p:spPr>
          <a:xfrm>
            <a:off x="119269" y="1825625"/>
            <a:ext cx="5613703" cy="4559134"/>
          </a:xfrm>
        </p:spPr>
        <p:txBody>
          <a:bodyPr vert="horz" lIns="91440" tIns="45720" rIns="91440" bIns="45720" rtlCol="0" anchor="t">
            <a:normAutofit/>
          </a:bodyPr>
          <a:lstStyle/>
          <a:p>
            <a:pPr marL="285750" indent="-285750">
              <a:lnSpc>
                <a:spcPct val="90000"/>
              </a:lnSpc>
              <a:buFont typeface="Arial,Sans-Serif" panose="020B0604020202020204" pitchFamily="34" charset="0"/>
            </a:pPr>
            <a:r>
              <a:rPr lang="en-US" sz="2500" dirty="0">
                <a:latin typeface="+mn-lt"/>
                <a:cs typeface="Calibri"/>
              </a:rPr>
              <a:t>Formalize and adopt performance criteria testing and best practice guidelines to ensure consistent mix performance</a:t>
            </a:r>
          </a:p>
          <a:p>
            <a:pPr marL="285750" indent="-285750">
              <a:lnSpc>
                <a:spcPct val="90000"/>
              </a:lnSpc>
              <a:buFont typeface="Arial,Sans-Serif" panose="020B0604020202020204" pitchFamily="34" charset="0"/>
            </a:pPr>
            <a:r>
              <a:rPr lang="en-US" sz="2500" dirty="0">
                <a:latin typeface="+mn-lt"/>
                <a:cs typeface="Calibri"/>
              </a:rPr>
              <a:t>Start pilot projects (field in place verification)</a:t>
            </a:r>
          </a:p>
          <a:p>
            <a:pPr marL="285750" indent="-285750">
              <a:lnSpc>
                <a:spcPct val="90000"/>
              </a:lnSpc>
              <a:buFont typeface="Arial,Sans-Serif" panose="020B0604020202020204" pitchFamily="34" charset="0"/>
            </a:pPr>
            <a:r>
              <a:rPr lang="en-US" sz="2500" dirty="0">
                <a:latin typeface="+mn-lt"/>
                <a:cs typeface="Calibri"/>
              </a:rPr>
              <a:t>Continue to look at new technology with industry partners</a:t>
            </a:r>
            <a:r>
              <a:rPr lang="en-US" sz="2500" dirty="0">
                <a:latin typeface="Calibri"/>
                <a:cs typeface="Calibri"/>
              </a:rPr>
              <a:t> to improve performance</a:t>
            </a:r>
            <a:endParaRPr lang="en-US" sz="2500" dirty="0">
              <a:latin typeface="+mn-lt"/>
              <a:ea typeface="Calibri"/>
              <a:cs typeface="Calibri"/>
            </a:endParaRPr>
          </a:p>
        </p:txBody>
      </p:sp>
      <p:pic>
        <p:nvPicPr>
          <p:cNvPr id="9" name="Picture 8">
            <a:extLst>
              <a:ext uri="{FF2B5EF4-FFF2-40B4-BE49-F238E27FC236}">
                <a16:creationId xmlns:a16="http://schemas.microsoft.com/office/drawing/2014/main" id="{A8B3A592-2D60-7FDE-2311-B3592AEB75C3}"/>
              </a:ext>
            </a:extLst>
          </p:cNvPr>
          <p:cNvPicPr>
            <a:picLocks noChangeAspect="1"/>
          </p:cNvPicPr>
          <p:nvPr/>
        </p:nvPicPr>
        <p:blipFill>
          <a:blip r:embed="rId2"/>
          <a:stretch>
            <a:fillRect/>
          </a:stretch>
        </p:blipFill>
        <p:spPr>
          <a:xfrm>
            <a:off x="6511544" y="1443666"/>
            <a:ext cx="5682017" cy="4259714"/>
          </a:xfrm>
          <a:prstGeom prst="rect">
            <a:avLst/>
          </a:prstGeom>
        </p:spPr>
      </p:pic>
    </p:spTree>
    <p:extLst>
      <p:ext uri="{BB962C8B-B14F-4D97-AF65-F5344CB8AC3E}">
        <p14:creationId xmlns:p14="http://schemas.microsoft.com/office/powerpoint/2010/main" val="311026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42B008B-4FA3-5069-5A57-66959461DAB7}"/>
              </a:ext>
            </a:extLst>
          </p:cNvPr>
          <p:cNvSpPr txBox="1">
            <a:spLocks/>
          </p:cNvSpPr>
          <p:nvPr/>
        </p:nvSpPr>
        <p:spPr>
          <a:xfrm>
            <a:off x="3609975" y="1249961"/>
            <a:ext cx="7544703" cy="39512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latin typeface="+mn-lt"/>
              </a:rPr>
              <a:t>Questions…</a:t>
            </a:r>
          </a:p>
          <a:p>
            <a:pPr marL="0" indent="0" algn="ctr">
              <a:buNone/>
            </a:pPr>
            <a:endParaRPr lang="en-US" sz="2500" dirty="0">
              <a:latin typeface="+mn-lt"/>
            </a:endParaRPr>
          </a:p>
          <a:p>
            <a:pPr marL="0" indent="0" algn="ctr">
              <a:buNone/>
            </a:pPr>
            <a:r>
              <a:rPr lang="en-US" sz="2500" dirty="0">
                <a:latin typeface="+mn-lt"/>
              </a:rPr>
              <a:t>John Moore, PE, Deputy State Highway Engineer</a:t>
            </a:r>
            <a:br>
              <a:rPr lang="en-US" sz="2500" dirty="0">
                <a:latin typeface="+mn-lt"/>
              </a:rPr>
            </a:br>
            <a:r>
              <a:rPr lang="en-US" sz="2500" dirty="0">
                <a:latin typeface="+mn-lt"/>
              </a:rPr>
              <a:t>Department of Highways</a:t>
            </a:r>
            <a:endParaRPr lang="en-US" sz="2000" dirty="0">
              <a:latin typeface="+mn-lt"/>
            </a:endParaRPr>
          </a:p>
          <a:p>
            <a:pPr marL="0" indent="0" algn="ctr">
              <a:buNone/>
            </a:pPr>
            <a:r>
              <a:rPr lang="en-US" sz="2500" dirty="0">
                <a:latin typeface="+mn-lt"/>
              </a:rPr>
              <a:t>Tracy Nowaczyk, PE, Assistant State Highway Engineer</a:t>
            </a:r>
            <a:br>
              <a:rPr lang="en-US" sz="2500" dirty="0">
                <a:latin typeface="+mn-lt"/>
              </a:rPr>
            </a:br>
            <a:r>
              <a:rPr lang="en-US" sz="2500" dirty="0">
                <a:latin typeface="+mn-lt"/>
              </a:rPr>
              <a:t>Department of Highways</a:t>
            </a:r>
          </a:p>
          <a:p>
            <a:pPr marL="0" indent="0" algn="ctr">
              <a:buNone/>
            </a:pPr>
            <a:endParaRPr lang="en-US" sz="2000" dirty="0">
              <a:latin typeface="+mn-lt"/>
            </a:endParaRPr>
          </a:p>
        </p:txBody>
      </p:sp>
    </p:spTree>
    <p:extLst>
      <p:ext uri="{BB962C8B-B14F-4D97-AF65-F5344CB8AC3E}">
        <p14:creationId xmlns:p14="http://schemas.microsoft.com/office/powerpoint/2010/main" val="937322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a:t>Two-Year </a:t>
            </a:r>
            <a:r>
              <a:rPr lang="en-US"/>
              <a:t>Budget Bill</a:t>
            </a:r>
            <a:endParaRPr lang="en-US" dirty="0"/>
          </a:p>
        </p:txBody>
      </p:sp>
      <p:sp>
        <p:nvSpPr>
          <p:cNvPr id="3" name="Content Placeholder 2"/>
          <p:cNvSpPr>
            <a:spLocks noGrp="1"/>
          </p:cNvSpPr>
          <p:nvPr>
            <p:ph sz="half" idx="1"/>
          </p:nvPr>
        </p:nvSpPr>
        <p:spPr>
          <a:xfrm>
            <a:off x="838199" y="1825625"/>
            <a:ext cx="9667462" cy="4351338"/>
          </a:xfrm>
        </p:spPr>
        <p:txBody>
          <a:bodyPr>
            <a:normAutofit fontScale="92500"/>
          </a:bodyPr>
          <a:lstStyle/>
          <a:p>
            <a:pPr marL="0" indent="0">
              <a:buNone/>
            </a:pPr>
            <a:r>
              <a:rPr lang="en-US" sz="2800" b="1" i="0" dirty="0">
                <a:solidFill>
                  <a:srgbClr val="000000"/>
                </a:solidFill>
                <a:effectLst/>
                <a:latin typeface="Arial" panose="020B0604020202020204" pitchFamily="34" charset="0"/>
              </a:rPr>
              <a:t>Recycled Asphalt Products: </a:t>
            </a:r>
            <a:r>
              <a:rPr lang="en-US" sz="2800" b="0" i="0" dirty="0">
                <a:solidFill>
                  <a:srgbClr val="000000"/>
                </a:solidFill>
                <a:effectLst/>
                <a:latin typeface="Arial" panose="020B0604020202020204" pitchFamily="34" charset="0"/>
              </a:rPr>
              <a:t>The Transportation Cabinet shall not restrict the use of recycled asphalt products for any asphalt mixture used on a project, provided that the asphalt mixture meets the established performance criteria. The Transportation Cabinet shall report on the percentage of recycled asphalt products used in state projects to the Interim Joint Committee on Appropriations and Revenue on or before November 1, 2025. </a:t>
            </a:r>
          </a:p>
          <a:p>
            <a:pPr marL="0" indent="0">
              <a:buNone/>
            </a:pPr>
            <a:r>
              <a:rPr lang="en-US" sz="2800" b="0" i="0" dirty="0">
                <a:solidFill>
                  <a:srgbClr val="000000"/>
                </a:solidFill>
                <a:effectLst/>
                <a:latin typeface="Arial" panose="020B0604020202020204" pitchFamily="34" charset="0"/>
              </a:rPr>
              <a:t>It is the intent of the General Assembly that by 2030, the Transportation Cabinet shall use an asphalt mixture that utilizes 30 percent or greater recycled asphalt products.</a:t>
            </a:r>
            <a:endParaRPr lang="en-US" sz="2800" dirty="0"/>
          </a:p>
          <a:p>
            <a:endParaRPr lang="en-US" dirty="0"/>
          </a:p>
        </p:txBody>
      </p:sp>
    </p:spTree>
    <p:extLst>
      <p:ext uri="{BB962C8B-B14F-4D97-AF65-F5344CB8AC3E}">
        <p14:creationId xmlns:p14="http://schemas.microsoft.com/office/powerpoint/2010/main" val="2553905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aging Your RAP">
            <a:extLst>
              <a:ext uri="{FF2B5EF4-FFF2-40B4-BE49-F238E27FC236}">
                <a16:creationId xmlns:a16="http://schemas.microsoft.com/office/drawing/2014/main" id="{DD65B801-F685-6ED1-3EDA-BCCE8869D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5" r="17396"/>
          <a:stretch/>
        </p:blipFill>
        <p:spPr bwMode="auto">
          <a:xfrm>
            <a:off x="0" y="-12915"/>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679BF08B-C99B-8111-D2DE-01516DCE3112}"/>
              </a:ext>
            </a:extLst>
          </p:cNvPr>
          <p:cNvSpPr txBox="1">
            <a:spLocks/>
          </p:cNvSpPr>
          <p:nvPr/>
        </p:nvSpPr>
        <p:spPr>
          <a:xfrm>
            <a:off x="0" y="247482"/>
            <a:ext cx="12192000" cy="229402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a:solidFill>
                <a:schemeClr val="bg1"/>
              </a:solidFill>
              <a:latin typeface="+mn-lt"/>
            </a:endParaRPr>
          </a:p>
          <a:p>
            <a:pPr algn="ctr"/>
            <a:r>
              <a:rPr lang="en-US" sz="4000">
                <a:solidFill>
                  <a:schemeClr val="bg1"/>
                </a:solidFill>
                <a:latin typeface="+mn-lt"/>
              </a:rPr>
              <a:t>We All Have Common GOAL:</a:t>
            </a:r>
            <a:endParaRPr lang="en-US">
              <a:solidFill>
                <a:schemeClr val="bg1"/>
              </a:solidFill>
            </a:endParaRPr>
          </a:p>
          <a:p>
            <a:pPr algn="ctr"/>
            <a:r>
              <a:rPr lang="en-US" sz="4000">
                <a:solidFill>
                  <a:schemeClr val="bg1"/>
                </a:solidFill>
                <a:latin typeface="+mn-lt"/>
              </a:rPr>
              <a:t>Increase the % of RAP used in Kentucky</a:t>
            </a:r>
            <a:endParaRPr lang="en-US" sz="4000">
              <a:solidFill>
                <a:schemeClr val="bg1"/>
              </a:solidFill>
              <a:latin typeface="+mn-lt"/>
              <a:ea typeface="Calibri"/>
              <a:cs typeface="Calibri"/>
            </a:endParaRPr>
          </a:p>
        </p:txBody>
      </p:sp>
      <p:sp>
        <p:nvSpPr>
          <p:cNvPr id="7" name="Rectangle 6">
            <a:extLst>
              <a:ext uri="{FF2B5EF4-FFF2-40B4-BE49-F238E27FC236}">
                <a16:creationId xmlns:a16="http://schemas.microsoft.com/office/drawing/2014/main" id="{98082141-45CC-63C5-895C-F3E172C10A2F}"/>
              </a:ext>
            </a:extLst>
          </p:cNvPr>
          <p:cNvSpPr/>
          <p:nvPr/>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CB41BAA-7670-7E77-6549-2D5AF30FA6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9397" y="5942679"/>
            <a:ext cx="1612900" cy="915321"/>
          </a:xfrm>
          <a:prstGeom prst="rect">
            <a:avLst/>
          </a:prstGeom>
        </p:spPr>
      </p:pic>
      <p:sp>
        <p:nvSpPr>
          <p:cNvPr id="3" name="Title 2">
            <a:extLst>
              <a:ext uri="{FF2B5EF4-FFF2-40B4-BE49-F238E27FC236}">
                <a16:creationId xmlns:a16="http://schemas.microsoft.com/office/drawing/2014/main" id="{DF30849D-CE5E-5182-FD12-7325A3CD046C}"/>
              </a:ext>
            </a:extLst>
          </p:cNvPr>
          <p:cNvSpPr txBox="1">
            <a:spLocks/>
          </p:cNvSpPr>
          <p:nvPr/>
        </p:nvSpPr>
        <p:spPr>
          <a:xfrm>
            <a:off x="2390275" y="2582778"/>
            <a:ext cx="4122820" cy="84622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a:solidFill>
                  <a:schemeClr val="bg1"/>
                </a:solidFill>
              </a:rPr>
              <a:t>Right %</a:t>
            </a:r>
            <a:endParaRPr lang="en-US" sz="2000">
              <a:solidFill>
                <a:schemeClr val="bg1"/>
              </a:solidFill>
            </a:endParaRPr>
          </a:p>
        </p:txBody>
      </p:sp>
      <p:sp>
        <p:nvSpPr>
          <p:cNvPr id="4" name="Title 2">
            <a:extLst>
              <a:ext uri="{FF2B5EF4-FFF2-40B4-BE49-F238E27FC236}">
                <a16:creationId xmlns:a16="http://schemas.microsoft.com/office/drawing/2014/main" id="{2F3000A0-B761-088A-FD9F-4AFBE00E9BED}"/>
              </a:ext>
            </a:extLst>
          </p:cNvPr>
          <p:cNvSpPr txBox="1">
            <a:spLocks/>
          </p:cNvSpPr>
          <p:nvPr/>
        </p:nvSpPr>
        <p:spPr>
          <a:xfrm>
            <a:off x="5518486" y="2582778"/>
            <a:ext cx="4122820" cy="8462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600">
                <a:solidFill>
                  <a:schemeClr val="bg1"/>
                </a:solidFill>
              </a:rPr>
              <a:t>Done Responsibly</a:t>
            </a:r>
            <a:endParaRPr lang="en-US" sz="2000">
              <a:solidFill>
                <a:schemeClr val="bg1"/>
              </a:solidFill>
            </a:endParaRPr>
          </a:p>
        </p:txBody>
      </p:sp>
    </p:spTree>
    <p:extLst>
      <p:ext uri="{BB962C8B-B14F-4D97-AF65-F5344CB8AC3E}">
        <p14:creationId xmlns:p14="http://schemas.microsoft.com/office/powerpoint/2010/main" val="1880844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EB51F6-5C90-1190-D4D9-345260409902}"/>
              </a:ext>
            </a:extLst>
          </p:cNvPr>
          <p:cNvSpPr>
            <a:spLocks noGrp="1"/>
          </p:cNvSpPr>
          <p:nvPr>
            <p:ph type="title"/>
          </p:nvPr>
        </p:nvSpPr>
        <p:spPr>
          <a:xfrm>
            <a:off x="0" y="0"/>
            <a:ext cx="12191642" cy="1283855"/>
          </a:xfrm>
        </p:spPr>
        <p:txBody>
          <a:bodyPr/>
          <a:lstStyle/>
          <a:p>
            <a:r>
              <a:rPr lang="en-US" dirty="0">
                <a:latin typeface="+mj-lt"/>
                <a:cs typeface="Arial"/>
              </a:rPr>
              <a:t>We All Have Common Goal of Increasing RAP </a:t>
            </a:r>
            <a:endParaRPr lang="en-US" dirty="0"/>
          </a:p>
        </p:txBody>
      </p:sp>
      <p:sp>
        <p:nvSpPr>
          <p:cNvPr id="7" name="Content Placeholder 2">
            <a:extLst>
              <a:ext uri="{FF2B5EF4-FFF2-40B4-BE49-F238E27FC236}">
                <a16:creationId xmlns:a16="http://schemas.microsoft.com/office/drawing/2014/main" id="{286F5491-F16D-CADB-335D-9D42C0995DDE}"/>
              </a:ext>
            </a:extLst>
          </p:cNvPr>
          <p:cNvSpPr>
            <a:spLocks noGrp="1"/>
          </p:cNvSpPr>
          <p:nvPr>
            <p:ph idx="1"/>
          </p:nvPr>
        </p:nvSpPr>
        <p:spPr>
          <a:xfrm>
            <a:off x="119269" y="1825625"/>
            <a:ext cx="5613703" cy="4559134"/>
          </a:xfrm>
        </p:spPr>
        <p:txBody>
          <a:bodyPr vert="horz" lIns="91440" tIns="45720" rIns="91440" bIns="45720" rtlCol="0" anchor="t">
            <a:normAutofit/>
          </a:bodyPr>
          <a:lstStyle/>
          <a:p>
            <a:pPr marL="457200" indent="-457200">
              <a:buFont typeface="Arial,Sans-Serif" panose="020B0604020202020204" pitchFamily="34" charset="0"/>
            </a:pPr>
            <a:r>
              <a:rPr lang="en-US" sz="3100" dirty="0">
                <a:latin typeface="+mn-lt"/>
                <a:cs typeface="Calibri"/>
              </a:rPr>
              <a:t>Provide safe and reliable roads</a:t>
            </a:r>
          </a:p>
          <a:p>
            <a:pPr marL="457200" indent="-457200">
              <a:buFont typeface="Arial,Sans-Serif" panose="020B0604020202020204" pitchFamily="34" charset="0"/>
            </a:pPr>
            <a:r>
              <a:rPr lang="en-US" sz="3100" dirty="0">
                <a:latin typeface="+mn-lt"/>
                <a:cs typeface="Calibri"/>
              </a:rPr>
              <a:t>Optimize the budget</a:t>
            </a:r>
            <a:endParaRPr lang="en-US" sz="3100" dirty="0">
              <a:latin typeface="+mn-lt"/>
              <a:ea typeface="Calibri"/>
              <a:cs typeface="Calibri"/>
            </a:endParaRPr>
          </a:p>
          <a:p>
            <a:pPr marL="457200" indent="-457200">
              <a:buFont typeface="Arial,Sans-Serif" panose="020B0604020202020204" pitchFamily="34" charset="0"/>
            </a:pPr>
            <a:r>
              <a:rPr lang="en-US" sz="3100" dirty="0">
                <a:latin typeface="+mn-lt"/>
                <a:cs typeface="Calibri"/>
              </a:rPr>
              <a:t>Protect environment and provide stewardship</a:t>
            </a:r>
          </a:p>
          <a:p>
            <a:pPr marL="457200" indent="-457200">
              <a:buFont typeface="Arial,Sans-Serif" panose="020B0604020202020204" pitchFamily="34" charset="0"/>
            </a:pPr>
            <a:r>
              <a:rPr lang="en-US" sz="3100" dirty="0">
                <a:latin typeface="Calibri"/>
                <a:cs typeface="Calibri"/>
              </a:rPr>
              <a:t>Viewed as industry leader</a:t>
            </a:r>
            <a:endParaRPr lang="en-US" dirty="0"/>
          </a:p>
        </p:txBody>
      </p:sp>
      <p:pic>
        <p:nvPicPr>
          <p:cNvPr id="10" name="Picture 9" descr="A close-up of a pile of rocks&#10;&#10;Description automatically generated">
            <a:extLst>
              <a:ext uri="{FF2B5EF4-FFF2-40B4-BE49-F238E27FC236}">
                <a16:creationId xmlns:a16="http://schemas.microsoft.com/office/drawing/2014/main" id="{66B9A5F4-3420-2B6F-E6F3-B5376A1B2682}"/>
              </a:ext>
            </a:extLst>
          </p:cNvPr>
          <p:cNvPicPr>
            <a:picLocks noChangeAspect="1"/>
          </p:cNvPicPr>
          <p:nvPr/>
        </p:nvPicPr>
        <p:blipFill>
          <a:blip r:embed="rId2"/>
          <a:srcRect t="11089" b="17530"/>
          <a:stretch/>
        </p:blipFill>
        <p:spPr>
          <a:xfrm>
            <a:off x="7121598" y="1436477"/>
            <a:ext cx="5070043" cy="4256343"/>
          </a:xfrm>
          <a:prstGeom prst="rect">
            <a:avLst/>
          </a:prstGeom>
          <a:noFill/>
        </p:spPr>
      </p:pic>
    </p:spTree>
    <p:extLst>
      <p:ext uri="{BB962C8B-B14F-4D97-AF65-F5344CB8AC3E}">
        <p14:creationId xmlns:p14="http://schemas.microsoft.com/office/powerpoint/2010/main" val="1502076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mj-lt"/>
              </a:rPr>
              <a:t>Three Factors Impact Current RAP Usage</a:t>
            </a:r>
          </a:p>
        </p:txBody>
      </p:sp>
      <p:pic>
        <p:nvPicPr>
          <p:cNvPr id="8" name="Picture 7" descr="A diagram of a company's company's performance&#10;&#10;Description automatically generated">
            <a:extLst>
              <a:ext uri="{FF2B5EF4-FFF2-40B4-BE49-F238E27FC236}">
                <a16:creationId xmlns:a16="http://schemas.microsoft.com/office/drawing/2014/main" id="{8EF0BAB7-9CA0-5CB1-642C-74883B5E1372}"/>
              </a:ext>
            </a:extLst>
          </p:cNvPr>
          <p:cNvPicPr>
            <a:picLocks noChangeAspect="1"/>
          </p:cNvPicPr>
          <p:nvPr/>
        </p:nvPicPr>
        <p:blipFill>
          <a:blip r:embed="rId3">
            <a:extLst>
              <a:ext uri="{28A0092B-C50C-407E-A947-70E740481C1C}">
                <a14:useLocalDpi xmlns:a14="http://schemas.microsoft.com/office/drawing/2010/main" val="0"/>
              </a:ext>
            </a:extLst>
          </a:blip>
          <a:srcRect b="12287"/>
          <a:stretch/>
        </p:blipFill>
        <p:spPr>
          <a:xfrm>
            <a:off x="1728236" y="1500606"/>
            <a:ext cx="8735528" cy="5131970"/>
          </a:xfrm>
          <a:prstGeom prst="rect">
            <a:avLst/>
          </a:prstGeom>
        </p:spPr>
      </p:pic>
      <p:sp>
        <p:nvSpPr>
          <p:cNvPr id="9" name="Rectangle 8">
            <a:extLst>
              <a:ext uri="{FF2B5EF4-FFF2-40B4-BE49-F238E27FC236}">
                <a16:creationId xmlns:a16="http://schemas.microsoft.com/office/drawing/2014/main" id="{0F5E59EF-C4D9-F4AC-7E02-14937CF73E96}"/>
              </a:ext>
            </a:extLst>
          </p:cNvPr>
          <p:cNvSpPr/>
          <p:nvPr/>
        </p:nvSpPr>
        <p:spPr>
          <a:xfrm>
            <a:off x="546100" y="6632575"/>
            <a:ext cx="11099800" cy="88900"/>
          </a:xfrm>
          <a:prstGeom prst="rect">
            <a:avLst/>
          </a:prstGeom>
          <a:gradFill flip="none" rotWithShape="1">
            <a:gsLst>
              <a:gs pos="0">
                <a:schemeClr val="accent3"/>
              </a:gs>
              <a:gs pos="50000">
                <a:schemeClr val="bg2">
                  <a:lumMod val="50000"/>
                  <a:tint val="44500"/>
                  <a:satMod val="16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C98E2C-D549-D38F-9669-FB9066575415}"/>
              </a:ext>
            </a:extLst>
          </p:cNvPr>
          <p:cNvSpPr/>
          <p:nvPr/>
        </p:nvSpPr>
        <p:spPr>
          <a:xfrm>
            <a:off x="10135897" y="5816600"/>
            <a:ext cx="1752600" cy="1082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0EAE397-CC52-725F-65C4-8401050B8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9397" y="5942679"/>
            <a:ext cx="1612900" cy="915321"/>
          </a:xfrm>
          <a:prstGeom prst="rect">
            <a:avLst/>
          </a:prstGeom>
        </p:spPr>
      </p:pic>
    </p:spTree>
    <p:extLst>
      <p:ext uri="{BB962C8B-B14F-4D97-AF65-F5344CB8AC3E}">
        <p14:creationId xmlns:p14="http://schemas.microsoft.com/office/powerpoint/2010/main" val="3015641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mj-lt"/>
                <a:cs typeface="Arial"/>
              </a:rPr>
              <a:t>KY Performance Metrics Reveal RAP Limitations</a:t>
            </a:r>
          </a:p>
        </p:txBody>
      </p:sp>
      <p:sp>
        <p:nvSpPr>
          <p:cNvPr id="3" name="Content Placeholder 2"/>
          <p:cNvSpPr>
            <a:spLocks noGrp="1"/>
          </p:cNvSpPr>
          <p:nvPr>
            <p:ph sz="half" idx="1"/>
          </p:nvPr>
        </p:nvSpPr>
        <p:spPr>
          <a:xfrm>
            <a:off x="119269" y="1825625"/>
            <a:ext cx="5976731" cy="4559134"/>
          </a:xfrm>
        </p:spPr>
        <p:txBody>
          <a:bodyPr vert="horz" lIns="91440" tIns="45720" rIns="91440" bIns="45720" rtlCol="0" anchor="t">
            <a:normAutofit fontScale="92500" lnSpcReduction="20000"/>
          </a:bodyPr>
          <a:lstStyle/>
          <a:p>
            <a:r>
              <a:rPr lang="en-US" sz="3400">
                <a:latin typeface="+mn-lt"/>
                <a:cs typeface="Arial"/>
              </a:rPr>
              <a:t>Increased % of RAP used without proper quality measurements can lead to unsafe roads</a:t>
            </a:r>
          </a:p>
          <a:p>
            <a:r>
              <a:rPr lang="en-US" sz="3400">
                <a:latin typeface="+mn-lt"/>
                <a:cs typeface="Arial"/>
              </a:rPr>
              <a:t>KY data shows 15+% RAP in surface layer pavement tends to crack and deteriorate faster</a:t>
            </a:r>
            <a:endParaRPr lang="en-US" sz="3400">
              <a:latin typeface="+mn-lt"/>
              <a:ea typeface="Calibri"/>
              <a:cs typeface="Arial"/>
            </a:endParaRPr>
          </a:p>
          <a:p>
            <a:r>
              <a:rPr lang="en-US" sz="3400">
                <a:latin typeface="+mn-lt"/>
                <a:cs typeface="Arial"/>
              </a:rPr>
              <a:t>RAP not shown to increase buying power and has significant downside if causes premature cracking, rutting and wear</a:t>
            </a:r>
            <a:endParaRPr lang="en-US" sz="3400">
              <a:latin typeface="+mn-lt"/>
              <a:ea typeface="Calibri"/>
              <a:cs typeface="Arial"/>
            </a:endParaRPr>
          </a:p>
          <a:p>
            <a:endParaRPr lang="en-US">
              <a:latin typeface="+mn-lt"/>
            </a:endParaRPr>
          </a:p>
          <a:p>
            <a:endParaRPr lang="en-US"/>
          </a:p>
        </p:txBody>
      </p:sp>
      <p:pic>
        <p:nvPicPr>
          <p:cNvPr id="4" name="Picture 3">
            <a:extLst>
              <a:ext uri="{FF2B5EF4-FFF2-40B4-BE49-F238E27FC236}">
                <a16:creationId xmlns:a16="http://schemas.microsoft.com/office/drawing/2014/main" id="{D5B8430A-86EF-FBE5-ADCE-2A1F56799EBF}"/>
              </a:ext>
            </a:extLst>
          </p:cNvPr>
          <p:cNvPicPr>
            <a:picLocks noChangeAspect="1"/>
          </p:cNvPicPr>
          <p:nvPr/>
        </p:nvPicPr>
        <p:blipFill>
          <a:blip r:embed="rId3"/>
          <a:stretch>
            <a:fillRect/>
          </a:stretch>
        </p:blipFill>
        <p:spPr>
          <a:xfrm>
            <a:off x="6654879" y="1825625"/>
            <a:ext cx="5095883" cy="3759629"/>
          </a:xfrm>
          <a:prstGeom prst="rect">
            <a:avLst/>
          </a:prstGeom>
        </p:spPr>
      </p:pic>
    </p:spTree>
    <p:extLst>
      <p:ext uri="{BB962C8B-B14F-4D97-AF65-F5344CB8AC3E}">
        <p14:creationId xmlns:p14="http://schemas.microsoft.com/office/powerpoint/2010/main" val="310109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4900" dirty="0">
                <a:latin typeface="+mj-lt"/>
                <a:cs typeface="Calibri"/>
              </a:rPr>
              <a:t>Data Drives Decision-Making Process</a:t>
            </a:r>
            <a:endParaRPr lang="en-US" sz="4900" dirty="0">
              <a:latin typeface="+mj-lt"/>
              <a:ea typeface="Calibri"/>
              <a:cs typeface="Calibri"/>
            </a:endParaRPr>
          </a:p>
        </p:txBody>
      </p:sp>
      <p:sp>
        <p:nvSpPr>
          <p:cNvPr id="3" name="Content Placeholder 2"/>
          <p:cNvSpPr>
            <a:spLocks noGrp="1"/>
          </p:cNvSpPr>
          <p:nvPr>
            <p:ph sz="half" idx="1"/>
          </p:nvPr>
        </p:nvSpPr>
        <p:spPr>
          <a:xfrm>
            <a:off x="119270" y="1825625"/>
            <a:ext cx="7657106" cy="4351338"/>
          </a:xfrm>
        </p:spPr>
        <p:txBody>
          <a:bodyPr vert="horz" lIns="91440" tIns="45720" rIns="91440" bIns="45720" rtlCol="0" anchor="t">
            <a:normAutofit/>
          </a:bodyPr>
          <a:lstStyle/>
          <a:p>
            <a:r>
              <a:rPr lang="en-US" sz="4000">
                <a:latin typeface="+mn-lt"/>
                <a:cs typeface="Arial"/>
              </a:rPr>
              <a:t> </a:t>
            </a:r>
            <a:r>
              <a:rPr lang="en-US" sz="3600">
                <a:latin typeface="+mn-lt"/>
                <a:cs typeface="Arial"/>
              </a:rPr>
              <a:t>Pavement Preservation System</a:t>
            </a:r>
            <a:endParaRPr lang="en-US" sz="4000">
              <a:latin typeface="+mn-lt"/>
              <a:cs typeface="Arial"/>
            </a:endParaRPr>
          </a:p>
          <a:p>
            <a:pPr lvl="1"/>
            <a:r>
              <a:rPr lang="en-US" sz="3200">
                <a:latin typeface="+mn-lt"/>
                <a:ea typeface="Calibri"/>
                <a:cs typeface="Arial"/>
              </a:rPr>
              <a:t>20 years of data</a:t>
            </a:r>
          </a:p>
          <a:p>
            <a:pPr lvl="1"/>
            <a:r>
              <a:rPr lang="en-US" sz="3200">
                <a:latin typeface="+mn-lt"/>
                <a:cs typeface="Arial"/>
              </a:rPr>
              <a:t>Now an industry-standard nationwide</a:t>
            </a:r>
            <a:endParaRPr lang="en-US" sz="3600">
              <a:latin typeface="+mn-lt"/>
              <a:cs typeface="Arial"/>
            </a:endParaRPr>
          </a:p>
          <a:p>
            <a:pPr marL="0" indent="0">
              <a:buNone/>
            </a:pPr>
            <a:endParaRPr lang="en-US"/>
          </a:p>
        </p:txBody>
      </p:sp>
      <p:pic>
        <p:nvPicPr>
          <p:cNvPr id="5" name="Picture 4" descr="A blue logo with white text&#10;&#10;Description automatically generated">
            <a:extLst>
              <a:ext uri="{FF2B5EF4-FFF2-40B4-BE49-F238E27FC236}">
                <a16:creationId xmlns:a16="http://schemas.microsoft.com/office/drawing/2014/main" id="{9D5401A8-79F6-38E9-3B35-963BC6030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4788" y="3911055"/>
            <a:ext cx="1173628" cy="1150883"/>
          </a:xfrm>
          <a:prstGeom prst="rect">
            <a:avLst/>
          </a:prstGeom>
        </p:spPr>
      </p:pic>
      <p:pic>
        <p:nvPicPr>
          <p:cNvPr id="8" name="Picture 7" descr="A graph of different colored lines&#10;&#10;Description automatically generated">
            <a:extLst>
              <a:ext uri="{FF2B5EF4-FFF2-40B4-BE49-F238E27FC236}">
                <a16:creationId xmlns:a16="http://schemas.microsoft.com/office/drawing/2014/main" id="{67432212-F15B-9E0D-5B72-EC75229D9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7106">
            <a:off x="1146967" y="4060672"/>
            <a:ext cx="3592063" cy="2204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racked road with colorful lines&#10;&#10;Description automatically generated">
            <a:extLst>
              <a:ext uri="{FF2B5EF4-FFF2-40B4-BE49-F238E27FC236}">
                <a16:creationId xmlns:a16="http://schemas.microsoft.com/office/drawing/2014/main" id="{F4FFDCBF-8506-818F-107E-E35FA888CDE5}"/>
              </a:ext>
            </a:extLst>
          </p:cNvPr>
          <p:cNvPicPr>
            <a:picLocks noChangeAspect="1"/>
          </p:cNvPicPr>
          <p:nvPr/>
        </p:nvPicPr>
        <p:blipFill>
          <a:blip r:embed="rId5"/>
          <a:stretch>
            <a:fillRect/>
          </a:stretch>
        </p:blipFill>
        <p:spPr>
          <a:xfrm>
            <a:off x="7778039" y="1509282"/>
            <a:ext cx="2135812" cy="4114313"/>
          </a:xfrm>
          <a:prstGeom prst="rect">
            <a:avLst/>
          </a:prstGeom>
        </p:spPr>
      </p:pic>
      <p:pic>
        <p:nvPicPr>
          <p:cNvPr id="11" name="Picture 10" descr="A cracked concrete wall with pink and green lines&#10;&#10;Description automatically generated">
            <a:extLst>
              <a:ext uri="{FF2B5EF4-FFF2-40B4-BE49-F238E27FC236}">
                <a16:creationId xmlns:a16="http://schemas.microsoft.com/office/drawing/2014/main" id="{DAB94152-6FE3-38C4-FEBD-A2E37C99B60F}"/>
              </a:ext>
            </a:extLst>
          </p:cNvPr>
          <p:cNvPicPr>
            <a:picLocks noChangeAspect="1"/>
          </p:cNvPicPr>
          <p:nvPr/>
        </p:nvPicPr>
        <p:blipFill>
          <a:blip r:embed="rId6"/>
          <a:stretch>
            <a:fillRect/>
          </a:stretch>
        </p:blipFill>
        <p:spPr>
          <a:xfrm>
            <a:off x="10057215" y="1509646"/>
            <a:ext cx="2135812" cy="4114313"/>
          </a:xfrm>
          <a:prstGeom prst="rect">
            <a:avLst/>
          </a:prstGeom>
        </p:spPr>
      </p:pic>
      <p:pic>
        <p:nvPicPr>
          <p:cNvPr id="4" name="Picture 3" descr="University of Louisville Logo ...">
            <a:extLst>
              <a:ext uri="{FF2B5EF4-FFF2-40B4-BE49-F238E27FC236}">
                <a16:creationId xmlns:a16="http://schemas.microsoft.com/office/drawing/2014/main" id="{5A9C4DD1-2BDE-303D-AF76-4DEA1C676A18}"/>
              </a:ext>
            </a:extLst>
          </p:cNvPr>
          <p:cNvPicPr>
            <a:picLocks noChangeAspect="1"/>
          </p:cNvPicPr>
          <p:nvPr/>
        </p:nvPicPr>
        <p:blipFill>
          <a:blip r:embed="rId7"/>
          <a:stretch>
            <a:fillRect/>
          </a:stretch>
        </p:blipFill>
        <p:spPr>
          <a:xfrm>
            <a:off x="5075477" y="5148982"/>
            <a:ext cx="2231546" cy="477868"/>
          </a:xfrm>
          <a:prstGeom prst="rect">
            <a:avLst/>
          </a:prstGeom>
        </p:spPr>
      </p:pic>
    </p:spTree>
    <p:extLst>
      <p:ext uri="{BB962C8B-B14F-4D97-AF65-F5344CB8AC3E}">
        <p14:creationId xmlns:p14="http://schemas.microsoft.com/office/powerpoint/2010/main" val="3887880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rocky ground&#10;&#10;Description automatically generated">
            <a:extLst>
              <a:ext uri="{FF2B5EF4-FFF2-40B4-BE49-F238E27FC236}">
                <a16:creationId xmlns:a16="http://schemas.microsoft.com/office/drawing/2014/main" id="{8614A450-547F-B03A-E611-0BA2D5212989}"/>
              </a:ext>
            </a:extLst>
          </p:cNvPr>
          <p:cNvPicPr>
            <a:picLocks noChangeAspect="1"/>
          </p:cNvPicPr>
          <p:nvPr/>
        </p:nvPicPr>
        <p:blipFill>
          <a:blip r:embed="rId2">
            <a:extLst>
              <a:ext uri="{28A0092B-C50C-407E-A947-70E740481C1C}">
                <a14:useLocalDpi xmlns:a14="http://schemas.microsoft.com/office/drawing/2010/main" val="0"/>
              </a:ext>
            </a:extLst>
          </a:blip>
          <a:srcRect l="2028" t="3526" r="35554" b="4735"/>
          <a:stretch/>
        </p:blipFill>
        <p:spPr>
          <a:xfrm>
            <a:off x="9305944" y="1917348"/>
            <a:ext cx="2876889" cy="2759698"/>
          </a:xfrm>
          <a:prstGeom prst="rect">
            <a:avLst/>
          </a:prstGeom>
        </p:spPr>
      </p:pic>
      <p:sp>
        <p:nvSpPr>
          <p:cNvPr id="6" name="TextBox 5">
            <a:extLst>
              <a:ext uri="{FF2B5EF4-FFF2-40B4-BE49-F238E27FC236}">
                <a16:creationId xmlns:a16="http://schemas.microsoft.com/office/drawing/2014/main" id="{0A4F194E-32DC-992E-D94C-F1D4130718FE}"/>
              </a:ext>
            </a:extLst>
          </p:cNvPr>
          <p:cNvSpPr txBox="1"/>
          <p:nvPr/>
        </p:nvSpPr>
        <p:spPr>
          <a:xfrm>
            <a:off x="9715036" y="4344565"/>
            <a:ext cx="20600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a:solidFill>
                  <a:schemeClr val="accent2"/>
                </a:solidFill>
              </a:rPr>
              <a:t>Unmanaged RAP</a:t>
            </a:r>
          </a:p>
        </p:txBody>
      </p:sp>
      <p:pic>
        <p:nvPicPr>
          <p:cNvPr id="7" name="Picture 6" descr="A large black rock with a tree in the background&#10;&#10;Description automatically generated">
            <a:extLst>
              <a:ext uri="{FF2B5EF4-FFF2-40B4-BE49-F238E27FC236}">
                <a16:creationId xmlns:a16="http://schemas.microsoft.com/office/drawing/2014/main" id="{B746F00B-8A97-63DF-9069-096073CE4D93}"/>
              </a:ext>
            </a:extLst>
          </p:cNvPr>
          <p:cNvPicPr>
            <a:picLocks noChangeAspect="1"/>
          </p:cNvPicPr>
          <p:nvPr/>
        </p:nvPicPr>
        <p:blipFill>
          <a:blip r:embed="rId3"/>
          <a:srcRect l="9077" t="635" r="24055" b="386"/>
          <a:stretch/>
        </p:blipFill>
        <p:spPr>
          <a:xfrm rot="5400000">
            <a:off x="6199239" y="1767983"/>
            <a:ext cx="2751487" cy="3054585"/>
          </a:xfrm>
          <a:prstGeom prst="rect">
            <a:avLst/>
          </a:prstGeom>
        </p:spPr>
      </p:pic>
      <p:sp>
        <p:nvSpPr>
          <p:cNvPr id="2" name="Title 1"/>
          <p:cNvSpPr>
            <a:spLocks noGrp="1"/>
          </p:cNvSpPr>
          <p:nvPr>
            <p:ph type="title"/>
          </p:nvPr>
        </p:nvSpPr>
        <p:spPr/>
        <p:txBody>
          <a:bodyPr anchor="ctr"/>
          <a:lstStyle/>
          <a:p>
            <a:pPr algn="ctr"/>
            <a:r>
              <a:rPr lang="en-US" dirty="0">
                <a:latin typeface="+mj-lt"/>
                <a:cs typeface="Arial"/>
              </a:rPr>
              <a:t>Management Standards Needed </a:t>
            </a:r>
            <a:br>
              <a:rPr lang="en-US" dirty="0">
                <a:latin typeface="+mj-lt"/>
                <a:cs typeface="Arial"/>
              </a:rPr>
            </a:br>
            <a:r>
              <a:rPr lang="en-US" dirty="0">
                <a:latin typeface="+mj-lt"/>
                <a:cs typeface="Arial"/>
              </a:rPr>
              <a:t>for Quality and Cost Containment</a:t>
            </a:r>
          </a:p>
        </p:txBody>
      </p:sp>
      <p:sp>
        <p:nvSpPr>
          <p:cNvPr id="3" name="Content Placeholder 2"/>
          <p:cNvSpPr>
            <a:spLocks noGrp="1"/>
          </p:cNvSpPr>
          <p:nvPr>
            <p:ph sz="half" idx="1"/>
          </p:nvPr>
        </p:nvSpPr>
        <p:spPr>
          <a:xfrm>
            <a:off x="119270" y="1825625"/>
            <a:ext cx="6046892" cy="3492291"/>
          </a:xfrm>
        </p:spPr>
        <p:txBody>
          <a:bodyPr>
            <a:normAutofit lnSpcReduction="10000"/>
          </a:bodyPr>
          <a:lstStyle/>
          <a:p>
            <a:r>
              <a:rPr lang="en-US" sz="3600">
                <a:latin typeface="+mn-lt"/>
              </a:rPr>
              <a:t>Standards for RAP mix are critical</a:t>
            </a:r>
          </a:p>
          <a:p>
            <a:r>
              <a:rPr lang="en-US" sz="3600">
                <a:latin typeface="+mn-lt"/>
              </a:rPr>
              <a:t>Inventory management is challenging</a:t>
            </a:r>
          </a:p>
          <a:p>
            <a:r>
              <a:rPr lang="en-US" sz="3600">
                <a:latin typeface="+mn-lt"/>
              </a:rPr>
              <a:t>Overhead costs associated with RAP are high</a:t>
            </a:r>
          </a:p>
          <a:p>
            <a:endParaRPr lang="en-US"/>
          </a:p>
        </p:txBody>
      </p:sp>
      <p:sp>
        <p:nvSpPr>
          <p:cNvPr id="4" name="TextBox 3">
            <a:extLst>
              <a:ext uri="{FF2B5EF4-FFF2-40B4-BE49-F238E27FC236}">
                <a16:creationId xmlns:a16="http://schemas.microsoft.com/office/drawing/2014/main" id="{131B29C3-BFEF-79C9-FD9F-0B4A1384F434}"/>
              </a:ext>
            </a:extLst>
          </p:cNvPr>
          <p:cNvSpPr txBox="1"/>
          <p:nvPr/>
        </p:nvSpPr>
        <p:spPr>
          <a:xfrm>
            <a:off x="6744237" y="4340014"/>
            <a:ext cx="158706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a:solidFill>
                  <a:schemeClr val="accent2"/>
                </a:solidFill>
              </a:rPr>
              <a:t>Managed RAP</a:t>
            </a:r>
          </a:p>
        </p:txBody>
      </p:sp>
    </p:spTree>
    <p:extLst>
      <p:ext uri="{BB962C8B-B14F-4D97-AF65-F5344CB8AC3E}">
        <p14:creationId xmlns:p14="http://schemas.microsoft.com/office/powerpoint/2010/main" val="368358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5E17E5-B6D4-2DE5-599A-47D58DAE77D9}"/>
              </a:ext>
            </a:extLst>
          </p:cNvPr>
          <p:cNvSpPr>
            <a:spLocks noGrp="1"/>
          </p:cNvSpPr>
          <p:nvPr>
            <p:ph type="title"/>
          </p:nvPr>
        </p:nvSpPr>
        <p:spPr>
          <a:xfrm>
            <a:off x="0" y="0"/>
            <a:ext cx="12005095" cy="1293091"/>
          </a:xfrm>
        </p:spPr>
        <p:txBody>
          <a:bodyPr/>
          <a:lstStyle/>
          <a:p>
            <a:r>
              <a:rPr lang="en-US" dirty="0">
                <a:latin typeface="Calibri"/>
                <a:cs typeface="Arial"/>
              </a:rPr>
              <a:t>RAP Supply Variability</a:t>
            </a:r>
            <a:endParaRPr lang="en-US" dirty="0">
              <a:latin typeface="Calibri"/>
            </a:endParaRPr>
          </a:p>
        </p:txBody>
      </p:sp>
      <p:sp>
        <p:nvSpPr>
          <p:cNvPr id="5" name="Content Placeholder 2">
            <a:extLst>
              <a:ext uri="{FF2B5EF4-FFF2-40B4-BE49-F238E27FC236}">
                <a16:creationId xmlns:a16="http://schemas.microsoft.com/office/drawing/2014/main" id="{FA2620EA-93DA-6401-3111-0D1C4F0AB1FE}"/>
              </a:ext>
            </a:extLst>
          </p:cNvPr>
          <p:cNvSpPr>
            <a:spLocks noGrp="1"/>
          </p:cNvSpPr>
          <p:nvPr>
            <p:ph idx="1"/>
          </p:nvPr>
        </p:nvSpPr>
        <p:spPr>
          <a:xfrm>
            <a:off x="119269" y="1825625"/>
            <a:ext cx="5613703" cy="4559134"/>
          </a:xfrm>
        </p:spPr>
        <p:txBody>
          <a:bodyPr vert="horz" lIns="91440" tIns="45720" rIns="91440" bIns="45720" rtlCol="0" anchor="t">
            <a:normAutofit/>
          </a:bodyPr>
          <a:lstStyle/>
          <a:p>
            <a:pPr marL="571500" indent="-571500">
              <a:buFont typeface="Arial,Sans-Serif" panose="020B0604020202020204" pitchFamily="34" charset="0"/>
            </a:pPr>
            <a:r>
              <a:rPr lang="en-US" sz="3100" dirty="0">
                <a:latin typeface="+mn-lt"/>
                <a:cs typeface="Calibri"/>
              </a:rPr>
              <a:t>Geography of urban vs. rural is a challenge</a:t>
            </a:r>
          </a:p>
          <a:p>
            <a:pPr marL="571500" indent="-571500">
              <a:buFont typeface="Arial,Sans-Serif" panose="020B0604020202020204" pitchFamily="34" charset="0"/>
            </a:pPr>
            <a:r>
              <a:rPr lang="en-US" sz="3100" dirty="0">
                <a:latin typeface="+mn-lt"/>
                <a:cs typeface="Calibri"/>
              </a:rPr>
              <a:t>Varying </a:t>
            </a:r>
            <a:r>
              <a:rPr lang="en-US" sz="3100" dirty="0">
                <a:latin typeface="Calibri"/>
                <a:cs typeface="Calibri"/>
              </a:rPr>
              <a:t>capabilities of contractors</a:t>
            </a:r>
            <a:endParaRPr lang="en-US" sz="3100" dirty="0">
              <a:latin typeface="+mn-lt"/>
              <a:ea typeface="Calibri"/>
              <a:cs typeface="Calibri"/>
            </a:endParaRPr>
          </a:p>
        </p:txBody>
      </p:sp>
      <p:pic>
        <p:nvPicPr>
          <p:cNvPr id="9" name="Picture Placeholder 5" descr="A conveyor belt and gravel piles&#10;&#10;Description automatically generated">
            <a:extLst>
              <a:ext uri="{FF2B5EF4-FFF2-40B4-BE49-F238E27FC236}">
                <a16:creationId xmlns:a16="http://schemas.microsoft.com/office/drawing/2014/main" id="{A2F90828-6D34-EBA4-A522-1804141742CE}"/>
              </a:ext>
            </a:extLst>
          </p:cNvPr>
          <p:cNvPicPr>
            <a:picLocks noChangeAspect="1"/>
          </p:cNvPicPr>
          <p:nvPr/>
        </p:nvPicPr>
        <p:blipFill>
          <a:blip r:embed="rId3"/>
          <a:srcRect l="20236" t="1092" r="20198" b="1894"/>
          <a:stretch/>
        </p:blipFill>
        <p:spPr>
          <a:xfrm>
            <a:off x="7244344" y="1440791"/>
            <a:ext cx="4946459" cy="4204340"/>
          </a:xfrm>
          <a:prstGeom prst="rect">
            <a:avLst/>
          </a:prstGeom>
        </p:spPr>
      </p:pic>
    </p:spTree>
    <p:extLst>
      <p:ext uri="{BB962C8B-B14F-4D97-AF65-F5344CB8AC3E}">
        <p14:creationId xmlns:p14="http://schemas.microsoft.com/office/powerpoint/2010/main" val="4015946906"/>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FC600"/>
      </a:accent1>
      <a:accent2>
        <a:srgbClr val="003764"/>
      </a:accent2>
      <a:accent3>
        <a:srgbClr val="5EB3E4"/>
      </a:accent3>
      <a:accent4>
        <a:srgbClr val="7F7F7F"/>
      </a:accent4>
      <a:accent5>
        <a:srgbClr val="3A3838"/>
      </a:accent5>
      <a:accent6>
        <a:srgbClr val="D8D9D7"/>
      </a:accent6>
      <a:hlink>
        <a:srgbClr val="2F5496"/>
      </a:hlink>
      <a:folHlink>
        <a:srgbClr val="833C0B"/>
      </a:folHlink>
    </a:clrScheme>
    <a:fontScheme name="KYTC">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YTCtemplate-TK-Main" id="{5079439B-1F70-2A47-A72D-43CF1FB7F3A3}" vid="{75E5FD48-4F16-094F-9B4E-6C600BDA1E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89ABD76F30DF43962563A28BC51F62" ma:contentTypeVersion="2" ma:contentTypeDescription="Create a new document." ma:contentTypeScope="" ma:versionID="e6d63f56d6d252fd0b56787b478e0a9e">
  <xsd:schema xmlns:xsd="http://www.w3.org/2001/XMLSchema" xmlns:xs="http://www.w3.org/2001/XMLSchema" xmlns:p="http://schemas.microsoft.com/office/2006/metadata/properties" xmlns:ns1="http://schemas.microsoft.com/sharepoint/v3" xmlns:ns2="9c16dc54-5a24-4afd-a61c-664ec7eab416" targetNamespace="http://schemas.microsoft.com/office/2006/metadata/properties" ma:root="true" ma:fieldsID="9ac3fb3146f66afbb46b711eb535f5ef" ns1:_="" ns2:_="">
    <xsd:import namespace="http://schemas.microsoft.com/sharepoint/v3"/>
    <xsd:import namespace="9c16dc54-5a24-4afd-a61c-664ec7eab416"/>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16dc54-5a24-4afd-a61c-664ec7eab4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FB9159-6531-4689-8619-D8C8EDCF939C}">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9c16dc54-5a24-4afd-a61c-664ec7eab41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70A070-8F65-401D-945B-E1F108E5B9FE}">
  <ds:schemaRefs>
    <ds:schemaRef ds:uri="9c16dc54-5a24-4afd-a61c-664ec7eab416"/>
    <ds:schemaRef ds:uri="http://purl.org/dc/dcmitype/"/>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3C83A01-C0AC-456B-BD95-6E45D8FCAB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189</TotalTime>
  <Words>424</Words>
  <Application>Microsoft Office PowerPoint</Application>
  <PresentationFormat>Widescreen</PresentationFormat>
  <Paragraphs>58</Paragraphs>
  <Slides>12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Arial</vt:lpstr>
      <vt:lpstr>Arial,Sans-Serif</vt:lpstr>
      <vt:lpstr>Calibri</vt:lpstr>
      <vt:lpstr>Office Theme</vt:lpstr>
      <vt:lpstr>PowerPoint Presentation</vt:lpstr>
      <vt:lpstr>Two-Year Budget Bill</vt:lpstr>
      <vt:lpstr>PowerPoint Presentation</vt:lpstr>
      <vt:lpstr>We All Have Common Goal of Increasing RAP </vt:lpstr>
      <vt:lpstr>Three Factors Impact Current RAP Usage</vt:lpstr>
      <vt:lpstr>KY Performance Metrics Reveal RAP Limitations</vt:lpstr>
      <vt:lpstr>Data Drives Decision-Making Process</vt:lpstr>
      <vt:lpstr>Management Standards Needed  for Quality and Cost Containment</vt:lpstr>
      <vt:lpstr>RAP Supply Variability</vt:lpstr>
      <vt:lpstr>Our Process to Achieve “Right” RAP %</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Microsoft Office User</dc:creator>
  <cp:lastModifiedBy>Bishop, Kenny S (KYTC)</cp:lastModifiedBy>
  <cp:revision>157</cp:revision>
  <dcterms:created xsi:type="dcterms:W3CDTF">2024-09-11T00:43:38Z</dcterms:created>
  <dcterms:modified xsi:type="dcterms:W3CDTF">2024-09-16T12:56:12Z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0x0101009C89ABD76F30DF43962563A28BC51F62</vt:lpwstr>
  </property>
</Properties>
</file>