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sldIdLst>
    <p:sldId id="333" r:id="rId5"/>
    <p:sldId id="314" r:id="rId6"/>
    <p:sldId id="320" r:id="rId7"/>
    <p:sldId id="324" r:id="rId8"/>
    <p:sldId id="328" r:id="rId9"/>
    <p:sldId id="331" r:id="rId10"/>
    <p:sldId id="329" r:id="rId11"/>
    <p:sldId id="330" r:id="rId12"/>
    <p:sldId id="283" r:id="rId13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00CC00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2586B42-82FF-4710-A1A3-72943E4B2FA2}" v="40" dt="2024-11-01T15:26:50.496"/>
    <p1510:client id="{F7A99F2D-674C-4D9F-BA17-60CDC55475AC}" v="54" dt="2024-11-04T15:13:47.74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75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275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D33C95-2F06-4AFC-AD39-6CA10D7938CD}" type="datetimeFigureOut">
              <a:t>11/4/2024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9925"/>
            <a:ext cx="5619750" cy="36655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275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9BA7C4-D516-44F3-9702-1A139A45ADE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344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9BA7C4-D516-44F3-9702-1A139A45ADE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6820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086224" y="1447481"/>
            <a:ext cx="7191375" cy="1042987"/>
          </a:xfrm>
        </p:spPr>
        <p:txBody>
          <a:bodyPr tIns="0" anchor="t">
            <a:normAutofit/>
          </a:bodyPr>
          <a:lstStyle>
            <a:lvl1pPr algn="l">
              <a:defRPr sz="5400" b="1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TITLE SLIDE: NAME</a:t>
            </a:r>
          </a:p>
        </p:txBody>
      </p:sp>
      <p:sp>
        <p:nvSpPr>
          <p:cNvPr id="12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092575" y="2490468"/>
            <a:ext cx="7185025" cy="2043432"/>
          </a:xfrm>
        </p:spPr>
        <p:txBody>
          <a:bodyPr anchor="b"/>
          <a:lstStyle>
            <a:lvl1pPr marL="0" indent="0">
              <a:buNone/>
              <a:defRPr sz="240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Speaker information</a:t>
            </a:r>
          </a:p>
        </p:txBody>
      </p:sp>
      <p:sp>
        <p:nvSpPr>
          <p:cNvPr id="13" name="Rectangle 12"/>
          <p:cNvSpPr/>
          <p:nvPr userDrawn="1"/>
        </p:nvSpPr>
        <p:spPr>
          <a:xfrm>
            <a:off x="3667125" y="1604961"/>
            <a:ext cx="85725" cy="28273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200" y="2247313"/>
            <a:ext cx="2465097" cy="1398942"/>
          </a:xfrm>
          <a:prstGeom prst="rect">
            <a:avLst/>
          </a:prstGeom>
        </p:spPr>
      </p:pic>
      <p:sp>
        <p:nvSpPr>
          <p:cNvPr id="16" name="Rectangle 15"/>
          <p:cNvSpPr/>
          <p:nvPr userDrawn="1"/>
        </p:nvSpPr>
        <p:spPr>
          <a:xfrm>
            <a:off x="1" y="6362700"/>
            <a:ext cx="12192000" cy="4953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26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ission Statem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667126" y="1004341"/>
            <a:ext cx="107706" cy="444180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200" y="2247313"/>
            <a:ext cx="2465097" cy="1398942"/>
          </a:xfrm>
          <a:prstGeom prst="rect">
            <a:avLst/>
          </a:prstGeom>
        </p:spPr>
      </p:pic>
      <p:sp>
        <p:nvSpPr>
          <p:cNvPr id="13" name="Rectangle 12"/>
          <p:cNvSpPr/>
          <p:nvPr userDrawn="1"/>
        </p:nvSpPr>
        <p:spPr>
          <a:xfrm>
            <a:off x="1" y="6362700"/>
            <a:ext cx="12192000" cy="4953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134779" y="1004341"/>
            <a:ext cx="6729533" cy="4598790"/>
          </a:xfrm>
        </p:spPr>
        <p:txBody>
          <a:bodyPr>
            <a:noAutofit/>
          </a:bodyPr>
          <a:lstStyle>
            <a:lvl1pPr marL="0" indent="0">
              <a:buNone/>
              <a:defRPr sz="180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2400"/>
              <a:t>Content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632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entered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12192000" cy="128336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1283368"/>
            <a:ext cx="12192000" cy="157373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33650" y="1716966"/>
            <a:ext cx="7315200" cy="435133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724400" y="6356350"/>
            <a:ext cx="2743200" cy="365125"/>
          </a:xfrm>
        </p:spPr>
        <p:txBody>
          <a:bodyPr/>
          <a:lstStyle>
            <a:lvl1pPr algn="ctr">
              <a:defRPr/>
            </a:lvl1pPr>
          </a:lstStyle>
          <a:p>
            <a:fld id="{8C7C9E5F-8B91-4FE5-96C2-A2C328B502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546100" y="6632575"/>
            <a:ext cx="11099800" cy="88900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10135897" y="5816600"/>
            <a:ext cx="1752600" cy="108267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9397" y="5942679"/>
            <a:ext cx="1612900" cy="915321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0" y="352926"/>
            <a:ext cx="12192000" cy="108781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62699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Title with tw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546100" y="6632575"/>
            <a:ext cx="11099800" cy="88900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84300"/>
          </a:xfrm>
          <a:solidFill>
            <a:schemeClr val="accent2"/>
          </a:solidFill>
        </p:spPr>
        <p:txBody>
          <a:bodyPr lIns="548640" anchor="b" anchorCtr="0"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10135897" y="5816600"/>
            <a:ext cx="1752600" cy="108267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9397" y="5942679"/>
            <a:ext cx="1612900" cy="915321"/>
          </a:xfrm>
          <a:prstGeom prst="rect">
            <a:avLst/>
          </a:prstGeom>
        </p:spPr>
      </p:pic>
      <p:sp>
        <p:nvSpPr>
          <p:cNvPr id="12" name="Rectangle 11"/>
          <p:cNvSpPr/>
          <p:nvPr userDrawn="1"/>
        </p:nvSpPr>
        <p:spPr>
          <a:xfrm>
            <a:off x="-17754" y="1354492"/>
            <a:ext cx="12209753" cy="155888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87221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entered - 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12192000" cy="128336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 userDrawn="1"/>
        </p:nvSpPr>
        <p:spPr>
          <a:xfrm>
            <a:off x="0" y="1283368"/>
            <a:ext cx="12192000" cy="157373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Content Placeholder 2"/>
          <p:cNvSpPr>
            <a:spLocks noGrp="1"/>
          </p:cNvSpPr>
          <p:nvPr>
            <p:ph idx="1"/>
          </p:nvPr>
        </p:nvSpPr>
        <p:spPr>
          <a:xfrm>
            <a:off x="2533650" y="1716966"/>
            <a:ext cx="7315200" cy="435133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724400" y="6356350"/>
            <a:ext cx="2743200" cy="365125"/>
          </a:xfrm>
        </p:spPr>
        <p:txBody>
          <a:bodyPr/>
          <a:lstStyle>
            <a:lvl1pPr algn="ctr">
              <a:defRPr/>
            </a:lvl1pPr>
          </a:lstStyle>
          <a:p>
            <a:fld id="{8C7C9E5F-8B91-4FE5-96C2-A2C328B502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9" name="Rectangle 18"/>
          <p:cNvSpPr/>
          <p:nvPr userDrawn="1"/>
        </p:nvSpPr>
        <p:spPr>
          <a:xfrm>
            <a:off x="546100" y="6632575"/>
            <a:ext cx="11099800" cy="88900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0" y="352926"/>
            <a:ext cx="12192000" cy="108781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03989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4562475" y="0"/>
            <a:ext cx="76295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3875" y="390525"/>
            <a:ext cx="3467101" cy="1114425"/>
          </a:xfrm>
        </p:spPr>
        <p:txBody>
          <a:bodyPr anchor="b"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60758" y="390525"/>
            <a:ext cx="7007392" cy="6153150"/>
          </a:xfrm>
        </p:spPr>
        <p:txBody>
          <a:bodyPr/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3876" y="1990726"/>
            <a:ext cx="3467100" cy="3811588"/>
          </a:xfrm>
        </p:spPr>
        <p:txBody>
          <a:bodyPr/>
          <a:lstStyle>
            <a:lvl1pPr marL="0" indent="0"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4479925" y="1"/>
            <a:ext cx="125414" cy="6858000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100000">
                <a:schemeClr val="accent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 userDrawn="1"/>
        </p:nvSpPr>
        <p:spPr>
          <a:xfrm>
            <a:off x="7550150" y="6331506"/>
            <a:ext cx="4479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>
                <a:solidFill>
                  <a:schemeClr val="bg1"/>
                </a:solidFill>
              </a:rPr>
              <a:t>KENTUCKY</a:t>
            </a:r>
            <a:r>
              <a:rPr lang="en-US" b="1" baseline="0">
                <a:solidFill>
                  <a:schemeClr val="bg1"/>
                </a:solidFill>
              </a:rPr>
              <a:t> TRANSPORTATION CABINET</a:t>
            </a:r>
            <a:endParaRPr lang="en-US" b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0814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9931399" y="0"/>
            <a:ext cx="2120900" cy="6189663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8723312" cy="1325563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4227511" cy="82391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4227511" cy="368458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32400" y="1681163"/>
            <a:ext cx="4330700" cy="82391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32400" y="2505075"/>
            <a:ext cx="4330700" cy="368458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066BC-843C-419F-9977-D35BD11A7620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C9E5F-8B91-4FE5-96C2-A2C328B5021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9931399" y="1"/>
            <a:ext cx="2120900" cy="16906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Picture Placeholder 2"/>
          <p:cNvSpPr>
            <a:spLocks noGrp="1"/>
          </p:cNvSpPr>
          <p:nvPr>
            <p:ph type="pic" idx="13"/>
          </p:nvPr>
        </p:nvSpPr>
        <p:spPr>
          <a:xfrm>
            <a:off x="9931399" y="1690688"/>
            <a:ext cx="2120900" cy="5176836"/>
          </a:xfrm>
          <a:solidFill>
            <a:schemeClr val="accent2"/>
          </a:solidFill>
        </p:spPr>
        <p:txBody>
          <a:bodyPr anchor="ctr"/>
          <a:lstStyle>
            <a:lvl1pPr marL="0" indent="0" algn="ctr">
              <a:buNone/>
              <a:defRPr sz="3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5" name="Rectangle 14"/>
          <p:cNvSpPr/>
          <p:nvPr userDrawn="1"/>
        </p:nvSpPr>
        <p:spPr>
          <a:xfrm>
            <a:off x="101600" y="1604168"/>
            <a:ext cx="11825802" cy="86519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 userDrawn="1"/>
        </p:nvSpPr>
        <p:spPr>
          <a:xfrm>
            <a:off x="10135897" y="5816600"/>
            <a:ext cx="1752600" cy="108267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5897" y="365125"/>
            <a:ext cx="1850456" cy="1050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5471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3860596" y="2323306"/>
            <a:ext cx="5826035" cy="2899623"/>
          </a:xfrm>
        </p:spPr>
        <p:txBody>
          <a:bodyPr>
            <a:normAutofit/>
          </a:bodyPr>
          <a:lstStyle>
            <a:lvl1pPr marL="0" indent="0" algn="l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Information</a:t>
            </a:r>
          </a:p>
          <a:p>
            <a:pPr lvl="0"/>
            <a:endParaRPr lang="en-US"/>
          </a:p>
          <a:p>
            <a:pPr lvl="0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270" y="3371680"/>
            <a:ext cx="380063" cy="380063"/>
          </a:xfrm>
          <a:prstGeom prst="rect">
            <a:avLst/>
          </a:prstGeom>
        </p:spPr>
      </p:pic>
      <p:sp>
        <p:nvSpPr>
          <p:cNvPr id="2" name="Rectangle 1"/>
          <p:cNvSpPr/>
          <p:nvPr userDrawn="1"/>
        </p:nvSpPr>
        <p:spPr>
          <a:xfrm>
            <a:off x="1089708" y="2840199"/>
            <a:ext cx="131036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000"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1800">
                <a:latin typeface="Arial" panose="020B0604020202020204" pitchFamily="34" charset="0"/>
                <a:cs typeface="Arial" panose="020B0604020202020204" pitchFamily="34" charset="0"/>
              </a:rPr>
              <a:t>KYTC</a:t>
            </a:r>
          </a:p>
        </p:txBody>
      </p:sp>
      <p:sp>
        <p:nvSpPr>
          <p:cNvPr id="10" name="Rectangle 9"/>
          <p:cNvSpPr/>
          <p:nvPr userDrawn="1"/>
        </p:nvSpPr>
        <p:spPr>
          <a:xfrm flipH="1">
            <a:off x="3525396" y="1257300"/>
            <a:ext cx="96390" cy="396562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280" y="1257300"/>
            <a:ext cx="2465097" cy="1398942"/>
          </a:xfrm>
          <a:prstGeom prst="rect">
            <a:avLst/>
          </a:prstGeom>
        </p:spPr>
      </p:pic>
      <p:sp>
        <p:nvSpPr>
          <p:cNvPr id="3" name="Rectangle 2"/>
          <p:cNvSpPr/>
          <p:nvPr userDrawn="1"/>
        </p:nvSpPr>
        <p:spPr>
          <a:xfrm>
            <a:off x="522789" y="4853595"/>
            <a:ext cx="2593559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100"/>
              <a:t>transportation.ky.gov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1" y="6362700"/>
            <a:ext cx="12192000" cy="4953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3854870" y="1257300"/>
            <a:ext cx="7191375" cy="1042987"/>
          </a:xfrm>
        </p:spPr>
        <p:txBody>
          <a:bodyPr tIns="0" anchor="t">
            <a:noAutofit/>
          </a:bodyPr>
          <a:lstStyle>
            <a:lvl1pPr algn="l">
              <a:defRPr sz="4400" b="1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QUESTIONS?</a:t>
            </a:r>
          </a:p>
        </p:txBody>
      </p:sp>
      <p:sp>
        <p:nvSpPr>
          <p:cNvPr id="14" name="Rectangle 13"/>
          <p:cNvSpPr/>
          <p:nvPr userDrawn="1"/>
        </p:nvSpPr>
        <p:spPr>
          <a:xfrm>
            <a:off x="1089708" y="3350046"/>
            <a:ext cx="14264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800">
                <a:latin typeface="Arial" panose="020B0604020202020204" pitchFamily="34" charset="0"/>
                <a:cs typeface="Arial" panose="020B0604020202020204" pitchFamily="34" charset="0"/>
              </a:rPr>
              <a:t>@kytc120</a:t>
            </a:r>
          </a:p>
        </p:txBody>
      </p:sp>
      <p:sp>
        <p:nvSpPr>
          <p:cNvPr id="15" name="TextBox 14"/>
          <p:cNvSpPr txBox="1"/>
          <p:nvPr userDrawn="1"/>
        </p:nvSpPr>
        <p:spPr>
          <a:xfrm>
            <a:off x="1089708" y="3859893"/>
            <a:ext cx="19575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@</a:t>
            </a:r>
            <a:r>
              <a:rPr lang="en-US" sz="1800" kern="120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KYtransportation</a:t>
            </a:r>
            <a:endParaRPr lang="en-US"/>
          </a:p>
        </p:txBody>
      </p:sp>
      <p:sp>
        <p:nvSpPr>
          <p:cNvPr id="16" name="TextBox 15"/>
          <p:cNvSpPr txBox="1"/>
          <p:nvPr userDrawn="1"/>
        </p:nvSpPr>
        <p:spPr>
          <a:xfrm>
            <a:off x="1089708" y="4342163"/>
            <a:ext cx="19575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@</a:t>
            </a:r>
            <a:r>
              <a:rPr lang="en-US" sz="1800" kern="120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KYtransportation</a:t>
            </a:r>
            <a:endParaRPr lang="en-US"/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493" y="4375341"/>
            <a:ext cx="375616" cy="26352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727" y="2873887"/>
            <a:ext cx="375148" cy="375148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935" y="3857035"/>
            <a:ext cx="368733" cy="368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6913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63D8A-C68D-4CF9-9D15-3E09BCC09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24D94C-E537-4FF3-AAF8-A85F05C31A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24B1D4-6731-4993-8609-16C1D3327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AB316-A2E6-49F2-825C-64AA951E4184}" type="datetime1">
              <a:rPr lang="en-US" smtClean="0"/>
              <a:t>11/4/2024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FB7BBD-CEEB-4256-84B2-6D907E118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72A8B7-F430-4F4A-BB63-481F51E58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429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066BC-843C-419F-9977-D35BD11A7620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C9E5F-8B91-4FE5-96C2-A2C328B50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513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54" r:id="rId4"/>
    <p:sldLayoutId id="2147483652" r:id="rId5"/>
    <p:sldLayoutId id="2147483657" r:id="rId6"/>
    <p:sldLayoutId id="2147483653" r:id="rId7"/>
    <p:sldLayoutId id="2147483655" r:id="rId8"/>
    <p:sldLayoutId id="2147483658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BCDA5E34-92B2-9C1C-14B4-2C25DC7B0535}"/>
              </a:ext>
            </a:extLst>
          </p:cNvPr>
          <p:cNvSpPr txBox="1">
            <a:spLocks/>
          </p:cNvSpPr>
          <p:nvPr/>
        </p:nvSpPr>
        <p:spPr>
          <a:xfrm>
            <a:off x="3743324" y="628073"/>
            <a:ext cx="8191501" cy="49599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500" b="1" dirty="0">
                <a:latin typeface="+mn-lt"/>
              </a:rPr>
              <a:t>INTERIM JOINT COMMITTEE</a:t>
            </a:r>
            <a:br>
              <a:rPr lang="en-US" sz="3500" b="1" dirty="0">
                <a:latin typeface="+mn-lt"/>
              </a:rPr>
            </a:br>
            <a:r>
              <a:rPr lang="en-US" sz="3500" b="1" dirty="0">
                <a:latin typeface="+mn-lt"/>
              </a:rPr>
              <a:t>ON TRANSPORTATION</a:t>
            </a:r>
            <a:endParaRPr lang="en-US" sz="3500" dirty="0">
              <a:latin typeface="+mn-lt"/>
            </a:endParaRPr>
          </a:p>
          <a:p>
            <a:pPr algn="ctr"/>
            <a:r>
              <a:rPr lang="en-US" sz="2000" dirty="0">
                <a:latin typeface="+mn-lt"/>
              </a:rPr>
              <a:t>November 8, 2024</a:t>
            </a:r>
            <a:endParaRPr lang="en-US" sz="1900" b="1" dirty="0">
              <a:latin typeface="+mn-lt"/>
            </a:endParaRPr>
          </a:p>
          <a:p>
            <a:pPr algn="ctr"/>
            <a:r>
              <a:rPr lang="en-US" sz="3000" b="1" dirty="0">
                <a:latin typeface="+mn-lt"/>
              </a:rPr>
              <a:t>KAVIS Program Update</a:t>
            </a:r>
          </a:p>
          <a:p>
            <a:pPr algn="ctr"/>
            <a:r>
              <a:rPr lang="en-US" sz="2500" dirty="0">
                <a:latin typeface="+mn-lt"/>
              </a:rPr>
              <a:t>Heather Stout, Director</a:t>
            </a:r>
            <a:br>
              <a:rPr lang="en-US" sz="2500" dirty="0">
                <a:latin typeface="+mn-lt"/>
              </a:rPr>
            </a:br>
            <a:r>
              <a:rPr lang="en-US" sz="2500" dirty="0">
                <a:latin typeface="+mn-lt"/>
              </a:rPr>
              <a:t>Department of Information &amp; Technology</a:t>
            </a:r>
          </a:p>
        </p:txBody>
      </p:sp>
    </p:spTree>
    <p:extLst>
      <p:ext uri="{BB962C8B-B14F-4D97-AF65-F5344CB8AC3E}">
        <p14:creationId xmlns:p14="http://schemas.microsoft.com/office/powerpoint/2010/main" val="28076218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A3C19FD-6150-15C9-E78B-F46E19C9BC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34779" y="1004341"/>
            <a:ext cx="7308801" cy="4598790"/>
          </a:xfrm>
        </p:spPr>
        <p:txBody>
          <a:bodyPr vert="horz" lIns="91440" tIns="45720" rIns="91440" bIns="45720" rtlCol="0" anchor="t">
            <a:noAutofit/>
          </a:bodyPr>
          <a:lstStyle/>
          <a:p>
            <a:endParaRPr lang="en-US" sz="2800" dirty="0"/>
          </a:p>
          <a:p>
            <a:endParaRPr lang="en-US" sz="2800" dirty="0"/>
          </a:p>
          <a:p>
            <a:r>
              <a:rPr lang="en-US" sz="2800" dirty="0">
                <a:latin typeface="Arial"/>
                <a:cs typeface="Arial"/>
              </a:rPr>
              <a:t>Agenda </a:t>
            </a:r>
            <a:endParaRPr lang="en-US" sz="2800" dirty="0">
              <a:highlight>
                <a:srgbClr val="FFFF00"/>
              </a:highlight>
              <a:latin typeface="Arial"/>
              <a:cs typeface="Arial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Arial"/>
                <a:cs typeface="Arial"/>
              </a:rPr>
              <a:t>2023 vs 2024 Comparison Numbers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Arial"/>
                <a:cs typeface="Arial"/>
              </a:rPr>
              <a:t>Future KAVIS Related Implementations</a:t>
            </a:r>
          </a:p>
          <a:p>
            <a:pPr marL="457200" indent="-457200">
              <a:buFont typeface="Arial,Sans-Serif" panose="020B0604020202020204" pitchFamily="34" charset="0"/>
              <a:buChar char="•"/>
            </a:pPr>
            <a:r>
              <a:rPr lang="en-US" sz="2600" dirty="0">
                <a:latin typeface="Arial"/>
                <a:cs typeface="Arial"/>
              </a:rPr>
              <a:t>KYELT/Lien Management</a:t>
            </a:r>
          </a:p>
        </p:txBody>
      </p:sp>
    </p:spTree>
    <p:extLst>
      <p:ext uri="{BB962C8B-B14F-4D97-AF65-F5344CB8AC3E}">
        <p14:creationId xmlns:p14="http://schemas.microsoft.com/office/powerpoint/2010/main" val="18710037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B64696D-CA41-7E91-DA8D-79C9F1680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en-US" dirty="0">
                <a:latin typeface="Arial"/>
                <a:cs typeface="Arial"/>
              </a:rPr>
              <a:t>Comparisons 2023 vs 2024  </a:t>
            </a:r>
            <a:endParaRPr lang="en-US" dirty="0">
              <a:solidFill>
                <a:schemeClr val="tx1"/>
              </a:solidFill>
              <a:highlight>
                <a:srgbClr val="FFFF00"/>
              </a:highlight>
              <a:latin typeface="Arial"/>
              <a:cs typeface="Arial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6CD31C-FB34-3DB4-B639-C2D3FB9E5E4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3200" b="1">
                <a:latin typeface="Arial"/>
                <a:cs typeface="Arial"/>
              </a:rPr>
              <a:t>2023 (AVIS)</a:t>
            </a:r>
          </a:p>
          <a:p>
            <a:r>
              <a:rPr lang="en-US">
                <a:latin typeface="Arial"/>
                <a:cs typeface="Arial"/>
              </a:rPr>
              <a:t>State Total collected YTD</a:t>
            </a:r>
          </a:p>
          <a:p>
            <a:pPr lvl="1"/>
            <a:r>
              <a:rPr lang="en-US" sz="2800">
                <a:latin typeface="Arial"/>
                <a:cs typeface="Arial"/>
              </a:rPr>
              <a:t>$</a:t>
            </a:r>
            <a:r>
              <a:rPr lang="en-US" sz="2800"/>
              <a:t>1,219,942,233.69</a:t>
            </a:r>
          </a:p>
          <a:p>
            <a:r>
              <a:rPr lang="en-US">
                <a:latin typeface="Arial"/>
                <a:cs typeface="Arial"/>
              </a:rPr>
              <a:t>Checkouts</a:t>
            </a:r>
          </a:p>
          <a:p>
            <a:pPr lvl="1"/>
            <a:r>
              <a:rPr lang="en-US" sz="2800">
                <a:latin typeface="Arial"/>
                <a:cs typeface="Arial"/>
              </a:rPr>
              <a:t>3,357,707</a:t>
            </a:r>
          </a:p>
          <a:p>
            <a:r>
              <a:rPr lang="en-US">
                <a:latin typeface="Arial"/>
                <a:cs typeface="Arial"/>
              </a:rPr>
              <a:t>Ad-valorem Collection</a:t>
            </a:r>
          </a:p>
          <a:p>
            <a:pPr lvl="1"/>
            <a:r>
              <a:rPr lang="en-US" sz="2800">
                <a:latin typeface="Arial"/>
                <a:cs typeface="Arial"/>
              </a:rPr>
              <a:t>$512,453,489.42</a:t>
            </a:r>
          </a:p>
          <a:p>
            <a:pPr marL="457200" lvl="1" indent="0">
              <a:buNone/>
            </a:pPr>
            <a:endParaRPr lang="en-US">
              <a:latin typeface="Arial"/>
              <a:cs typeface="Arial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F95431F-6AF3-9209-30CC-9D36B93FCE7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3200" b="1">
                <a:latin typeface="Arial"/>
                <a:cs typeface="Arial"/>
              </a:rPr>
              <a:t>2024 (KAVIS)</a:t>
            </a:r>
            <a:endParaRPr lang="en-US" sz="3200" b="1"/>
          </a:p>
          <a:p>
            <a:r>
              <a:rPr lang="en-US">
                <a:latin typeface="Arial"/>
                <a:cs typeface="Arial"/>
              </a:rPr>
              <a:t>State Total collected YTD</a:t>
            </a:r>
          </a:p>
          <a:p>
            <a:pPr lvl="1"/>
            <a:r>
              <a:rPr lang="en-US" sz="2800">
                <a:latin typeface="Arial"/>
                <a:cs typeface="Arial"/>
              </a:rPr>
              <a:t>$1,222,888,802.33</a:t>
            </a:r>
          </a:p>
          <a:p>
            <a:r>
              <a:rPr lang="en-US">
                <a:latin typeface="Arial"/>
                <a:cs typeface="Arial"/>
              </a:rPr>
              <a:t>Checkouts</a:t>
            </a:r>
          </a:p>
          <a:p>
            <a:pPr lvl="1"/>
            <a:r>
              <a:rPr lang="en-US" sz="2800">
                <a:latin typeface="Arial"/>
                <a:cs typeface="Arial"/>
              </a:rPr>
              <a:t>3,500,657</a:t>
            </a:r>
          </a:p>
          <a:p>
            <a:r>
              <a:rPr lang="en-US">
                <a:latin typeface="Arial"/>
                <a:cs typeface="Arial"/>
              </a:rPr>
              <a:t>Ad-valorem Collection</a:t>
            </a:r>
          </a:p>
          <a:p>
            <a:pPr lvl="1"/>
            <a:r>
              <a:rPr lang="en-US" sz="2800">
                <a:latin typeface="Arial"/>
                <a:cs typeface="Arial"/>
              </a:rPr>
              <a:t>$531,974,607.68</a:t>
            </a:r>
          </a:p>
          <a:p>
            <a:pPr marL="0" indent="0">
              <a:buNone/>
            </a:pPr>
            <a:endParaRPr lang="en-US">
              <a:highlight>
                <a:srgbClr val="FFFF00"/>
              </a:highlight>
              <a:latin typeface="Arial"/>
              <a:cs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4533210-EA1F-B007-EB1C-F9C222B54F5B}"/>
              </a:ext>
            </a:extLst>
          </p:cNvPr>
          <p:cNvSpPr txBox="1"/>
          <p:nvPr/>
        </p:nvSpPr>
        <p:spPr>
          <a:xfrm>
            <a:off x="2418105" y="6176963"/>
            <a:ext cx="5808000" cy="369332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en-US"/>
              <a:t>YTD numbers are January through Oct 29 for 2023 and 2024</a:t>
            </a:r>
          </a:p>
        </p:txBody>
      </p:sp>
    </p:spTree>
    <p:extLst>
      <p:ext uri="{BB962C8B-B14F-4D97-AF65-F5344CB8AC3E}">
        <p14:creationId xmlns:p14="http://schemas.microsoft.com/office/powerpoint/2010/main" val="9368889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9B18A78-2B9B-16CA-0D7F-2B81DED316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65250"/>
          </a:xfrm>
        </p:spPr>
        <p:txBody>
          <a:bodyPr/>
          <a:lstStyle/>
          <a:p>
            <a:r>
              <a:rPr lang="en-US" dirty="0">
                <a:latin typeface="Arial"/>
                <a:cs typeface="Arial"/>
              </a:rPr>
              <a:t>Collections in Top 10 Counties</a:t>
            </a:r>
            <a:endParaRPr lang="en-US" dirty="0"/>
          </a:p>
        </p:txBody>
      </p:sp>
      <p:graphicFrame>
        <p:nvGraphicFramePr>
          <p:cNvPr id="17" name="Content Placeholder 16">
            <a:extLst>
              <a:ext uri="{FF2B5EF4-FFF2-40B4-BE49-F238E27FC236}">
                <a16:creationId xmlns:a16="http://schemas.microsoft.com/office/drawing/2014/main" id="{09484A0A-5B9B-15BF-E3AB-3C6C2BA3D33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7213174"/>
              </p:ext>
            </p:extLst>
          </p:nvPr>
        </p:nvGraphicFramePr>
        <p:xfrm>
          <a:off x="1104206" y="1762890"/>
          <a:ext cx="9488432" cy="3332219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613868">
                  <a:extLst>
                    <a:ext uri="{9D8B030D-6E8A-4147-A177-3AD203B41FA5}">
                      <a16:colId xmlns:a16="http://schemas.microsoft.com/office/drawing/2014/main" val="1022084108"/>
                    </a:ext>
                  </a:extLst>
                </a:gridCol>
                <a:gridCol w="2921658">
                  <a:extLst>
                    <a:ext uri="{9D8B030D-6E8A-4147-A177-3AD203B41FA5}">
                      <a16:colId xmlns:a16="http://schemas.microsoft.com/office/drawing/2014/main" val="3371898890"/>
                    </a:ext>
                  </a:extLst>
                </a:gridCol>
                <a:gridCol w="2921658">
                  <a:extLst>
                    <a:ext uri="{9D8B030D-6E8A-4147-A177-3AD203B41FA5}">
                      <a16:colId xmlns:a16="http://schemas.microsoft.com/office/drawing/2014/main" val="2678474808"/>
                    </a:ext>
                  </a:extLst>
                </a:gridCol>
                <a:gridCol w="2031248">
                  <a:extLst>
                    <a:ext uri="{9D8B030D-6E8A-4147-A177-3AD203B41FA5}">
                      <a16:colId xmlns:a16="http://schemas.microsoft.com/office/drawing/2014/main" val="4166844302"/>
                    </a:ext>
                  </a:extLst>
                </a:gridCol>
              </a:tblGrid>
              <a:tr h="30292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County Name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Amt Collected 2023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Amt Collected 2024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Difference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9353650"/>
                  </a:ext>
                </a:extLst>
              </a:tr>
              <a:tr h="30292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Jefferson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$195,426,025.63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$200,354,212.63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>
                          <a:solidFill>
                            <a:srgbClr val="009900"/>
                          </a:solidFill>
                          <a:effectLst/>
                          <a:latin typeface="Aptos Narrow" panose="020B0004020202020204" pitchFamily="34" charset="0"/>
                        </a:rPr>
                        <a:t>$4,928,187.00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9770851"/>
                  </a:ext>
                </a:extLst>
              </a:tr>
              <a:tr h="30292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Fayette                      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$84,501,960.38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$88,539,490.69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>
                          <a:solidFill>
                            <a:srgbClr val="009900"/>
                          </a:solidFill>
                          <a:effectLst/>
                          <a:latin typeface="Aptos Narrow" panose="020B0004020202020204" pitchFamily="34" charset="0"/>
                        </a:rPr>
                        <a:t>$4,037,530.31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8090899"/>
                  </a:ext>
                </a:extLst>
              </a:tr>
              <a:tr h="30292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Boone                        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$41,474,983.42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$42,646,669.13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>
                          <a:solidFill>
                            <a:srgbClr val="009900"/>
                          </a:solidFill>
                          <a:effectLst/>
                          <a:latin typeface="Aptos Narrow" panose="020B0004020202020204" pitchFamily="34" charset="0"/>
                        </a:rPr>
                        <a:t>$1,171,685.71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7241200"/>
                  </a:ext>
                </a:extLst>
              </a:tr>
              <a:tr h="30292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Kenton                       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$40,456,655.20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$42,462,711.55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>
                          <a:solidFill>
                            <a:srgbClr val="009900"/>
                          </a:solidFill>
                          <a:effectLst/>
                          <a:latin typeface="Aptos Narrow" panose="020B0004020202020204" pitchFamily="34" charset="0"/>
                        </a:rPr>
                        <a:t>$2,006,056.35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8053066"/>
                  </a:ext>
                </a:extLst>
              </a:tr>
              <a:tr h="30292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Warren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$39,428,754.26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$40,437,643.19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>
                          <a:solidFill>
                            <a:srgbClr val="009900"/>
                          </a:solidFill>
                          <a:effectLst/>
                          <a:latin typeface="Aptos Narrow" panose="020B0004020202020204" pitchFamily="34" charset="0"/>
                        </a:rPr>
                        <a:t>$1,008,888.93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2800747"/>
                  </a:ext>
                </a:extLst>
              </a:tr>
              <a:tr h="30292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Hardin                       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$31,735,898.30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$32,757,747.57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>
                          <a:solidFill>
                            <a:srgbClr val="009900"/>
                          </a:solidFill>
                          <a:effectLst/>
                          <a:latin typeface="Aptos Narrow" panose="020B0004020202020204" pitchFamily="34" charset="0"/>
                        </a:rPr>
                        <a:t>$1,021,849.27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3574398"/>
                  </a:ext>
                </a:extLst>
              </a:tr>
              <a:tr h="30292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Madison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$27,776,203.48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$29,734,836.64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>
                          <a:solidFill>
                            <a:srgbClr val="009900"/>
                          </a:solidFill>
                          <a:effectLst/>
                          <a:latin typeface="Aptos Narrow" panose="020B0004020202020204" pitchFamily="34" charset="0"/>
                        </a:rPr>
                        <a:t>$1,958,633.16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4309265"/>
                  </a:ext>
                </a:extLst>
              </a:tr>
              <a:tr h="30292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Daviess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$25,384,698.05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$26,263,073.69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>
                          <a:solidFill>
                            <a:srgbClr val="009900"/>
                          </a:solidFill>
                          <a:effectLst/>
                          <a:latin typeface="Aptos Narrow" panose="020B0004020202020204" pitchFamily="34" charset="0"/>
                        </a:rPr>
                        <a:t>$878,375.64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4257888"/>
                  </a:ext>
                </a:extLst>
              </a:tr>
              <a:tr h="30292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Pulaski                      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$24,575,004.37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$25,139,214.18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>
                          <a:solidFill>
                            <a:srgbClr val="009900"/>
                          </a:solidFill>
                          <a:effectLst/>
                          <a:latin typeface="Aptos Narrow" panose="020B0004020202020204" pitchFamily="34" charset="0"/>
                        </a:rPr>
                        <a:t>$564,209.81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0806185"/>
                  </a:ext>
                </a:extLst>
              </a:tr>
              <a:tr h="30292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Oldham                       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$22,398,253.31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$24,261,236.02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>
                          <a:solidFill>
                            <a:srgbClr val="009900"/>
                          </a:solidFill>
                          <a:effectLst/>
                          <a:latin typeface="Aptos Narrow" panose="020B0004020202020204" pitchFamily="34" charset="0"/>
                        </a:rPr>
                        <a:t>$1,862,982.71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64623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39769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BB73D5-240A-22C8-E858-9540468395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24A21C4-48FC-3E4F-F63B-C80D139067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en-US" dirty="0">
                <a:latin typeface="Arial"/>
                <a:cs typeface="Arial"/>
              </a:rPr>
              <a:t>Future KAVIS Related Implementations</a:t>
            </a:r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15329D7-3849-2CB2-24D8-A26DE1DB1A3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20000"/>
              </a:lnSpc>
            </a:pPr>
            <a:r>
              <a:rPr lang="en-US" sz="2400" dirty="0">
                <a:latin typeface="Arial"/>
                <a:cs typeface="Arial"/>
              </a:rPr>
              <a:t>Centralized Lien Management</a:t>
            </a:r>
          </a:p>
          <a:p>
            <a:pPr lvl="1">
              <a:lnSpc>
                <a:spcPct val="120000"/>
              </a:lnSpc>
            </a:pPr>
            <a:r>
              <a:rPr lang="en-US" dirty="0">
                <a:latin typeface="Arial"/>
                <a:cs typeface="Arial"/>
              </a:rPr>
              <a:t>KYELT</a:t>
            </a:r>
          </a:p>
          <a:p>
            <a:pPr>
              <a:lnSpc>
                <a:spcPct val="120000"/>
              </a:lnSpc>
            </a:pPr>
            <a:r>
              <a:rPr lang="en-US" sz="2400" dirty="0">
                <a:latin typeface="Arial"/>
                <a:cs typeface="Arial"/>
              </a:rPr>
              <a:t>Fleets with un-expiring plates</a:t>
            </a:r>
          </a:p>
          <a:p>
            <a:pPr>
              <a:lnSpc>
                <a:spcPct val="120000"/>
              </a:lnSpc>
            </a:pPr>
            <a:r>
              <a:rPr lang="en-US" sz="2400" dirty="0">
                <a:latin typeface="Arial"/>
                <a:cs typeface="Arial"/>
              </a:rPr>
              <a:t>PVA/DOR Valuation</a:t>
            </a:r>
          </a:p>
          <a:p>
            <a:pPr>
              <a:lnSpc>
                <a:spcPct val="120000"/>
              </a:lnSpc>
            </a:pPr>
            <a:r>
              <a:rPr lang="en-US" sz="2400" dirty="0">
                <a:latin typeface="Arial"/>
                <a:cs typeface="Arial"/>
              </a:rPr>
              <a:t>Electric Vehicles</a:t>
            </a:r>
          </a:p>
          <a:p>
            <a:r>
              <a:rPr lang="en-US" sz="2400" dirty="0">
                <a:latin typeface="Arial"/>
                <a:cs typeface="Arial"/>
              </a:rPr>
              <a:t>Web Renewal Enhancements</a:t>
            </a:r>
          </a:p>
          <a:p>
            <a:r>
              <a:rPr lang="en-US" sz="2400" dirty="0">
                <a:latin typeface="Arial"/>
                <a:cs typeface="Arial"/>
              </a:rPr>
              <a:t>On demand printing of temp tags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E87A4F-9BFF-DD7D-E1BA-F0E2D9983AE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20000"/>
              </a:lnSpc>
            </a:pPr>
            <a:r>
              <a:rPr lang="en-US" sz="2400">
                <a:latin typeface="Arial"/>
                <a:cs typeface="Arial"/>
              </a:rPr>
              <a:t>Electronic Sheriff Inspection</a:t>
            </a:r>
            <a:endParaRPr lang="en-US"/>
          </a:p>
          <a:p>
            <a:pPr>
              <a:lnSpc>
                <a:spcPct val="120000"/>
              </a:lnSpc>
            </a:pPr>
            <a:r>
              <a:rPr lang="en-US" sz="2400">
                <a:latin typeface="Arial"/>
                <a:cs typeface="Arial"/>
              </a:rPr>
              <a:t>Improved Verification</a:t>
            </a:r>
            <a:endParaRPr lang="en-US"/>
          </a:p>
          <a:p>
            <a:pPr lvl="1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Organizations</a:t>
            </a:r>
          </a:p>
          <a:p>
            <a:pPr lvl="1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Individuals without KY License</a:t>
            </a:r>
          </a:p>
          <a:p>
            <a:pPr>
              <a:lnSpc>
                <a:spcPct val="120000"/>
              </a:lnSpc>
            </a:pPr>
            <a:r>
              <a:rPr lang="en-US" sz="2400">
                <a:latin typeface="Arial"/>
                <a:cs typeface="Arial"/>
              </a:rPr>
              <a:t>Insurance System Modernization</a:t>
            </a:r>
          </a:p>
        </p:txBody>
      </p:sp>
    </p:spTree>
    <p:extLst>
      <p:ext uri="{BB962C8B-B14F-4D97-AF65-F5344CB8AC3E}">
        <p14:creationId xmlns:p14="http://schemas.microsoft.com/office/powerpoint/2010/main" val="38051347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7C8EE7C-E460-0612-36AD-5413782E3F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449" y="1422401"/>
            <a:ext cx="11307041" cy="5200072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>
                <a:latin typeface="Arial"/>
                <a:cs typeface="Arial"/>
              </a:rPr>
              <a:t>Allows Dealerships to submit vehicle transactions, supporting documents, and fees electronically to the county clerk</a:t>
            </a:r>
          </a:p>
          <a:p>
            <a:r>
              <a:rPr lang="en-US" dirty="0">
                <a:latin typeface="Arial"/>
                <a:cs typeface="Arial"/>
              </a:rPr>
              <a:t>Allows County Clerks to review and reject electronically to request corrections</a:t>
            </a:r>
          </a:p>
          <a:p>
            <a:r>
              <a:rPr lang="en-US" dirty="0">
                <a:latin typeface="Arial"/>
                <a:cs typeface="Arial"/>
              </a:rPr>
              <a:t>Allow liens to be electronically requested in the driver's county of residence</a:t>
            </a:r>
          </a:p>
          <a:p>
            <a:r>
              <a:rPr lang="en-US" dirty="0">
                <a:latin typeface="Arial"/>
                <a:cs typeface="Arial"/>
              </a:rPr>
              <a:t>Dealerships must be approved by Motor Vehicle Licensing to participate</a:t>
            </a:r>
          </a:p>
          <a:p>
            <a:r>
              <a:rPr lang="en-US" sz="2600" dirty="0"/>
              <a:t>KAVIS is working on the integration with the ELT system which will increase speed and accuracy of vehicle transactions</a:t>
            </a: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4E9583F-56B6-7705-2A8D-4A9E0D8DF1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65250"/>
          </a:xfrm>
        </p:spPr>
        <p:txBody>
          <a:bodyPr/>
          <a:lstStyle/>
          <a:p>
            <a:r>
              <a:rPr lang="en-US" sz="4100" dirty="0"/>
              <a:t>KY Electronic Lien and Titling (KYELT)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12391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3EA082-C1A4-2D18-8246-3D03FE8114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183" y="1440873"/>
            <a:ext cx="11333018" cy="518159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>
                <a:latin typeface="Arial"/>
                <a:cs typeface="Arial"/>
              </a:rPr>
              <a:t>April 2024 – ELT Pilot with 8 Counties and Dealerships</a:t>
            </a:r>
            <a:endParaRPr lang="en-US" dirty="0"/>
          </a:p>
          <a:p>
            <a:r>
              <a:rPr lang="en-US" dirty="0">
                <a:latin typeface="Arial"/>
                <a:cs typeface="Arial"/>
              </a:rPr>
              <a:t>August 2024 – October 2024 – Statewide rollout</a:t>
            </a:r>
          </a:p>
          <a:p>
            <a:pPr lvl="1"/>
            <a:r>
              <a:rPr lang="en-US" dirty="0">
                <a:latin typeface="Arial"/>
                <a:cs typeface="Arial"/>
              </a:rPr>
              <a:t>All County Clerk able to accept Electronic Title Packets via the </a:t>
            </a:r>
            <a:r>
              <a:rPr lang="en-US" dirty="0" err="1">
                <a:latin typeface="Arial"/>
                <a:cs typeface="Arial"/>
              </a:rPr>
              <a:t>KyELT</a:t>
            </a:r>
            <a:r>
              <a:rPr lang="en-US" dirty="0">
                <a:latin typeface="Arial"/>
                <a:cs typeface="Arial"/>
              </a:rPr>
              <a:t> system</a:t>
            </a:r>
          </a:p>
          <a:p>
            <a:pPr lvl="1"/>
            <a:r>
              <a:rPr lang="en-US" dirty="0">
                <a:latin typeface="Arial"/>
                <a:cs typeface="Arial"/>
              </a:rPr>
              <a:t>115 County Clerks have processed transactions</a:t>
            </a:r>
          </a:p>
          <a:p>
            <a:pPr lvl="1"/>
            <a:r>
              <a:rPr lang="en-US" dirty="0">
                <a:latin typeface="Arial"/>
                <a:cs typeface="Arial"/>
              </a:rPr>
              <a:t>150 MVL approved dealerships</a:t>
            </a:r>
          </a:p>
          <a:p>
            <a:pPr lvl="1"/>
            <a:r>
              <a:rPr lang="en-US" dirty="0">
                <a:latin typeface="Arial"/>
                <a:cs typeface="Arial"/>
              </a:rPr>
              <a:t>6,205 transactions completed </a:t>
            </a:r>
          </a:p>
          <a:p>
            <a:r>
              <a:rPr lang="en-US" dirty="0">
                <a:latin typeface="Arial"/>
                <a:cs typeface="Arial"/>
              </a:rPr>
              <a:t>2025</a:t>
            </a:r>
          </a:p>
          <a:p>
            <a:pPr lvl="1"/>
            <a:r>
              <a:rPr lang="en-US" dirty="0">
                <a:latin typeface="Arial"/>
                <a:cs typeface="Arial"/>
              </a:rPr>
              <a:t>Direct KAVIS integration</a:t>
            </a:r>
          </a:p>
          <a:p>
            <a:pPr lvl="1"/>
            <a:r>
              <a:rPr lang="en-US" dirty="0">
                <a:latin typeface="Arial"/>
                <a:cs typeface="Arial"/>
              </a:rPr>
              <a:t>Full Lien Management system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E4762F-5581-054A-C614-2FBC8DA191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287423"/>
          </a:xfrm>
        </p:spPr>
        <p:txBody>
          <a:bodyPr/>
          <a:lstStyle/>
          <a:p>
            <a:r>
              <a:rPr lang="en-US" dirty="0">
                <a:latin typeface="Arial"/>
                <a:cs typeface="Arial"/>
              </a:rPr>
              <a:t>KYELT Timeline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28486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4C38197-F34C-B7C3-A206-2629F0074B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4488"/>
          </a:xfrm>
        </p:spPr>
        <p:txBody>
          <a:bodyPr/>
          <a:lstStyle/>
          <a:p>
            <a:r>
              <a:rPr lang="en-US" dirty="0">
                <a:latin typeface="Arial"/>
                <a:cs typeface="Arial"/>
              </a:rPr>
              <a:t>ELT Processing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ED44C95-9082-3D59-08B6-5D379143A3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9507" y="1889847"/>
            <a:ext cx="9388186" cy="3798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96393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3DAD168F-36BD-748C-54A0-A1DA9F18482F}"/>
              </a:ext>
            </a:extLst>
          </p:cNvPr>
          <p:cNvSpPr txBox="1">
            <a:spLocks/>
          </p:cNvSpPr>
          <p:nvPr/>
        </p:nvSpPr>
        <p:spPr>
          <a:xfrm>
            <a:off x="0" y="6367748"/>
            <a:ext cx="12192000" cy="4902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000" b="1" dirty="0">
                <a:solidFill>
                  <a:schemeClr val="bg1"/>
                </a:solidFill>
                <a:latin typeface="+mn-lt"/>
              </a:rPr>
              <a:t>- QUESTIONS -</a:t>
            </a:r>
            <a:endParaRPr lang="en-US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704F3444-4708-8680-B241-A7D44DABB664}"/>
              </a:ext>
            </a:extLst>
          </p:cNvPr>
          <p:cNvSpPr txBox="1">
            <a:spLocks/>
          </p:cNvSpPr>
          <p:nvPr/>
        </p:nvSpPr>
        <p:spPr>
          <a:xfrm>
            <a:off x="3602182" y="1"/>
            <a:ext cx="8589818" cy="636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500" b="1" dirty="0">
                <a:latin typeface="+mn-lt"/>
              </a:rPr>
              <a:t>INTERIM JOINT COMMITTEE</a:t>
            </a:r>
            <a:br>
              <a:rPr lang="en-US" sz="3500" b="1" dirty="0">
                <a:latin typeface="+mn-lt"/>
              </a:rPr>
            </a:br>
            <a:r>
              <a:rPr lang="en-US" sz="3500" b="1" dirty="0">
                <a:latin typeface="+mn-lt"/>
              </a:rPr>
              <a:t>ON TRANSPORTATION</a:t>
            </a:r>
            <a:endParaRPr lang="en-US" sz="3500" dirty="0">
              <a:latin typeface="+mn-lt"/>
            </a:endParaRPr>
          </a:p>
          <a:p>
            <a:pPr algn="ctr"/>
            <a:r>
              <a:rPr lang="en-US" sz="2000" dirty="0">
                <a:latin typeface="+mn-lt"/>
              </a:rPr>
              <a:t>November 8, 2024</a:t>
            </a:r>
            <a:endParaRPr lang="en-US" sz="1900" b="1" dirty="0">
              <a:latin typeface="+mn-lt"/>
            </a:endParaRPr>
          </a:p>
          <a:p>
            <a:pPr algn="ctr"/>
            <a:r>
              <a:rPr lang="en-US" sz="3000" b="1" dirty="0">
                <a:latin typeface="+mn-lt"/>
              </a:rPr>
              <a:t>KAVIS Program Update</a:t>
            </a:r>
          </a:p>
          <a:p>
            <a:pPr algn="ctr"/>
            <a:r>
              <a:rPr lang="en-US" sz="2500" dirty="0">
                <a:latin typeface="+mn-lt"/>
              </a:rPr>
              <a:t>Heather Stout, Director</a:t>
            </a:r>
            <a:br>
              <a:rPr lang="en-US" sz="2500" dirty="0">
                <a:latin typeface="+mn-lt"/>
              </a:rPr>
            </a:br>
            <a:r>
              <a:rPr lang="en-US" sz="2500" dirty="0">
                <a:latin typeface="+mn-lt"/>
              </a:rPr>
              <a:t>Department of Information &amp; Technology</a:t>
            </a:r>
          </a:p>
        </p:txBody>
      </p:sp>
    </p:spTree>
    <p:extLst>
      <p:ext uri="{BB962C8B-B14F-4D97-AF65-F5344CB8AC3E}">
        <p14:creationId xmlns:p14="http://schemas.microsoft.com/office/powerpoint/2010/main" val="36062150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C600"/>
      </a:accent1>
      <a:accent2>
        <a:srgbClr val="003764"/>
      </a:accent2>
      <a:accent3>
        <a:srgbClr val="5EB3E4"/>
      </a:accent3>
      <a:accent4>
        <a:srgbClr val="7F7F7F"/>
      </a:accent4>
      <a:accent5>
        <a:srgbClr val="3A3838"/>
      </a:accent5>
      <a:accent6>
        <a:srgbClr val="D8D9D7"/>
      </a:accent6>
      <a:hlink>
        <a:srgbClr val="2F5496"/>
      </a:hlink>
      <a:folHlink>
        <a:srgbClr val="833C0B"/>
      </a:folHlink>
    </a:clrScheme>
    <a:fontScheme name="KYTC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YTCtemplate-TK-Main" id="{22726168-3B46-40B8-A768-46457C010A69}" vid="{A4A589BF-1008-4871-A046-32F5178A763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fab2f6f1-0821-4b71-8c0e-6b042c9ddd41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EA77229A91BE640963C7E500CC3FB7D" ma:contentTypeVersion="14" ma:contentTypeDescription="Create a new document." ma:contentTypeScope="" ma:versionID="acae73532a35fcfa014bd9efa4f5ea83">
  <xsd:schema xmlns:xsd="http://www.w3.org/2001/XMLSchema" xmlns:xs="http://www.w3.org/2001/XMLSchema" xmlns:p="http://schemas.microsoft.com/office/2006/metadata/properties" xmlns:ns3="fab2f6f1-0821-4b71-8c0e-6b042c9ddd41" xmlns:ns4="8a9cb5dc-ad0b-4f4d-b7a4-05b6221d4e38" targetNamespace="http://schemas.microsoft.com/office/2006/metadata/properties" ma:root="true" ma:fieldsID="6c3a1cedef2793420f731092fe13ee50" ns3:_="" ns4:_="">
    <xsd:import namespace="fab2f6f1-0821-4b71-8c0e-6b042c9ddd41"/>
    <xsd:import namespace="8a9cb5dc-ad0b-4f4d-b7a4-05b6221d4e3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_activity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ab2f6f1-0821-4b71-8c0e-6b042c9ddd4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_activity" ma:index="20" nillable="true" ma:displayName="_activity" ma:hidden="true" ma:internalName="_activity">
      <xsd:simpleType>
        <xsd:restriction base="dms:Note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9cb5dc-ad0b-4f4d-b7a4-05b6221d4e3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F426708-9BF1-44E3-979E-82F59981BDC5}">
  <ds:schemaRefs>
    <ds:schemaRef ds:uri="8a9cb5dc-ad0b-4f4d-b7a4-05b6221d4e38"/>
    <ds:schemaRef ds:uri="fab2f6f1-0821-4b71-8c0e-6b042c9ddd41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B90EC3D7-E756-4517-9312-3AEC41EE581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3193435-C47C-4457-BC11-75D2D353601B}">
  <ds:schemaRefs>
    <ds:schemaRef ds:uri="8a9cb5dc-ad0b-4f4d-b7a4-05b6221d4e38"/>
    <ds:schemaRef ds:uri="fab2f6f1-0821-4b71-8c0e-6b042c9ddd41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KYTCtemplate-TK-Main</Template>
  <TotalTime>14</TotalTime>
  <Words>368</Words>
  <Application>Microsoft Office PowerPoint</Application>
  <PresentationFormat>Widescreen</PresentationFormat>
  <Paragraphs>107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Aptos Narrow</vt:lpstr>
      <vt:lpstr>Arial</vt:lpstr>
      <vt:lpstr>Arial,Sans-Serif</vt:lpstr>
      <vt:lpstr>Calibri</vt:lpstr>
      <vt:lpstr>Office Theme</vt:lpstr>
      <vt:lpstr>PowerPoint Presentation</vt:lpstr>
      <vt:lpstr>PowerPoint Presentation</vt:lpstr>
      <vt:lpstr>Comparisons 2023 vs 2024  </vt:lpstr>
      <vt:lpstr>Collections in Top 10 Counties</vt:lpstr>
      <vt:lpstr>Future KAVIS Related Implementations</vt:lpstr>
      <vt:lpstr>KY Electronic Lien and Titling (KYELT)</vt:lpstr>
      <vt:lpstr>KYELT Timeline</vt:lpstr>
      <vt:lpstr>ELT Processing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KAVIS Program Update</dc:title>
  <dc:creator>Stout, Heather L (KYTC)</dc:creator>
  <cp:lastModifiedBy>Bishop, Kenny S (KYTC)</cp:lastModifiedBy>
  <cp:revision>6</cp:revision>
  <cp:lastPrinted>2023-10-11T16:29:58Z</cp:lastPrinted>
  <dcterms:created xsi:type="dcterms:W3CDTF">2022-10-27T12:13:39Z</dcterms:created>
  <dcterms:modified xsi:type="dcterms:W3CDTF">2024-11-04T22:16:26Z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0x0101004EA77229A91BE640963C7E500CC3FB7D</vt:lpwstr>
  </property>
</Properties>
</file>