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521" r:id="rId5"/>
    <p:sldId id="507" r:id="rId6"/>
    <p:sldId id="506" r:id="rId7"/>
    <p:sldId id="518" r:id="rId8"/>
    <p:sldId id="519" r:id="rId9"/>
    <p:sldId id="520" r:id="rId10"/>
    <p:sldId id="504" r:id="rId11"/>
    <p:sldId id="283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FEF"/>
    <a:srgbClr val="EBFEE2"/>
    <a:srgbClr val="EC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3F869A-87B8-4012-8C00-149CFDCF216D}" v="18" dt="2025-05-26T17:21:49.3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939E36E-9C1A-4B7F-85B6-51C70519CB33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76BF697-4546-40FD-B17D-804299AADE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2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086224" y="1447481"/>
            <a:ext cx="7191375" cy="1042987"/>
          </a:xfrm>
        </p:spPr>
        <p:txBody>
          <a:bodyPr tIns="0" anchor="t">
            <a:normAutofit/>
          </a:bodyPr>
          <a:lstStyle>
            <a:lvl1pPr algn="l">
              <a:defRPr sz="5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SLIDE: NAME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092575" y="2490468"/>
            <a:ext cx="7185025" cy="2043432"/>
          </a:xfrm>
        </p:spPr>
        <p:txBody>
          <a:bodyPr anchor="b"/>
          <a:lstStyle>
            <a:lvl1pPr marL="0" indent="0">
              <a:buNone/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Speaker information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3667125" y="1604961"/>
            <a:ext cx="85725" cy="28273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2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67126" y="1004341"/>
            <a:ext cx="107706" cy="44418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2247313"/>
            <a:ext cx="2465097" cy="1398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34779" y="1004341"/>
            <a:ext cx="6729533" cy="4598790"/>
          </a:xfrm>
        </p:spPr>
        <p:txBody>
          <a:bodyPr>
            <a:noAutofit/>
          </a:bodyPr>
          <a:lstStyle>
            <a:lvl1pPr marL="0" indent="0">
              <a:buNone/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400" dirty="0"/>
              <a:t>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632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9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itle with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384300"/>
          </a:xfrm>
          <a:solidFill>
            <a:schemeClr val="accent2"/>
          </a:solidFill>
        </p:spPr>
        <p:txBody>
          <a:bodyPr lIns="548640" anchor="b" anchorCtr="0"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397" y="5942679"/>
            <a:ext cx="1612900" cy="91532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7754" y="1354492"/>
            <a:ext cx="12209753" cy="155888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22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ed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12833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1283368"/>
            <a:ext cx="12192000" cy="157373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2533650" y="1716966"/>
            <a:ext cx="7315200" cy="435133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C7C9E5F-8B91-4FE5-96C2-A2C328B502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546100" y="6632575"/>
            <a:ext cx="11099800" cy="889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352926"/>
            <a:ext cx="12192000" cy="108781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8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562475" y="0"/>
            <a:ext cx="76295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75" y="390525"/>
            <a:ext cx="3467101" cy="1114425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0758" y="390525"/>
            <a:ext cx="7007392" cy="615315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876" y="1990726"/>
            <a:ext cx="3467100" cy="3811588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479925" y="1"/>
            <a:ext cx="125414" cy="6858000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 userDrawn="1"/>
        </p:nvSpPr>
        <p:spPr>
          <a:xfrm>
            <a:off x="7550150" y="6331506"/>
            <a:ext cx="4479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KENTUCKY</a:t>
            </a:r>
            <a:r>
              <a:rPr lang="en-US" b="1" baseline="0" dirty="0">
                <a:solidFill>
                  <a:schemeClr val="bg1"/>
                </a:solidFill>
              </a:rPr>
              <a:t> TRANSPORTATION CABINET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814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9931399" y="0"/>
            <a:ext cx="2120900" cy="618966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723312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22751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227511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32400" y="1681163"/>
            <a:ext cx="433070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32400" y="2505075"/>
            <a:ext cx="4330700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066BC-843C-419F-9977-D35BD11A762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9931399" y="1"/>
            <a:ext cx="2120900" cy="16906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9931399" y="1690688"/>
            <a:ext cx="2120900" cy="5176836"/>
          </a:xfr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01600" y="1604168"/>
            <a:ext cx="11825802" cy="86519"/>
          </a:xfrm>
          <a:prstGeom prst="rect">
            <a:avLst/>
          </a:prstGeom>
          <a:gradFill flip="none" rotWithShape="1">
            <a:gsLst>
              <a:gs pos="0">
                <a:schemeClr val="accent3"/>
              </a:gs>
              <a:gs pos="50000">
                <a:schemeClr val="bg2">
                  <a:lumMod val="50000"/>
                  <a:tint val="44500"/>
                  <a:satMod val="160000"/>
                </a:schemeClr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10135897" y="5816600"/>
            <a:ext cx="1752600" cy="10826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5897" y="365125"/>
            <a:ext cx="1850456" cy="105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7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860596" y="2323306"/>
            <a:ext cx="5826035" cy="2899623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Information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0" y="3371680"/>
            <a:ext cx="380063" cy="380063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1089708" y="2840199"/>
            <a:ext cx="1310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KYTC</a:t>
            </a:r>
          </a:p>
        </p:txBody>
      </p:sp>
      <p:sp>
        <p:nvSpPr>
          <p:cNvPr id="10" name="Rectangle 9"/>
          <p:cNvSpPr/>
          <p:nvPr userDrawn="1"/>
        </p:nvSpPr>
        <p:spPr>
          <a:xfrm flipH="1">
            <a:off x="3525396" y="1257300"/>
            <a:ext cx="96390" cy="39656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0" y="1257300"/>
            <a:ext cx="2465097" cy="1398942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22789" y="4853595"/>
            <a:ext cx="259355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100" dirty="0"/>
              <a:t>transportation.ky.gov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" y="6362700"/>
            <a:ext cx="12192000" cy="49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854870" y="1257300"/>
            <a:ext cx="7191375" cy="1042987"/>
          </a:xfrm>
        </p:spPr>
        <p:txBody>
          <a:bodyPr tIns="0" anchor="t">
            <a:noAutofit/>
          </a:bodyPr>
          <a:lstStyle>
            <a:lvl1pPr algn="l">
              <a:defRPr sz="44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089708" y="3350046"/>
            <a:ext cx="14264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@kytc120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89708" y="385989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89708" y="4342163"/>
            <a:ext cx="195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KYtransportation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93" y="4375341"/>
            <a:ext cx="375616" cy="26352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27" y="2873887"/>
            <a:ext cx="375148" cy="3751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5" y="3857035"/>
            <a:ext cx="368733" cy="36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1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066BC-843C-419F-9977-D35BD11A7620}" type="datetimeFigureOut">
              <a:rPr lang="en-US" smtClean="0"/>
              <a:t>6/2/2025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C9E5F-8B91-4FE5-96C2-A2C328B50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513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2" r:id="rId5"/>
    <p:sldLayoutId id="2147483657" r:id="rId6"/>
    <p:sldLayoutId id="2147483653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10" Type="http://schemas.openxmlformats.org/officeDocument/2006/relationships/image" Target="../media/image13.jpeg"/><Relationship Id="rId4" Type="http://schemas.openxmlformats.org/officeDocument/2006/relationships/image" Target="../media/image8.pn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6E4A9D5-591C-C397-C0CD-DFDD8AEC5C1B}"/>
              </a:ext>
            </a:extLst>
          </p:cNvPr>
          <p:cNvSpPr txBox="1">
            <a:spLocks/>
          </p:cNvSpPr>
          <p:nvPr/>
        </p:nvSpPr>
        <p:spPr>
          <a:xfrm>
            <a:off x="3755136" y="1"/>
            <a:ext cx="8436864" cy="636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+mn-lt"/>
              </a:rPr>
              <a:t>INTERIM JOINT COMMITTEE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ON TRANSPORTATION</a:t>
            </a:r>
            <a:endParaRPr lang="en-US" sz="3600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June 3, 2025</a:t>
            </a:r>
            <a:endParaRPr lang="en-US" sz="1900" b="1" dirty="0">
              <a:latin typeface="+mn-lt"/>
            </a:endParaRPr>
          </a:p>
          <a:p>
            <a:pPr algn="ctr"/>
            <a:r>
              <a:rPr lang="en-US" sz="3000" b="1" dirty="0">
                <a:latin typeface="+mn-lt"/>
              </a:rPr>
              <a:t>Local Assistance Road Program Update</a:t>
            </a: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Bobbi Jo Lewis, Commissioner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Department of Rural and Municipal Aid</a:t>
            </a:r>
          </a:p>
        </p:txBody>
      </p:sp>
    </p:spTree>
    <p:extLst>
      <p:ext uri="{BB962C8B-B14F-4D97-AF65-F5344CB8AC3E}">
        <p14:creationId xmlns:p14="http://schemas.microsoft.com/office/powerpoint/2010/main" val="2258095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1A481-0EBC-F2F9-49B2-1D25155F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8384"/>
          </a:xfrm>
        </p:spPr>
        <p:txBody>
          <a:bodyPr>
            <a:normAutofit/>
          </a:bodyPr>
          <a:lstStyle/>
          <a:p>
            <a:r>
              <a:rPr lang="en-US" sz="4000" dirty="0"/>
              <a:t>Local Assistance Road Program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E2CEE69-C25B-BD25-25A6-534B1E86E6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9305"/>
            <a:ext cx="12191999" cy="5193437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FontTx/>
              <a:buChar char="-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Local Assistance Road Program (LARP) sets out modified requirements and guidelines for the County Priority Projects Program (CPPP) in HB 546 from the 2025 Legislative Session.</a:t>
            </a:r>
          </a:p>
          <a:p>
            <a:pPr>
              <a:lnSpc>
                <a:spcPct val="100000"/>
              </a:lnSpc>
              <a:buFontTx/>
              <a:buChar char="-"/>
              <a:defRPr/>
            </a:pPr>
            <a:r>
              <a:rPr lang="en-US" dirty="0">
                <a:solidFill>
                  <a:prstClr val="black"/>
                </a:solidFill>
              </a:rPr>
              <a:t>Application Cycle opens June 1, 2025 - closes on October 1, 2025.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631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2FDE54-9C5B-1B2B-BCDB-CB90122CF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183"/>
            <a:ext cx="12191999" cy="5184559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</a:rPr>
              <a:t>Implementation Status of HJR 46 (25 RS)	</a:t>
            </a:r>
            <a:r>
              <a:rPr lang="en-US" sz="3000" dirty="0">
                <a:solidFill>
                  <a:prstClr val="black"/>
                </a:solidFill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5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000" dirty="0">
                <a:solidFill>
                  <a:prstClr val="black"/>
                </a:solidFill>
              </a:rPr>
              <a:t>Preparing information for production of 106 MOAs from awards contained in HJR 46.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50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000" dirty="0">
                <a:solidFill>
                  <a:prstClr val="black"/>
                </a:solidFill>
              </a:rPr>
              <a:t>MOAs to be sent out for processing on or about 7/1/2025, when funding is available.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1A481-0EBC-F2F9-49B2-1D25155F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6141"/>
          </a:xfrm>
        </p:spPr>
        <p:txBody>
          <a:bodyPr>
            <a:normAutofit/>
          </a:bodyPr>
          <a:lstStyle/>
          <a:p>
            <a:r>
              <a:rPr lang="en-US" sz="4000" dirty="0"/>
              <a:t>County Priority Projects Program</a:t>
            </a:r>
            <a:br>
              <a:rPr lang="en-US" dirty="0"/>
            </a:br>
            <a:r>
              <a:rPr lang="en-US" sz="3000" dirty="0"/>
              <a:t>HJR 46 (25 RS)</a:t>
            </a:r>
          </a:p>
        </p:txBody>
      </p:sp>
    </p:spTree>
    <p:extLst>
      <p:ext uri="{BB962C8B-B14F-4D97-AF65-F5344CB8AC3E}">
        <p14:creationId xmlns:p14="http://schemas.microsoft.com/office/powerpoint/2010/main" val="3725998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1A481-0EBC-F2F9-49B2-1D25155F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7262"/>
          </a:xfrm>
        </p:spPr>
        <p:txBody>
          <a:bodyPr>
            <a:normAutofit/>
          </a:bodyPr>
          <a:lstStyle/>
          <a:p>
            <a:r>
              <a:rPr lang="en-US" sz="4000" dirty="0"/>
              <a:t>County Priority Projects Program</a:t>
            </a:r>
            <a:br>
              <a:rPr lang="en-US" sz="4000" dirty="0"/>
            </a:br>
            <a:r>
              <a:rPr lang="en-US" sz="3000" dirty="0"/>
              <a:t>FY 2025 &amp; FY 2026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06A04C9-6E06-50E3-A0A4-830553971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183"/>
            <a:ext cx="12191999" cy="5184559"/>
          </a:xfrm>
        </p:spPr>
        <p:txBody>
          <a:bodyPr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u="sng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2000" b="1" dirty="0">
                <a:solidFill>
                  <a:prstClr val="black"/>
                </a:solidFill>
              </a:rPr>
              <a:t>Implementation Status of Local Assistance Road Program</a:t>
            </a:r>
            <a:r>
              <a:rPr lang="en-US" sz="12000" dirty="0">
                <a:solidFill>
                  <a:prstClr val="black"/>
                </a:solidFill>
              </a:rPr>
              <a:t> 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0" dirty="0">
                <a:solidFill>
                  <a:prstClr val="black"/>
                </a:solidFill>
              </a:rPr>
              <a:t>Updated application form includes LARP requirements: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0000" dirty="0">
                <a:solidFill>
                  <a:prstClr val="black"/>
                </a:solidFill>
              </a:rPr>
              <a:t>	a. Photos every 300 ft (17.6 per mile);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0000" dirty="0">
                <a:solidFill>
                  <a:prstClr val="black"/>
                </a:solidFill>
              </a:rPr>
              <a:t>	b. Project no more than $500,000;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0000" dirty="0">
                <a:solidFill>
                  <a:prstClr val="black"/>
                </a:solidFill>
              </a:rPr>
              <a:t>	c. Local Match required;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10000" dirty="0">
                <a:solidFill>
                  <a:prstClr val="black"/>
                </a:solidFill>
              </a:rPr>
              <a:t>	d. Must be rehabilitation projects </a:t>
            </a:r>
            <a:r>
              <a:rPr lang="en-US" sz="8000" dirty="0">
                <a:solidFill>
                  <a:prstClr val="black"/>
                </a:solidFill>
              </a:rPr>
              <a:t>(designed to restore original condition).</a:t>
            </a:r>
          </a:p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0000" dirty="0">
                <a:solidFill>
                  <a:prstClr val="black"/>
                </a:solidFill>
              </a:rPr>
              <a:t>Reporting forms prepared and ready to capture required information as provided by local agencies.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Scoring Matrix has been developed by KYTC Highways staff to be</a:t>
            </a:r>
            <a:b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US" sz="10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utilized by all districts.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125677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1A481-0EBC-F2F9-49B2-1D25155F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78384"/>
          </a:xfrm>
        </p:spPr>
        <p:txBody>
          <a:bodyPr>
            <a:normAutofit/>
          </a:bodyPr>
          <a:lstStyle/>
          <a:p>
            <a:r>
              <a:rPr lang="en-US" sz="4000" dirty="0"/>
              <a:t>How Roads Are Scored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1130D35B-8811-3C8D-118A-1607BA50B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38183"/>
            <a:ext cx="12192000" cy="5202314"/>
          </a:xfrm>
        </p:spPr>
        <p:txBody>
          <a:bodyPr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000" b="1" dirty="0">
                <a:solidFill>
                  <a:prstClr val="black"/>
                </a:solidFill>
              </a:rPr>
              <a:t>Evaluation is calculated using the following</a:t>
            </a:r>
            <a:r>
              <a:rPr lang="en-US" sz="3000" dirty="0">
                <a:solidFill>
                  <a:prstClr val="black"/>
                </a:solidFill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</a:rPr>
              <a:t>	- Preservation of assets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</a:rPr>
              <a:t>	- ADT (Average Daily Traffic)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</a:rPr>
              <a:t>	- Recent Improvements (Yes/No)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</a:rPr>
              <a:t>	- Safety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</a:rPr>
              <a:t>	- Cost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3000" dirty="0">
                <a:solidFill>
                  <a:prstClr val="black"/>
                </a:solidFill>
              </a:rPr>
              <a:t>	- Priority ranking within the highway district</a:t>
            </a:r>
          </a:p>
        </p:txBody>
      </p:sp>
    </p:spTree>
    <p:extLst>
      <p:ext uri="{BB962C8B-B14F-4D97-AF65-F5344CB8AC3E}">
        <p14:creationId xmlns:p14="http://schemas.microsoft.com/office/powerpoint/2010/main" val="169739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1A481-0EBC-F2F9-49B2-1D25155F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78384"/>
          </a:xfrm>
        </p:spPr>
        <p:txBody>
          <a:bodyPr>
            <a:normAutofit/>
          </a:bodyPr>
          <a:lstStyle/>
          <a:p>
            <a:r>
              <a:rPr lang="en-US" sz="4000" dirty="0"/>
              <a:t>How Roads Are Scored: examples</a:t>
            </a:r>
          </a:p>
        </p:txBody>
      </p:sp>
      <p:pic>
        <p:nvPicPr>
          <p:cNvPr id="4" name="Picture 3" descr="Full Size Image">
            <a:extLst>
              <a:ext uri="{FF2B5EF4-FFF2-40B4-BE49-F238E27FC236}">
                <a16:creationId xmlns:a16="http://schemas.microsoft.com/office/drawing/2014/main" id="{1CF35899-0C0F-DA84-EBB9-B2D0D4F55A9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273"/>
          <a:stretch/>
        </p:blipFill>
        <p:spPr bwMode="auto">
          <a:xfrm>
            <a:off x="351891" y="1769582"/>
            <a:ext cx="3074505" cy="19877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F8C4D0-E652-E5B7-5E38-0A81C25663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501" y="1769583"/>
            <a:ext cx="3074506" cy="1987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63193-5F2E-05FD-C727-523AECF08641}"/>
              </a:ext>
            </a:extLst>
          </p:cNvPr>
          <p:cNvSpPr txBox="1"/>
          <p:nvPr/>
        </p:nvSpPr>
        <p:spPr>
          <a:xfrm>
            <a:off x="3681500" y="3757320"/>
            <a:ext cx="306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RUTTING = Poor</a:t>
            </a:r>
          </a:p>
        </p:txBody>
      </p:sp>
      <p:pic>
        <p:nvPicPr>
          <p:cNvPr id="8" name="Picture 7" descr="Full Size Image">
            <a:extLst>
              <a:ext uri="{FF2B5EF4-FFF2-40B4-BE49-F238E27FC236}">
                <a16:creationId xmlns:a16="http://schemas.microsoft.com/office/drawing/2014/main" id="{29CCD6AA-7882-3868-85BA-4AC9DD08C1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899" y="1769582"/>
            <a:ext cx="2420595" cy="198773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802111-0050-9A28-CDC9-8CE430D842AE}"/>
              </a:ext>
            </a:extLst>
          </p:cNvPr>
          <p:cNvSpPr txBox="1"/>
          <p:nvPr/>
        </p:nvSpPr>
        <p:spPr>
          <a:xfrm>
            <a:off x="6969898" y="3757320"/>
            <a:ext cx="24205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LONGITUDINAL CRACKING = Poor</a:t>
            </a:r>
          </a:p>
        </p:txBody>
      </p:sp>
      <p:pic>
        <p:nvPicPr>
          <p:cNvPr id="10" name="Picture 9" descr="A road with grass and trees on the side&#10;&#10;AI-generated content may be incorrect.">
            <a:extLst>
              <a:ext uri="{FF2B5EF4-FFF2-40B4-BE49-F238E27FC236}">
                <a16:creationId xmlns:a16="http://schemas.microsoft.com/office/drawing/2014/main" id="{1858A7EB-C743-9923-32CA-31989BF4B0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6109" y="1769581"/>
            <a:ext cx="2180397" cy="198773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0447F2E-046F-CB48-5B32-6A8B71BBFC1B}"/>
              </a:ext>
            </a:extLst>
          </p:cNvPr>
          <p:cNvSpPr txBox="1"/>
          <p:nvPr/>
        </p:nvSpPr>
        <p:spPr>
          <a:xfrm>
            <a:off x="9604386" y="3757318"/>
            <a:ext cx="21721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UTILITY CUTS = Poor</a:t>
            </a:r>
          </a:p>
        </p:txBody>
      </p:sp>
      <p:pic>
        <p:nvPicPr>
          <p:cNvPr id="12" name="Picture 11" descr="A road with trees on the side&#10;&#10;AI-generated content may be incorrect.">
            <a:extLst>
              <a:ext uri="{FF2B5EF4-FFF2-40B4-BE49-F238E27FC236}">
                <a16:creationId xmlns:a16="http://schemas.microsoft.com/office/drawing/2014/main" id="{EF3A7794-599E-C44A-A2F4-BB7A5815826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212" y="4068974"/>
            <a:ext cx="3074505" cy="16760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ACED6A4-2DD2-67CC-F6F2-F9BB4AC39B2F}"/>
              </a:ext>
            </a:extLst>
          </p:cNvPr>
          <p:cNvSpPr txBox="1"/>
          <p:nvPr/>
        </p:nvSpPr>
        <p:spPr>
          <a:xfrm rot="10800000" flipV="1">
            <a:off x="1417211" y="5752170"/>
            <a:ext cx="30745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PATTERN CRACKING = Poor</a:t>
            </a:r>
          </a:p>
        </p:txBody>
      </p:sp>
      <p:pic>
        <p:nvPicPr>
          <p:cNvPr id="15" name="Picture 14" descr="What to do about a pothole that caused a flat tire">
            <a:extLst>
              <a:ext uri="{FF2B5EF4-FFF2-40B4-BE49-F238E27FC236}">
                <a16:creationId xmlns:a16="http://schemas.microsoft.com/office/drawing/2014/main" id="{1CA8581E-F4D1-19B9-DFFD-16FF68DEC0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609" y="4068972"/>
            <a:ext cx="3115719" cy="1676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Full Size Image">
            <a:extLst>
              <a:ext uri="{FF2B5EF4-FFF2-40B4-BE49-F238E27FC236}">
                <a16:creationId xmlns:a16="http://schemas.microsoft.com/office/drawing/2014/main" id="{5157665D-F3C6-7351-BFD3-6072C1B4A7C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43" y="4068971"/>
            <a:ext cx="2428872" cy="167608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6AD1CCA-EF9B-5940-662E-492C11C01756}"/>
              </a:ext>
            </a:extLst>
          </p:cNvPr>
          <p:cNvSpPr txBox="1"/>
          <p:nvPr/>
        </p:nvSpPr>
        <p:spPr>
          <a:xfrm>
            <a:off x="4705608" y="5745055"/>
            <a:ext cx="31157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POTHOLES – Number &amp; Depth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72E13F1-5963-3B55-C5B9-F5C887232A8E}"/>
              </a:ext>
            </a:extLst>
          </p:cNvPr>
          <p:cNvSpPr txBox="1"/>
          <p:nvPr/>
        </p:nvSpPr>
        <p:spPr>
          <a:xfrm>
            <a:off x="8035218" y="5756445"/>
            <a:ext cx="2420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BASE FAILURE - </a:t>
            </a:r>
            <a:r>
              <a:rPr lang="en-US" sz="1100" dirty="0">
                <a:solidFill>
                  <a:prstClr val="black"/>
                </a:solidFill>
                <a:latin typeface="Calibri"/>
              </a:rPr>
              <a:t>N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A0B0B3-DF5F-25F1-DC79-84927462E254}"/>
              </a:ext>
            </a:extLst>
          </p:cNvPr>
          <p:cNvSpPr txBox="1"/>
          <p:nvPr/>
        </p:nvSpPr>
        <p:spPr>
          <a:xfrm>
            <a:off x="384588" y="3759936"/>
            <a:ext cx="30662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RAVELING = Poor</a:t>
            </a:r>
          </a:p>
        </p:txBody>
      </p:sp>
    </p:spTree>
    <p:extLst>
      <p:ext uri="{BB962C8B-B14F-4D97-AF65-F5344CB8AC3E}">
        <p14:creationId xmlns:p14="http://schemas.microsoft.com/office/powerpoint/2010/main" val="108347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D1A481-0EBC-F2F9-49B2-1D25155F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69507"/>
          </a:xfrm>
        </p:spPr>
        <p:txBody>
          <a:bodyPr>
            <a:normAutofit/>
          </a:bodyPr>
          <a:lstStyle/>
          <a:p>
            <a:r>
              <a:rPr lang="en-US" sz="4000" dirty="0"/>
              <a:t>County Priority Projects Program Funding</a:t>
            </a:r>
            <a:br>
              <a:rPr lang="en-US" dirty="0"/>
            </a:br>
            <a:r>
              <a:rPr lang="en-US" sz="3300" dirty="0"/>
              <a:t>FY 2025 &amp; FY 2026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A1524C88-04AB-DF8B-4464-D5D57A419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9305"/>
            <a:ext cx="12192000" cy="5175681"/>
          </a:xfrm>
        </p:spPr>
        <p:txBody>
          <a:bodyPr anchor="ctr">
            <a:normAutofit fontScale="2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2600" u="sng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HJR 92 – </a:t>
            </a:r>
            <a:r>
              <a:rPr lang="en-US" sz="8000" b="1" dirty="0">
                <a:solidFill>
                  <a:prstClr val="black"/>
                </a:solidFill>
              </a:rPr>
              <a:t>FY 2025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b="1" dirty="0">
                <a:solidFill>
                  <a:prstClr val="black"/>
                </a:solidFill>
              </a:rPr>
              <a:t>	- </a:t>
            </a:r>
            <a:r>
              <a:rPr lang="en-US" sz="8000" dirty="0">
                <a:solidFill>
                  <a:prstClr val="black"/>
                </a:solidFill>
              </a:rPr>
              <a:t>Funds set out in HB 265:  $20,000.00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	- Authorized in HJR 92:  $17,290,000 </a:t>
            </a:r>
            <a:r>
              <a:rPr lang="en-US" sz="6800" dirty="0">
                <a:solidFill>
                  <a:prstClr val="black"/>
                </a:solidFill>
              </a:rPr>
              <a:t>($19,991,000 less $2,701,000 for projects already completed)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	- 34 Counties/Cities with Completed Projects &amp; 7 Partially Completed, totaling: $10,024,438.02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	- 30 Counties/Cities with Pending Projects: $6,985,120.92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	- Underruns following final payments: $280,441.06 </a:t>
            </a:r>
            <a:r>
              <a:rPr lang="en-US" sz="6800" dirty="0">
                <a:solidFill>
                  <a:prstClr val="black"/>
                </a:solidFill>
              </a:rPr>
              <a:t>(these funds carry forward)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8000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80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HJR </a:t>
            </a:r>
            <a:r>
              <a:rPr lang="en-US" sz="8000" b="1" dirty="0">
                <a:solidFill>
                  <a:prstClr val="black"/>
                </a:solidFill>
              </a:rPr>
              <a:t>46 – FY 2026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	</a:t>
            </a:r>
            <a:r>
              <a:rPr lang="en-US" sz="8000" b="1" dirty="0">
                <a:solidFill>
                  <a:prstClr val="black"/>
                </a:solidFill>
              </a:rPr>
              <a:t>- </a:t>
            </a:r>
            <a:r>
              <a:rPr lang="en-US" sz="8000" dirty="0">
                <a:solidFill>
                  <a:prstClr val="black"/>
                </a:solidFill>
              </a:rPr>
              <a:t>Funds set out in HB 546: $21,147,000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	- Projects authorized in HJR 46: 23,857,000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	  ($9,000.00 over-authorized leaving $271,441.06 for reauthorization)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8000" dirty="0">
                <a:solidFill>
                  <a:prstClr val="black"/>
                </a:solidFill>
              </a:rPr>
              <a:t>	- 89 Counties and 17 cities included for 149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236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DAD168F-36BD-748C-54A0-A1DA9F18482F}"/>
              </a:ext>
            </a:extLst>
          </p:cNvPr>
          <p:cNvSpPr txBox="1">
            <a:spLocks/>
          </p:cNvSpPr>
          <p:nvPr/>
        </p:nvSpPr>
        <p:spPr>
          <a:xfrm>
            <a:off x="0" y="6367748"/>
            <a:ext cx="12192000" cy="490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000" b="1" dirty="0">
                <a:solidFill>
                  <a:schemeClr val="bg1"/>
                </a:solidFill>
                <a:latin typeface="+mn-lt"/>
              </a:rPr>
              <a:t>- QUESTIONS -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03666F8-153C-D23E-A7A8-FCE2F577C09E}"/>
              </a:ext>
            </a:extLst>
          </p:cNvPr>
          <p:cNvSpPr txBox="1">
            <a:spLocks/>
          </p:cNvSpPr>
          <p:nvPr/>
        </p:nvSpPr>
        <p:spPr>
          <a:xfrm>
            <a:off x="3622089" y="1"/>
            <a:ext cx="8569911" cy="63642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+mn-lt"/>
              </a:rPr>
              <a:t>INTERIM JOINT COMMITTEE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ON TRANSPORTATION</a:t>
            </a:r>
            <a:endParaRPr lang="en-US" sz="3600" dirty="0">
              <a:latin typeface="+mn-lt"/>
            </a:endParaRPr>
          </a:p>
          <a:p>
            <a:pPr algn="ctr"/>
            <a:r>
              <a:rPr lang="en-US" sz="2000" dirty="0">
                <a:latin typeface="+mn-lt"/>
              </a:rPr>
              <a:t>June 3, 2025</a:t>
            </a:r>
            <a:endParaRPr lang="en-US" sz="1900" b="1" dirty="0">
              <a:latin typeface="+mn-lt"/>
            </a:endParaRPr>
          </a:p>
          <a:p>
            <a:pPr algn="ctr"/>
            <a:r>
              <a:rPr lang="en-US" sz="3000" b="1" dirty="0">
                <a:latin typeface="+mn-lt"/>
              </a:rPr>
              <a:t>Local Assistance Road Program Update</a:t>
            </a:r>
          </a:p>
          <a:p>
            <a:pPr marL="0" indent="0" algn="ctr">
              <a:buNone/>
            </a:pPr>
            <a:r>
              <a:rPr lang="en-US" sz="2400" dirty="0">
                <a:latin typeface="+mn-lt"/>
              </a:rPr>
              <a:t>Bobbi Jo Lewis, Commissioner</a:t>
            </a:r>
            <a:br>
              <a:rPr lang="en-US" sz="2400" dirty="0">
                <a:latin typeface="+mn-lt"/>
              </a:rPr>
            </a:br>
            <a:r>
              <a:rPr lang="en-US" sz="2400" dirty="0">
                <a:latin typeface="+mn-lt"/>
              </a:rPr>
              <a:t>Department of Rural and Municipal Aid</a:t>
            </a:r>
          </a:p>
        </p:txBody>
      </p:sp>
    </p:spTree>
    <p:extLst>
      <p:ext uri="{BB962C8B-B14F-4D97-AF65-F5344CB8AC3E}">
        <p14:creationId xmlns:p14="http://schemas.microsoft.com/office/powerpoint/2010/main" val="3606215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600"/>
      </a:accent1>
      <a:accent2>
        <a:srgbClr val="003764"/>
      </a:accent2>
      <a:accent3>
        <a:srgbClr val="5EB3E4"/>
      </a:accent3>
      <a:accent4>
        <a:srgbClr val="7F7F7F"/>
      </a:accent4>
      <a:accent5>
        <a:srgbClr val="3A3838"/>
      </a:accent5>
      <a:accent6>
        <a:srgbClr val="D8D9D7"/>
      </a:accent6>
      <a:hlink>
        <a:srgbClr val="2F5496"/>
      </a:hlink>
      <a:folHlink>
        <a:srgbClr val="833C0B"/>
      </a:folHlink>
    </a:clrScheme>
    <a:fontScheme name="KYTC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 Powerpoint" id="{9F61B896-1C3F-4876-B1E5-ABD4C0A0BFC3}" vid="{395E123D-721D-4CB5-B541-63C115D5A1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6E1E05E7736418BB9DAAAD9AE29C1" ma:contentTypeVersion="10" ma:contentTypeDescription="Create a new document." ma:contentTypeScope="" ma:versionID="87e873521804dda619fbfab70856ce4b">
  <xsd:schema xmlns:xsd="http://www.w3.org/2001/XMLSchema" xmlns:xs="http://www.w3.org/2001/XMLSchema" xmlns:p="http://schemas.microsoft.com/office/2006/metadata/properties" xmlns:ns3="43dd6d34-a55a-4926-81f2-56f0bef4ec6e" targetNamespace="http://schemas.microsoft.com/office/2006/metadata/properties" ma:root="true" ma:fieldsID="808879e0f5ad5d47890db22d1a7fec9e" ns3:_="">
    <xsd:import namespace="43dd6d34-a55a-4926-81f2-56f0bef4ec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dd6d34-a55a-4926-81f2-56f0bef4e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7A744D-6056-4C17-8094-057A8EF5588B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  <ds:schemaRef ds:uri="http://purl.org/dc/elements/1.1/"/>
    <ds:schemaRef ds:uri="http://schemas.microsoft.com/office/2006/metadata/properties"/>
    <ds:schemaRef ds:uri="43dd6d34-a55a-4926-81f2-56f0bef4ec6e"/>
  </ds:schemaRefs>
</ds:datastoreItem>
</file>

<file path=customXml/itemProps2.xml><?xml version="1.0" encoding="utf-8"?>
<ds:datastoreItem xmlns:ds="http://schemas.openxmlformats.org/officeDocument/2006/customXml" ds:itemID="{7D11CC84-B6EE-4A5A-B7FC-36E0B8D39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3dd6d34-a55a-4926-81f2-56f0bef4ec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A19CC25-A3B5-4643-BE19-74B54635D27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BJ Powerpoint</Template>
  <TotalTime>75105</TotalTime>
  <Words>478</Words>
  <Application>Microsoft Office PowerPoint</Application>
  <PresentationFormat>Widescreen</PresentationFormat>
  <Paragraphs>58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Local Assistance Road Program</vt:lpstr>
      <vt:lpstr>County Priority Projects Program HJR 46 (25 RS)</vt:lpstr>
      <vt:lpstr>County Priority Projects Program FY 2025 &amp; FY 2026</vt:lpstr>
      <vt:lpstr>How Roads Are Scored</vt:lpstr>
      <vt:lpstr>How Roads Are Scored: examples</vt:lpstr>
      <vt:lpstr>County Priority Projects Program Funding FY 2025 &amp; FY 2026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Rural and Municipal Aid</dc:title>
  <dc:creator>Smith, Gayle (KYTC)</dc:creator>
  <cp:lastModifiedBy>Williams, Christina (LRC)</cp:lastModifiedBy>
  <cp:revision>104</cp:revision>
  <cp:lastPrinted>2023-11-08T15:34:17Z</cp:lastPrinted>
  <dcterms:created xsi:type="dcterms:W3CDTF">2022-11-10T15:41:37Z</dcterms:created>
  <dcterms:modified xsi:type="dcterms:W3CDTF">2025-06-02T13:05:43Z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0x0101008806E1E05E7736418BB9DAAAD9AE29C1</vt:lpwstr>
  </property>
</Properties>
</file>