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521" r:id="rId2"/>
    <p:sldId id="522" r:id="rId3"/>
    <p:sldId id="272" r:id="rId4"/>
    <p:sldId id="281" r:id="rId5"/>
    <p:sldId id="279" r:id="rId6"/>
    <p:sldId id="271" r:id="rId7"/>
    <p:sldId id="273" r:id="rId8"/>
    <p:sldId id="280" r:id="rId9"/>
    <p:sldId id="277" r:id="rId10"/>
    <p:sldId id="523" r:id="rId11"/>
    <p:sldId id="524" r:id="rId12"/>
    <p:sldId id="525" r:id="rId13"/>
    <p:sldId id="526" r:id="rId14"/>
    <p:sldId id="527" r:id="rId15"/>
    <p:sldId id="278" r:id="rId16"/>
    <p:sldId id="282"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19A7E6-4D85-BB06-5ABE-593AC179579E}" name="Djigbenou, Naitore  (KYTC)" initials="DN" userId="S::naitore.djigbenou@ky.gov::acd7be5a-f258-4354-ab92-45167c1f28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B0730-644E-0E47-AC30-AEBB0364D2BA}" v="40" dt="2025-05-29T19:27:18.205"/>
    <p1510:client id="{2F2D8F32-C18C-AF05-3091-B96F13821B37}" v="2" dt="2025-05-29T22:42:25.775"/>
    <p1510:client id="{36911F57-0AC8-E65D-D152-4354F01B77CE}" v="5" dt="2025-05-29T18:44:20.137"/>
    <p1510:client id="{492F63CD-D3CA-5AEA-25D0-4C19887233A5}" v="19" dt="2025-05-30T17:11:28.717"/>
    <p1510:client id="{61F4FA3C-8E6F-D6CF-D78D-93558DF7D2AB}" v="123" dt="2025-05-30T15:17:18.286"/>
    <p1510:client id="{67962719-A777-C1FC-43C9-785601F4FC32}" v="886" dt="2025-05-29T22:01:13.929"/>
    <p1510:client id="{74E06CD8-F799-6856-03FB-2B62F4D7B144}" v="103" dt="2025-05-30T18:23:12.207"/>
    <p1510:client id="{8E5C5227-9B85-2198-7EFA-2D9C0D16E4C7}" v="40" dt="2025-05-30T16:37:37.539"/>
    <p1510:client id="{9493A5D1-9008-6DDD-6E37-1535E54CF84B}" v="5" dt="2025-05-29T21:38:55.141"/>
    <p1510:client id="{9A6ED451-7BE0-2ACE-1332-9041778F4A38}" v="61" dt="2025-05-29T19:26:51.497"/>
    <p1510:client id="{B4CB8AE5-6935-4F44-A31C-57239587BAFB}" v="52" dt="2025-05-29T22:21:09.986"/>
    <p1510:client id="{D7FEDF3F-2DEC-559C-1605-16D81AE7789A}" v="3" dt="2025-05-30T12:51:59.106"/>
    <p1510:client id="{F064CB0D-E0CF-6F71-E222-7AFF59B6545F}" v="136" dt="2025-05-30T16:25:54.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13" d="100"/>
          <a:sy n="113"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6931C-347E-44F9-96BE-87268B3A141D}"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7E196-3ECA-4D69-A03C-70576FB6EE6B}" type="slidenum">
              <a:rPr lang="en-US" smtClean="0"/>
              <a:t>‹#›</a:t>
            </a:fld>
            <a:endParaRPr lang="en-US"/>
          </a:p>
        </p:txBody>
      </p:sp>
    </p:spTree>
    <p:extLst>
      <p:ext uri="{BB962C8B-B14F-4D97-AF65-F5344CB8AC3E}">
        <p14:creationId xmlns:p14="http://schemas.microsoft.com/office/powerpoint/2010/main" val="1744088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7E196-3ECA-4D69-A03C-70576FB6EE6B}" type="slidenum">
              <a:rPr lang="en-US" smtClean="0"/>
              <a:t>3</a:t>
            </a:fld>
            <a:endParaRPr lang="en-US"/>
          </a:p>
        </p:txBody>
      </p:sp>
    </p:spTree>
    <p:extLst>
      <p:ext uri="{BB962C8B-B14F-4D97-AF65-F5344CB8AC3E}">
        <p14:creationId xmlns:p14="http://schemas.microsoft.com/office/powerpoint/2010/main" val="377153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B2141-12E7-9E93-0248-781D30622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9FDA9-3E45-BC00-FB0B-1B471DA67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E40D2-B913-769B-E39F-B8362E4642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96688A-4C47-53FE-8418-092EEFCBA496}"/>
              </a:ext>
            </a:extLst>
          </p:cNvPr>
          <p:cNvSpPr>
            <a:spLocks noGrp="1"/>
          </p:cNvSpPr>
          <p:nvPr>
            <p:ph type="sldNum" sz="quarter" idx="5"/>
          </p:nvPr>
        </p:nvSpPr>
        <p:spPr/>
        <p:txBody>
          <a:bodyPr/>
          <a:lstStyle/>
          <a:p>
            <a:fld id="{39D7E196-3ECA-4D69-A03C-70576FB6EE6B}" type="slidenum">
              <a:rPr lang="en-US" smtClean="0"/>
              <a:t>4</a:t>
            </a:fld>
            <a:endParaRPr lang="en-US"/>
          </a:p>
        </p:txBody>
      </p:sp>
    </p:spTree>
    <p:extLst>
      <p:ext uri="{BB962C8B-B14F-4D97-AF65-F5344CB8AC3E}">
        <p14:creationId xmlns:p14="http://schemas.microsoft.com/office/powerpoint/2010/main" val="39118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Confirmed F4 tornado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Neighboring county crews supplemented response efforts and more than 80 crew members worked 16-hour days through the weekend; several highways remained closed by trees tangled in power lines, including U.S. 27 at Somerset where signals and poles were destroyed (U.S. 27 reopened on Wednesday, May 21, but repairs continue)</a:t>
            </a:r>
          </a:p>
          <a:p>
            <a:endParaRPr lang="en-US" sz="1800">
              <a:effectLst/>
              <a:latin typeface="Arial" panose="020B0604020202020204" pitchFamily="34" charset="0"/>
            </a:endParaRPr>
          </a:p>
          <a:p>
            <a:r>
              <a:rPr lang="en-US" sz="1800">
                <a:effectLst/>
                <a:latin typeface="Arial" panose="020B0604020202020204" pitchFamily="34" charset="0"/>
              </a:rPr>
              <a:t>Crews from four other counties (Casey, Wayne, Rockcastle, McCreary) mobilized to assist Pulaski in opening roads. After their hard work through the night clearing roads in their home counties. By Saturday afternoon the five crews had cleared at least one lane of travel on all roads, and by Monday afternoon had cleared two lanes of travel on all state roads, preparing the way for the utility companies to restore power. Once the roads were cleared of debris KYTC coordinated with utility companies to close routes to expedite their efforts in restoring power. </a:t>
            </a:r>
            <a:endParaRPr lang="en-US"/>
          </a:p>
          <a:p>
            <a:endParaRPr lang="en-US"/>
          </a:p>
          <a:p>
            <a:endParaRPr lang="en-US"/>
          </a:p>
          <a:p>
            <a:r>
              <a:rPr lang="en-US" sz="1800">
                <a:effectLst/>
                <a:latin typeface="Arial" panose="020B0604020202020204" pitchFamily="34" charset="0"/>
                <a:ea typeface="Calibri" panose="020F0502020204030204" pitchFamily="34" charset="0"/>
              </a:rPr>
              <a:t>KYTC work with local law enforcement, local city officials, and county government to extend and maintain the closure of U.S. 27 to again expedite the utility restoration and debris removal</a:t>
            </a:r>
          </a:p>
          <a:p>
            <a:endParaRPr lang="en-US" sz="1800">
              <a:effectLst/>
              <a:latin typeface="Arial" panose="020B0604020202020204" pitchFamily="34" charset="0"/>
              <a:ea typeface="Calibri" panose="020F0502020204030204" pitchFamily="34" charset="0"/>
            </a:endParaRPr>
          </a:p>
          <a:p>
            <a:r>
              <a:rPr lang="en-US" sz="1800">
                <a:effectLst/>
                <a:latin typeface="Arial" panose="020B0604020202020204" pitchFamily="34" charset="0"/>
                <a:ea typeface="Calibri" panose="020F0502020204030204" pitchFamily="34" charset="0"/>
              </a:rPr>
              <a:t>Sec Gray visited site with James</a:t>
            </a:r>
            <a:endParaRPr lang="en-US"/>
          </a:p>
        </p:txBody>
      </p:sp>
      <p:sp>
        <p:nvSpPr>
          <p:cNvPr id="4" name="Slide Number Placeholder 3"/>
          <p:cNvSpPr>
            <a:spLocks noGrp="1"/>
          </p:cNvSpPr>
          <p:nvPr>
            <p:ph type="sldNum" sz="quarter" idx="5"/>
          </p:nvPr>
        </p:nvSpPr>
        <p:spPr/>
        <p:txBody>
          <a:bodyPr/>
          <a:lstStyle/>
          <a:p>
            <a:fld id="{39D7E196-3ECA-4D69-A03C-70576FB6EE6B}" type="slidenum">
              <a:rPr lang="en-US" smtClean="0"/>
              <a:t>6</a:t>
            </a:fld>
            <a:endParaRPr lang="en-US"/>
          </a:p>
        </p:txBody>
      </p:sp>
    </p:spTree>
    <p:extLst>
      <p:ext uri="{BB962C8B-B14F-4D97-AF65-F5344CB8AC3E}">
        <p14:creationId xmlns:p14="http://schemas.microsoft.com/office/powerpoint/2010/main" val="804502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a:ea typeface="Times New Roman" panose="02020603050405020304" pitchFamily="18" charset="0"/>
                <a:cs typeface="Calibri"/>
              </a:rPr>
              <a:t>The County is managing and will be submitting the reimbursement paperwork to FEMA.  We are working under a MOA with the County for debris hauling and collection.  Basically we are acting as a contractor for them.  At the end, we will submit documentation to the County for reimbursement directly and they will then submit to FEMA</a:t>
            </a:r>
            <a:endParaRPr lang="en-US" sz="1800" kern="100">
              <a:effectLst/>
              <a:latin typeface="Calibri"/>
              <a:ea typeface="Calibri" panose="020F0502020204030204" pitchFamily="34" charset="0"/>
              <a:cs typeface="Calibri"/>
            </a:endParaRPr>
          </a:p>
          <a:p>
            <a:endParaRPr lang="en-US" sz="1800" kern="100">
              <a:effectLst/>
              <a:latin typeface="Times New Roman"/>
              <a:ea typeface="Calibri" panose="020F0502020204030204" pitchFamily="34" charset="0"/>
              <a:cs typeface="Calibri"/>
            </a:endParaRPr>
          </a:p>
          <a:p>
            <a:r>
              <a:rPr lang="en-US" sz="1800" kern="100">
                <a:latin typeface="Times New Roman"/>
                <a:ea typeface="Calibri"/>
                <a:cs typeface="Times New Roman"/>
              </a:rPr>
              <a:t>Stats as of 5/29/25</a:t>
            </a:r>
            <a:endParaRPr lang="en-US" sz="1800" kern="100">
              <a:latin typeface="Times New Roman"/>
              <a:ea typeface="Calibri" panose="020F0502020204030204" pitchFamily="34" charset="0"/>
              <a:cs typeface="Calibri"/>
            </a:endParaRPr>
          </a:p>
          <a:p>
            <a:endParaRPr lang="en-US" sz="1800" kern="100">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Arial" panose="020B0604020202020204" pitchFamily="34" charset="0"/>
              </a:rPr>
              <a:t>The Kentucky Transportation Cabinet (KYTC) expresses its gratitude to all the volunteers, contractors, and local county and city government entities that have facilitated the collection of debris from the affected areas, enabling us to transport it to the Laurel Ridge </a:t>
            </a:r>
            <a:r>
              <a:rPr lang="en-US" sz="1800" err="1">
                <a:effectLst/>
                <a:latin typeface="Arial" panose="020B0604020202020204" pitchFamily="34" charset="0"/>
              </a:rPr>
              <a:t>Landfill.Although</a:t>
            </a:r>
            <a:r>
              <a:rPr lang="en-US" sz="1800">
                <a:effectLst/>
                <a:latin typeface="Arial" panose="020B0604020202020204" pitchFamily="34" charset="0"/>
              </a:rPr>
              <a:t> lots of work remains, KYTC is committed to continue working with County and City governments throughout the recovery process.</a:t>
            </a:r>
            <a:endParaRPr lang="en-US"/>
          </a:p>
        </p:txBody>
      </p:sp>
      <p:sp>
        <p:nvSpPr>
          <p:cNvPr id="4" name="Slide Number Placeholder 3"/>
          <p:cNvSpPr>
            <a:spLocks noGrp="1"/>
          </p:cNvSpPr>
          <p:nvPr>
            <p:ph type="sldNum" sz="quarter" idx="5"/>
          </p:nvPr>
        </p:nvSpPr>
        <p:spPr/>
        <p:txBody>
          <a:bodyPr/>
          <a:lstStyle/>
          <a:p>
            <a:fld id="{39D7E196-3ECA-4D69-A03C-70576FB6EE6B}" type="slidenum">
              <a:rPr lang="en-US" smtClean="0"/>
              <a:t>8</a:t>
            </a:fld>
            <a:endParaRPr lang="en-US"/>
          </a:p>
        </p:txBody>
      </p:sp>
    </p:spTree>
    <p:extLst>
      <p:ext uri="{BB962C8B-B14F-4D97-AF65-F5344CB8AC3E}">
        <p14:creationId xmlns:p14="http://schemas.microsoft.com/office/powerpoint/2010/main" val="1417337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IDs and licenses can be replaced at Driver Licensing Regional Offices; vehicle registrations and titles can be replaced at county clerk offices</a:t>
            </a:r>
          </a:p>
          <a:p>
            <a:r>
              <a:rPr lang="en-US">
                <a:ea typeface="Calibri"/>
                <a:cs typeface="Calibri"/>
              </a:rPr>
              <a:t>This exec order applies to </a:t>
            </a:r>
            <a:r>
              <a:rPr lang="en-US"/>
              <a:t>residents of </a:t>
            </a:r>
            <a:r>
              <a:rPr lang="en-US" b="1"/>
              <a:t>Caldwell, Christian, Laurel, Pulaski, Russell, Todd, Trigg, and Union counties</a:t>
            </a:r>
            <a:r>
              <a:rPr lang="en-US"/>
              <a:t>, and any other county that’s included in a presidential major disaster area declaration or amended declaration during this month’s state of emergency </a:t>
            </a:r>
            <a:endParaRPr lang="en-US">
              <a:ea typeface="Calibri"/>
              <a:cs typeface="Calibri"/>
            </a:endParaRPr>
          </a:p>
          <a:p>
            <a:endParaRPr lang="en-US">
              <a:ea typeface="Calibri"/>
              <a:cs typeface="Calibri"/>
            </a:endParaRPr>
          </a:p>
          <a:p>
            <a:r>
              <a:rPr lang="en-US"/>
              <a:t>Donations raised as of 5/29/2025</a:t>
            </a:r>
            <a:endParaRPr lang="en-US">
              <a:ea typeface="Calibri"/>
              <a:cs typeface="Calibri"/>
            </a:endParaRPr>
          </a:p>
          <a:p>
            <a:endParaRPr lang="en-US">
              <a:ea typeface="Calibri"/>
              <a:cs typeface="Calibri"/>
            </a:endParaRPr>
          </a:p>
          <a:p>
            <a:r>
              <a:rPr lang="en-US">
                <a:ea typeface="Calibri"/>
                <a:cs typeface="Calibri"/>
              </a:rPr>
              <a:t>KYEM has taken over management of travel trailer housing assistance so KYTC was not involved this time</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39D7E196-3ECA-4D69-A03C-70576FB6EE6B}" type="slidenum">
              <a:rPr lang="en-US" smtClean="0"/>
              <a:t>15</a:t>
            </a:fld>
            <a:endParaRPr lang="en-US"/>
          </a:p>
        </p:txBody>
      </p:sp>
    </p:spTree>
    <p:extLst>
      <p:ext uri="{BB962C8B-B14F-4D97-AF65-F5344CB8AC3E}">
        <p14:creationId xmlns:p14="http://schemas.microsoft.com/office/powerpoint/2010/main" val="1424788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Tanner is an Highway Tech 2 in Pulaski Co. We met during our damage assessment visit to Pulaski County. He had a heavy equipment incident 2 years ago. He had to swerve and he rolled down a steep bank. Spent a few days in the hospital with cracked vertebrae. Two years later he is called out to the same road to clean a path and look for survivors on the same road. This was the location of the only fatality in Pulaski Co. </a:t>
            </a:r>
            <a:endParaRPr lang="en-US"/>
          </a:p>
          <a:p>
            <a:r>
              <a:rPr lang="en-US">
                <a:ea typeface="Calibri"/>
                <a:cs typeface="Calibri"/>
              </a:rPr>
              <a:t>He was leading the way in the middle of a stormy night on a road that had painful memories – all part of his heart to serve his community. </a:t>
            </a:r>
            <a:endParaRPr lang="en-US"/>
          </a:p>
        </p:txBody>
      </p:sp>
      <p:sp>
        <p:nvSpPr>
          <p:cNvPr id="4" name="Slide Number Placeholder 3"/>
          <p:cNvSpPr>
            <a:spLocks noGrp="1"/>
          </p:cNvSpPr>
          <p:nvPr>
            <p:ph type="sldNum" sz="quarter" idx="5"/>
          </p:nvPr>
        </p:nvSpPr>
        <p:spPr/>
        <p:txBody>
          <a:bodyPr/>
          <a:lstStyle/>
          <a:p>
            <a:fld id="{39D7E196-3ECA-4D69-A03C-70576FB6EE6B}" type="slidenum">
              <a:rPr lang="en-US" smtClean="0"/>
              <a:t>16</a:t>
            </a:fld>
            <a:endParaRPr lang="en-US"/>
          </a:p>
        </p:txBody>
      </p:sp>
    </p:spTree>
    <p:extLst>
      <p:ext uri="{BB962C8B-B14F-4D97-AF65-F5344CB8AC3E}">
        <p14:creationId xmlns:p14="http://schemas.microsoft.com/office/powerpoint/2010/main" val="2819798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086224" y="1447481"/>
            <a:ext cx="7191375" cy="1042987"/>
          </a:xfrm>
        </p:spPr>
        <p:txBody>
          <a:bodyPr tIns="0" anchor="t">
            <a:normAutofit/>
          </a:bodyPr>
          <a:lstStyle>
            <a:lvl1pPr algn="l">
              <a:defRPr sz="5400" b="1" baseline="0">
                <a:latin typeface="Arial" panose="020B0604020202020204" pitchFamily="34" charset="0"/>
                <a:cs typeface="Arial" panose="020B0604020202020204" pitchFamily="34" charset="0"/>
              </a:defRPr>
            </a:lvl1pPr>
          </a:lstStyle>
          <a:p>
            <a:r>
              <a:rPr lang="en-US"/>
              <a:t>TITLE SLIDE: NAME</a:t>
            </a:r>
          </a:p>
        </p:txBody>
      </p:sp>
      <p:sp>
        <p:nvSpPr>
          <p:cNvPr id="12" name="Text Placeholder 2"/>
          <p:cNvSpPr>
            <a:spLocks noGrp="1"/>
          </p:cNvSpPr>
          <p:nvPr>
            <p:ph type="body" idx="1" hasCustomPrompt="1"/>
          </p:nvPr>
        </p:nvSpPr>
        <p:spPr>
          <a:xfrm>
            <a:off x="4092575" y="2490468"/>
            <a:ext cx="7185025" cy="2043432"/>
          </a:xfrm>
        </p:spPr>
        <p:txBody>
          <a:bodyPr anchor="b"/>
          <a:lstStyle>
            <a:lvl1pPr marL="0" indent="0">
              <a:buNone/>
              <a:defRPr sz="2400" baseline="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Speaker information</a:t>
            </a:r>
          </a:p>
        </p:txBody>
      </p:sp>
      <p:sp>
        <p:nvSpPr>
          <p:cNvPr id="13" name="Rectangle 12"/>
          <p:cNvSpPr/>
          <p:nvPr userDrawn="1"/>
        </p:nvSpPr>
        <p:spPr>
          <a:xfrm>
            <a:off x="3667125" y="1604961"/>
            <a:ext cx="85725" cy="282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1200" y="2247313"/>
            <a:ext cx="2465097" cy="1398942"/>
          </a:xfrm>
          <a:prstGeom prst="rect">
            <a:avLst/>
          </a:prstGeom>
        </p:spPr>
      </p:pic>
      <p:sp>
        <p:nvSpPr>
          <p:cNvPr id="16" name="Rectangle 15"/>
          <p:cNvSpPr/>
          <p:nvPr userDrawn="1"/>
        </p:nvSpPr>
        <p:spPr>
          <a:xfrm>
            <a:off x="1" y="6362700"/>
            <a:ext cx="12192000"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2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Slide">
    <p:spTree>
      <p:nvGrpSpPr>
        <p:cNvPr id="1" name=""/>
        <p:cNvGrpSpPr/>
        <p:nvPr/>
      </p:nvGrpSpPr>
      <p:grpSpPr>
        <a:xfrm>
          <a:off x="0" y="0"/>
          <a:ext cx="0" cy="0"/>
          <a:chOff x="0" y="0"/>
          <a:chExt cx="0" cy="0"/>
        </a:xfrm>
      </p:grpSpPr>
      <p:sp>
        <p:nvSpPr>
          <p:cNvPr id="7" name="Rectangle 6"/>
          <p:cNvSpPr/>
          <p:nvPr userDrawn="1"/>
        </p:nvSpPr>
        <p:spPr>
          <a:xfrm>
            <a:off x="3667126" y="1004341"/>
            <a:ext cx="107706" cy="4441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1200" y="2247313"/>
            <a:ext cx="2465097" cy="1398942"/>
          </a:xfrm>
          <a:prstGeom prst="rect">
            <a:avLst/>
          </a:prstGeom>
        </p:spPr>
      </p:pic>
      <p:sp>
        <p:nvSpPr>
          <p:cNvPr id="13" name="Rectangle 12"/>
          <p:cNvSpPr/>
          <p:nvPr userDrawn="1"/>
        </p:nvSpPr>
        <p:spPr>
          <a:xfrm>
            <a:off x="1" y="6362700"/>
            <a:ext cx="12192000"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p:cNvSpPr>
            <a:spLocks noGrp="1"/>
          </p:cNvSpPr>
          <p:nvPr>
            <p:ph type="body" idx="1" hasCustomPrompt="1"/>
          </p:nvPr>
        </p:nvSpPr>
        <p:spPr>
          <a:xfrm>
            <a:off x="4134779" y="1004341"/>
            <a:ext cx="6729533" cy="4598790"/>
          </a:xfrm>
        </p:spPr>
        <p:txBody>
          <a:bodyPr>
            <a:noAutofit/>
          </a:bodyPr>
          <a:lstStyle>
            <a:lvl1pPr marL="0" indent="0">
              <a:lnSpc>
                <a:spcPct val="100000"/>
              </a:lnSpc>
              <a:buNone/>
              <a:defRPr sz="1800" baseline="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nSpc>
                <a:spcPct val="110000"/>
              </a:lnSpc>
            </a:pPr>
            <a:r>
              <a:rPr lang="en-US" sz="2400"/>
              <a:t>Content</a:t>
            </a:r>
          </a:p>
          <a:p>
            <a:endParaRPr lang="en-US"/>
          </a:p>
        </p:txBody>
      </p:sp>
    </p:spTree>
    <p:extLst>
      <p:ext uri="{BB962C8B-B14F-4D97-AF65-F5344CB8AC3E}">
        <p14:creationId xmlns:p14="http://schemas.microsoft.com/office/powerpoint/2010/main" val="404863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entered Section">
    <p:spTree>
      <p:nvGrpSpPr>
        <p:cNvPr id="1" name=""/>
        <p:cNvGrpSpPr/>
        <p:nvPr/>
      </p:nvGrpSpPr>
      <p:grpSpPr>
        <a:xfrm>
          <a:off x="0" y="0"/>
          <a:ext cx="0" cy="0"/>
          <a:chOff x="0" y="0"/>
          <a:chExt cx="0" cy="0"/>
        </a:xfrm>
      </p:grpSpPr>
      <p:sp>
        <p:nvSpPr>
          <p:cNvPr id="4" name="Rectangle 3"/>
          <p:cNvSpPr/>
          <p:nvPr userDrawn="1"/>
        </p:nvSpPr>
        <p:spPr>
          <a:xfrm>
            <a:off x="0" y="0"/>
            <a:ext cx="12192000" cy="1283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283368"/>
            <a:ext cx="12192000" cy="157373"/>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533650" y="1716966"/>
            <a:ext cx="7315200" cy="435133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724400" y="6356350"/>
            <a:ext cx="2743200" cy="365125"/>
          </a:xfrm>
        </p:spPr>
        <p:txBody>
          <a:bodyPr/>
          <a:lstStyle>
            <a:lvl1pPr algn="ctr">
              <a:defRPr/>
            </a:lvl1pPr>
          </a:lstStyle>
          <a:p>
            <a:fld id="{8C7C9E5F-8B91-4FE5-96C2-A2C328B5021F}" type="slidenum">
              <a:rPr lang="en-US" smtClean="0"/>
              <a:pPr/>
              <a:t>‹#›</a:t>
            </a:fld>
            <a:endParaRPr lang="en-US"/>
          </a:p>
        </p:txBody>
      </p:sp>
      <p:sp>
        <p:nvSpPr>
          <p:cNvPr id="9" name="Rectangle 8"/>
          <p:cNvSpPr/>
          <p:nvPr userDrawn="1"/>
        </p:nvSpPr>
        <p:spPr>
          <a:xfrm>
            <a:off x="546100" y="6632575"/>
            <a:ext cx="11099800" cy="88900"/>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0135897" y="5816600"/>
            <a:ext cx="1752600" cy="1082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9397" y="5942679"/>
            <a:ext cx="1612900" cy="915321"/>
          </a:xfrm>
          <a:prstGeom prst="rect">
            <a:avLst/>
          </a:prstGeom>
        </p:spPr>
      </p:pic>
      <p:sp>
        <p:nvSpPr>
          <p:cNvPr id="15" name="Title 1"/>
          <p:cNvSpPr>
            <a:spLocks noGrp="1"/>
          </p:cNvSpPr>
          <p:nvPr>
            <p:ph type="title"/>
          </p:nvPr>
        </p:nvSpPr>
        <p:spPr>
          <a:xfrm>
            <a:off x="0" y="352926"/>
            <a:ext cx="12192000" cy="108781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6269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Title with two">
    <p:spTree>
      <p:nvGrpSpPr>
        <p:cNvPr id="1" name=""/>
        <p:cNvGrpSpPr/>
        <p:nvPr/>
      </p:nvGrpSpPr>
      <p:grpSpPr>
        <a:xfrm>
          <a:off x="0" y="0"/>
          <a:ext cx="0" cy="0"/>
          <a:chOff x="0" y="0"/>
          <a:chExt cx="0" cy="0"/>
        </a:xfrm>
      </p:grpSpPr>
      <p:sp>
        <p:nvSpPr>
          <p:cNvPr id="10" name="Rectangle 9"/>
          <p:cNvSpPr/>
          <p:nvPr userDrawn="1"/>
        </p:nvSpPr>
        <p:spPr>
          <a:xfrm>
            <a:off x="546100" y="6632575"/>
            <a:ext cx="11099800" cy="88900"/>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1384300"/>
          </a:xfrm>
          <a:solidFill>
            <a:schemeClr val="accent2"/>
          </a:solidFill>
        </p:spPr>
        <p:txBody>
          <a:bodyPr lIns="548640" anchor="b" anchorCtr="0"/>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Rectangle 8"/>
          <p:cNvSpPr/>
          <p:nvPr userDrawn="1"/>
        </p:nvSpPr>
        <p:spPr>
          <a:xfrm>
            <a:off x="10135897" y="5816600"/>
            <a:ext cx="1752600" cy="1082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9397" y="5942679"/>
            <a:ext cx="1612900" cy="915321"/>
          </a:xfrm>
          <a:prstGeom prst="rect">
            <a:avLst/>
          </a:prstGeom>
        </p:spPr>
      </p:pic>
      <p:sp>
        <p:nvSpPr>
          <p:cNvPr id="12" name="Rectangle 11"/>
          <p:cNvSpPr/>
          <p:nvPr userDrawn="1"/>
        </p:nvSpPr>
        <p:spPr>
          <a:xfrm>
            <a:off x="-17754" y="1354492"/>
            <a:ext cx="12209753" cy="155888"/>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a:spLocks noGrp="1"/>
          </p:cNvSpPr>
          <p:nvPr>
            <p:ph sz="half" idx="1"/>
          </p:nvPr>
        </p:nvSpPr>
        <p:spPr>
          <a:xfrm>
            <a:off x="838200" y="1825625"/>
            <a:ext cx="5181600" cy="435133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172200" y="1825625"/>
            <a:ext cx="5181600" cy="435133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221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ed - No logo">
    <p:spTree>
      <p:nvGrpSpPr>
        <p:cNvPr id="1" name=""/>
        <p:cNvGrpSpPr/>
        <p:nvPr/>
      </p:nvGrpSpPr>
      <p:grpSpPr>
        <a:xfrm>
          <a:off x="0" y="0"/>
          <a:ext cx="0" cy="0"/>
          <a:chOff x="0" y="0"/>
          <a:chExt cx="0" cy="0"/>
        </a:xfrm>
      </p:grpSpPr>
      <p:sp>
        <p:nvSpPr>
          <p:cNvPr id="15" name="Rectangle 14"/>
          <p:cNvSpPr/>
          <p:nvPr userDrawn="1"/>
        </p:nvSpPr>
        <p:spPr>
          <a:xfrm>
            <a:off x="0" y="0"/>
            <a:ext cx="12192000" cy="1283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283368"/>
            <a:ext cx="12192000" cy="157373"/>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a:spLocks noGrp="1"/>
          </p:cNvSpPr>
          <p:nvPr>
            <p:ph idx="1"/>
          </p:nvPr>
        </p:nvSpPr>
        <p:spPr>
          <a:xfrm>
            <a:off x="2533650" y="1716966"/>
            <a:ext cx="7315200" cy="435133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p:cNvSpPr>
            <a:spLocks noGrp="1"/>
          </p:cNvSpPr>
          <p:nvPr>
            <p:ph type="sldNum" sz="quarter" idx="12"/>
          </p:nvPr>
        </p:nvSpPr>
        <p:spPr>
          <a:xfrm>
            <a:off x="4724400" y="6356350"/>
            <a:ext cx="2743200" cy="365125"/>
          </a:xfrm>
        </p:spPr>
        <p:txBody>
          <a:bodyPr/>
          <a:lstStyle>
            <a:lvl1pPr algn="ctr">
              <a:defRPr/>
            </a:lvl1pPr>
          </a:lstStyle>
          <a:p>
            <a:fld id="{8C7C9E5F-8B91-4FE5-96C2-A2C328B5021F}" type="slidenum">
              <a:rPr lang="en-US" smtClean="0"/>
              <a:pPr/>
              <a:t>‹#›</a:t>
            </a:fld>
            <a:endParaRPr lang="en-US"/>
          </a:p>
        </p:txBody>
      </p:sp>
      <p:sp>
        <p:nvSpPr>
          <p:cNvPr id="19" name="Rectangle 18"/>
          <p:cNvSpPr/>
          <p:nvPr userDrawn="1"/>
        </p:nvSpPr>
        <p:spPr>
          <a:xfrm>
            <a:off x="546100" y="6632575"/>
            <a:ext cx="11099800" cy="88900"/>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a:spLocks noGrp="1"/>
          </p:cNvSpPr>
          <p:nvPr>
            <p:ph type="title"/>
          </p:nvPr>
        </p:nvSpPr>
        <p:spPr>
          <a:xfrm>
            <a:off x="0" y="352926"/>
            <a:ext cx="12192000" cy="108781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0398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4562475" y="0"/>
            <a:ext cx="76295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875" y="390525"/>
            <a:ext cx="3467101" cy="1114425"/>
          </a:xfrm>
        </p:spPr>
        <p:txBody>
          <a:bodyPr anchor="b"/>
          <a:lstStyle>
            <a:lvl1pPr>
              <a:lnSpc>
                <a:spcPct val="100000"/>
              </a:lnSpc>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4860758" y="390525"/>
            <a:ext cx="7007392" cy="6153150"/>
          </a:xfrm>
        </p:spPr>
        <p:txBody>
          <a:bodyPr/>
          <a:lstStyle>
            <a:lvl1pPr marL="0" indent="0">
              <a:lnSpc>
                <a:spcPct val="100000"/>
              </a:lnSpc>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23876" y="1990726"/>
            <a:ext cx="3467100" cy="3811588"/>
          </a:xfrm>
        </p:spPr>
        <p:txBody>
          <a:bodyPr/>
          <a:lstStyle>
            <a:lvl1pPr marL="0" indent="0">
              <a:lnSpc>
                <a:spcPct val="100000"/>
              </a:lnSpc>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p:cNvSpPr/>
          <p:nvPr userDrawn="1"/>
        </p:nvSpPr>
        <p:spPr>
          <a:xfrm>
            <a:off x="4479925" y="1"/>
            <a:ext cx="125414" cy="6858000"/>
          </a:xfrm>
          <a:prstGeom prst="rect">
            <a:avLst/>
          </a:prstGeom>
          <a:gradFill flip="none" rotWithShape="1">
            <a:gsLst>
              <a:gs pos="0">
                <a:schemeClr val="accent3"/>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a:off x="7550150" y="6331506"/>
            <a:ext cx="4479925" cy="369332"/>
          </a:xfrm>
          <a:prstGeom prst="rect">
            <a:avLst/>
          </a:prstGeom>
          <a:noFill/>
        </p:spPr>
        <p:txBody>
          <a:bodyPr wrap="square" rtlCol="0">
            <a:spAutoFit/>
          </a:bodyPr>
          <a:lstStyle/>
          <a:p>
            <a:pPr algn="r"/>
            <a:r>
              <a:rPr lang="en-US" b="1">
                <a:solidFill>
                  <a:schemeClr val="bg1"/>
                </a:solidFill>
              </a:rPr>
              <a:t>KENTUCKY</a:t>
            </a:r>
            <a:r>
              <a:rPr lang="en-US" b="1" baseline="0">
                <a:solidFill>
                  <a:schemeClr val="bg1"/>
                </a:solidFill>
              </a:rPr>
              <a:t> TRANSPORTATION CABINET</a:t>
            </a:r>
            <a:endParaRPr lang="en-US" b="1">
              <a:solidFill>
                <a:schemeClr val="bg1"/>
              </a:solidFill>
            </a:endParaRPr>
          </a:p>
        </p:txBody>
      </p:sp>
    </p:spTree>
    <p:extLst>
      <p:ext uri="{BB962C8B-B14F-4D97-AF65-F5344CB8AC3E}">
        <p14:creationId xmlns:p14="http://schemas.microsoft.com/office/powerpoint/2010/main" val="385081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p:cNvSpPr/>
          <p:nvPr userDrawn="1"/>
        </p:nvSpPr>
        <p:spPr>
          <a:xfrm>
            <a:off x="9931399" y="0"/>
            <a:ext cx="2120900" cy="6189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8723312"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9" y="1681163"/>
            <a:ext cx="422751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4227511" cy="368458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32400" y="1681163"/>
            <a:ext cx="433070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32400" y="2505075"/>
            <a:ext cx="4330700" cy="368458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A066BC-843C-419F-9977-D35BD11A7620}"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C9E5F-8B91-4FE5-96C2-A2C328B5021F}" type="slidenum">
              <a:rPr lang="en-US" smtClean="0"/>
              <a:t>‹#›</a:t>
            </a:fld>
            <a:endParaRPr lang="en-US"/>
          </a:p>
        </p:txBody>
      </p:sp>
      <p:sp>
        <p:nvSpPr>
          <p:cNvPr id="10" name="Rectangle 9"/>
          <p:cNvSpPr/>
          <p:nvPr userDrawn="1"/>
        </p:nvSpPr>
        <p:spPr>
          <a:xfrm>
            <a:off x="9931399" y="1"/>
            <a:ext cx="2120900" cy="169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p:cNvSpPr>
            <a:spLocks noGrp="1"/>
          </p:cNvSpPr>
          <p:nvPr>
            <p:ph type="pic" idx="13"/>
          </p:nvPr>
        </p:nvSpPr>
        <p:spPr>
          <a:xfrm>
            <a:off x="9931399" y="1690688"/>
            <a:ext cx="2120900" cy="5176836"/>
          </a:xfrm>
          <a:solidFill>
            <a:schemeClr val="accent2"/>
          </a:solidFill>
        </p:spPr>
        <p:txBody>
          <a:bodyPr anchor="ct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Rectangle 14"/>
          <p:cNvSpPr/>
          <p:nvPr userDrawn="1"/>
        </p:nvSpPr>
        <p:spPr>
          <a:xfrm>
            <a:off x="101600" y="1604168"/>
            <a:ext cx="11825802" cy="86519"/>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0135897" y="5816600"/>
            <a:ext cx="1752600" cy="1082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35897" y="365125"/>
            <a:ext cx="1850456" cy="1050134"/>
          </a:xfrm>
          <a:prstGeom prst="rect">
            <a:avLst/>
          </a:prstGeom>
        </p:spPr>
      </p:pic>
    </p:spTree>
    <p:extLst>
      <p:ext uri="{BB962C8B-B14F-4D97-AF65-F5344CB8AC3E}">
        <p14:creationId xmlns:p14="http://schemas.microsoft.com/office/powerpoint/2010/main" val="985471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60596" y="2323306"/>
            <a:ext cx="5826035" cy="2899623"/>
          </a:xfrm>
        </p:spPr>
        <p:txBody>
          <a:bodyPr>
            <a:normAutofit/>
          </a:bodyPr>
          <a:lstStyle>
            <a:lvl1pPr marL="0" indent="0" algn="l">
              <a:lnSpc>
                <a:spcPct val="100000"/>
              </a:lnSpc>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Information</a:t>
            </a:r>
          </a:p>
          <a:p>
            <a:pPr lvl="0"/>
            <a:endParaRPr lang="en-US"/>
          </a:p>
          <a:p>
            <a:pPr lvl="0"/>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4270" y="3371680"/>
            <a:ext cx="380063" cy="380063"/>
          </a:xfrm>
          <a:prstGeom prst="rect">
            <a:avLst/>
          </a:prstGeom>
        </p:spPr>
      </p:pic>
      <p:sp>
        <p:nvSpPr>
          <p:cNvPr id="2" name="Rectangle 1"/>
          <p:cNvSpPr/>
          <p:nvPr userDrawn="1"/>
        </p:nvSpPr>
        <p:spPr>
          <a:xfrm>
            <a:off x="1089708" y="2840199"/>
            <a:ext cx="1310361" cy="400110"/>
          </a:xfrm>
          <a:prstGeom prst="rect">
            <a:avLst/>
          </a:prstGeom>
        </p:spPr>
        <p:txBody>
          <a:bodyPr wrap="square">
            <a:spAutoFit/>
          </a:bodyPr>
          <a:lstStyle/>
          <a:p>
            <a:pPr lvl="0"/>
            <a:r>
              <a:rPr lang="en-US" sz="2000">
                <a:latin typeface="Arial" panose="020B0604020202020204" pitchFamily="34" charset="0"/>
                <a:cs typeface="Arial" panose="020B0604020202020204" pitchFamily="34" charset="0"/>
              </a:rPr>
              <a:t>@</a:t>
            </a:r>
            <a:r>
              <a:rPr lang="en-US" sz="1800">
                <a:latin typeface="Arial" panose="020B0604020202020204" pitchFamily="34" charset="0"/>
                <a:cs typeface="Arial" panose="020B0604020202020204" pitchFamily="34" charset="0"/>
              </a:rPr>
              <a:t>KYTC</a:t>
            </a:r>
          </a:p>
        </p:txBody>
      </p:sp>
      <p:sp>
        <p:nvSpPr>
          <p:cNvPr id="10" name="Rectangle 9"/>
          <p:cNvSpPr/>
          <p:nvPr userDrawn="1"/>
        </p:nvSpPr>
        <p:spPr>
          <a:xfrm flipH="1">
            <a:off x="3525396" y="1257300"/>
            <a:ext cx="96390" cy="39656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1280" y="1257300"/>
            <a:ext cx="2465097" cy="1398942"/>
          </a:xfrm>
          <a:prstGeom prst="rect">
            <a:avLst/>
          </a:prstGeom>
        </p:spPr>
      </p:pic>
      <p:sp>
        <p:nvSpPr>
          <p:cNvPr id="3" name="Rectangle 2"/>
          <p:cNvSpPr/>
          <p:nvPr userDrawn="1"/>
        </p:nvSpPr>
        <p:spPr>
          <a:xfrm>
            <a:off x="522789" y="4853595"/>
            <a:ext cx="2593559" cy="415498"/>
          </a:xfrm>
          <a:prstGeom prst="rect">
            <a:avLst/>
          </a:prstGeom>
        </p:spPr>
        <p:txBody>
          <a:bodyPr wrap="square">
            <a:spAutoFit/>
          </a:bodyPr>
          <a:lstStyle/>
          <a:p>
            <a:pPr lvl="0" algn="ctr"/>
            <a:r>
              <a:rPr lang="en-US" sz="2100"/>
              <a:t>transportation.ky.gov</a:t>
            </a:r>
          </a:p>
        </p:txBody>
      </p:sp>
      <p:sp>
        <p:nvSpPr>
          <p:cNvPr id="12" name="Rectangle 11"/>
          <p:cNvSpPr/>
          <p:nvPr userDrawn="1"/>
        </p:nvSpPr>
        <p:spPr>
          <a:xfrm>
            <a:off x="1" y="6362700"/>
            <a:ext cx="12192000"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3854870" y="1257300"/>
            <a:ext cx="7191375" cy="1042987"/>
          </a:xfrm>
        </p:spPr>
        <p:txBody>
          <a:bodyPr tIns="0" anchor="t">
            <a:noAutofit/>
          </a:bodyPr>
          <a:lstStyle>
            <a:lvl1pPr algn="l">
              <a:defRPr sz="4400" b="1" baseline="0">
                <a:latin typeface="Arial" panose="020B0604020202020204" pitchFamily="34" charset="0"/>
                <a:cs typeface="Arial" panose="020B0604020202020204" pitchFamily="34" charset="0"/>
              </a:defRPr>
            </a:lvl1pPr>
          </a:lstStyle>
          <a:p>
            <a:r>
              <a:rPr lang="en-US"/>
              <a:t>QUESTIONS?</a:t>
            </a:r>
          </a:p>
        </p:txBody>
      </p:sp>
      <p:sp>
        <p:nvSpPr>
          <p:cNvPr id="14" name="Rectangle 13"/>
          <p:cNvSpPr/>
          <p:nvPr userDrawn="1"/>
        </p:nvSpPr>
        <p:spPr>
          <a:xfrm>
            <a:off x="1089708" y="3350046"/>
            <a:ext cx="1426476" cy="369332"/>
          </a:xfrm>
          <a:prstGeom prst="rect">
            <a:avLst/>
          </a:prstGeom>
        </p:spPr>
        <p:txBody>
          <a:bodyPr wrap="square">
            <a:spAutoFit/>
          </a:bodyPr>
          <a:lstStyle/>
          <a:p>
            <a:pPr lvl="0"/>
            <a:r>
              <a:rPr lang="en-US" sz="1800">
                <a:latin typeface="Arial" panose="020B0604020202020204" pitchFamily="34" charset="0"/>
                <a:cs typeface="Arial" panose="020B0604020202020204" pitchFamily="34" charset="0"/>
              </a:rPr>
              <a:t>@kytc120</a:t>
            </a:r>
          </a:p>
        </p:txBody>
      </p:sp>
      <p:sp>
        <p:nvSpPr>
          <p:cNvPr id="15" name="TextBox 14"/>
          <p:cNvSpPr txBox="1"/>
          <p:nvPr userDrawn="1"/>
        </p:nvSpPr>
        <p:spPr>
          <a:xfrm>
            <a:off x="1089708" y="3859893"/>
            <a:ext cx="1957541" cy="369332"/>
          </a:xfrm>
          <a:prstGeom prst="rect">
            <a:avLst/>
          </a:prstGeom>
          <a:noFill/>
        </p:spPr>
        <p:txBody>
          <a:bodyPr wrap="square" rtlCol="0">
            <a:spAutoFit/>
          </a:bodyPr>
          <a:lstStyle/>
          <a:p>
            <a:r>
              <a:rPr lang="en-US" sz="1800" kern="1200">
                <a:solidFill>
                  <a:schemeClr val="tx1"/>
                </a:solidFill>
                <a:effectLst/>
                <a:latin typeface="+mn-lt"/>
                <a:ea typeface="+mn-ea"/>
                <a:cs typeface="+mn-cs"/>
              </a:rPr>
              <a:t>@</a:t>
            </a:r>
            <a:r>
              <a:rPr lang="en-US" sz="1800" kern="1200" err="1">
                <a:solidFill>
                  <a:schemeClr val="tx1"/>
                </a:solidFill>
                <a:effectLst/>
                <a:latin typeface="+mn-lt"/>
                <a:ea typeface="+mn-ea"/>
                <a:cs typeface="+mn-cs"/>
              </a:rPr>
              <a:t>KYtransportation</a:t>
            </a:r>
            <a:endParaRPr lang="en-US"/>
          </a:p>
        </p:txBody>
      </p:sp>
      <p:sp>
        <p:nvSpPr>
          <p:cNvPr id="16" name="TextBox 15"/>
          <p:cNvSpPr txBox="1"/>
          <p:nvPr userDrawn="1"/>
        </p:nvSpPr>
        <p:spPr>
          <a:xfrm>
            <a:off x="1089708" y="4342163"/>
            <a:ext cx="1957541" cy="369332"/>
          </a:xfrm>
          <a:prstGeom prst="rect">
            <a:avLst/>
          </a:prstGeom>
          <a:noFill/>
        </p:spPr>
        <p:txBody>
          <a:bodyPr wrap="square" rtlCol="0">
            <a:spAutoFit/>
          </a:bodyPr>
          <a:lstStyle/>
          <a:p>
            <a:r>
              <a:rPr lang="en-US" sz="1800" kern="1200">
                <a:solidFill>
                  <a:schemeClr val="tx1"/>
                </a:solidFill>
                <a:effectLst/>
                <a:latin typeface="+mn-lt"/>
                <a:ea typeface="+mn-ea"/>
                <a:cs typeface="+mn-cs"/>
              </a:rPr>
              <a:t>@</a:t>
            </a:r>
            <a:r>
              <a:rPr lang="en-US" sz="1800" kern="1200" err="1">
                <a:solidFill>
                  <a:schemeClr val="tx1"/>
                </a:solidFill>
                <a:effectLst/>
                <a:latin typeface="+mn-lt"/>
                <a:ea typeface="+mn-ea"/>
                <a:cs typeface="+mn-cs"/>
              </a:rPr>
              <a:t>KYtransportation</a:t>
            </a:r>
            <a:endParaRPr lang="en-US"/>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6493" y="4375341"/>
            <a:ext cx="375616" cy="263520"/>
          </a:xfrm>
          <a:prstGeom prst="rect">
            <a:avLst/>
          </a:prstGeom>
        </p:spPr>
      </p:pic>
      <p:pic>
        <p:nvPicPr>
          <p:cNvPr id="18" name="Picture 1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76727" y="2873887"/>
            <a:ext cx="375148" cy="375148"/>
          </a:xfrm>
          <a:prstGeom prst="rect">
            <a:avLst/>
          </a:prstGeom>
        </p:spPr>
      </p:pic>
      <p:pic>
        <p:nvPicPr>
          <p:cNvPr id="19" name="Picture 1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79935" y="3857035"/>
            <a:ext cx="368733" cy="368733"/>
          </a:xfrm>
          <a:prstGeom prst="rect">
            <a:avLst/>
          </a:prstGeom>
        </p:spPr>
      </p:pic>
    </p:spTree>
    <p:extLst>
      <p:ext uri="{BB962C8B-B14F-4D97-AF65-F5344CB8AC3E}">
        <p14:creationId xmlns:p14="http://schemas.microsoft.com/office/powerpoint/2010/main" val="2026913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066BC-843C-419F-9977-D35BD11A7620}" type="datetimeFigureOut">
              <a:rPr lang="en-US" smtClean="0"/>
              <a:t>6/2/2025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C9E5F-8B91-4FE5-96C2-A2C328B5021F}" type="slidenum">
              <a:rPr lang="en-US" smtClean="0"/>
              <a:t>‹#›</a:t>
            </a:fld>
            <a:endParaRPr lang="en-US"/>
          </a:p>
        </p:txBody>
      </p:sp>
    </p:spTree>
    <p:extLst>
      <p:ext uri="{BB962C8B-B14F-4D97-AF65-F5344CB8AC3E}">
        <p14:creationId xmlns:p14="http://schemas.microsoft.com/office/powerpoint/2010/main" val="185951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2" r:id="rId5"/>
    <p:sldLayoutId id="2147483657" r:id="rId6"/>
    <p:sldLayoutId id="2147483653" r:id="rId7"/>
    <p:sldLayoutId id="214748365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6E4A9D5-591C-C397-C0CD-DFDD8AEC5C1B}"/>
              </a:ext>
            </a:extLst>
          </p:cNvPr>
          <p:cNvSpPr txBox="1">
            <a:spLocks/>
          </p:cNvSpPr>
          <p:nvPr/>
        </p:nvSpPr>
        <p:spPr>
          <a:xfrm>
            <a:off x="3755136" y="1"/>
            <a:ext cx="8436864" cy="636422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300" b="1">
                <a:latin typeface="+mn-lt"/>
                <a:cs typeface="Calibri"/>
              </a:rPr>
              <a:t>INTERIM JOINT COMMITTEE</a:t>
            </a:r>
            <a:br>
              <a:rPr lang="en-US" sz="3300" b="1">
                <a:latin typeface="+mn-lt"/>
                <a:ea typeface="Calibri"/>
                <a:cs typeface="Calibri"/>
              </a:rPr>
            </a:br>
            <a:r>
              <a:rPr lang="en-US" sz="3300" b="1">
                <a:latin typeface="+mn-lt"/>
                <a:cs typeface="Calibri"/>
              </a:rPr>
              <a:t>ON TRANSPORTATION</a:t>
            </a:r>
            <a:endParaRPr lang="en-US" sz="3300">
              <a:latin typeface="+mn-lt"/>
              <a:ea typeface="Calibri"/>
              <a:cs typeface="Calibri"/>
            </a:endParaRPr>
          </a:p>
          <a:p>
            <a:pPr algn="ctr"/>
            <a:r>
              <a:rPr lang="en-US" sz="1800">
                <a:latin typeface="+mn-lt"/>
                <a:cs typeface="Calibri"/>
              </a:rPr>
              <a:t>June 3, 2025</a:t>
            </a:r>
            <a:endParaRPr lang="en-US" sz="1800">
              <a:latin typeface="+mn-lt"/>
              <a:ea typeface="Calibri"/>
              <a:cs typeface="Calibri"/>
            </a:endParaRPr>
          </a:p>
          <a:p>
            <a:pPr algn="ctr"/>
            <a:r>
              <a:rPr lang="en-US" sz="2700" b="1">
                <a:latin typeface="+mn-lt"/>
                <a:cs typeface="Calibri"/>
              </a:rPr>
              <a:t>Response to Recent Severe Weather Event</a:t>
            </a:r>
            <a:br>
              <a:rPr lang="en-US" sz="2700" b="1">
                <a:latin typeface="+mn-lt"/>
                <a:cs typeface="Calibri"/>
              </a:rPr>
            </a:br>
            <a:r>
              <a:rPr lang="en-US" sz="2700" b="1">
                <a:latin typeface="+mn-lt"/>
                <a:cs typeface="Calibri"/>
              </a:rPr>
              <a:t>in Southeastern Kentucky</a:t>
            </a:r>
            <a:endParaRPr lang="en-US" sz="2700">
              <a:latin typeface="+mn-lt"/>
              <a:ea typeface="Calibri"/>
              <a:cs typeface="Calibri"/>
            </a:endParaRPr>
          </a:p>
          <a:p>
            <a:pPr algn="ctr"/>
            <a:r>
              <a:rPr lang="en-US" sz="2200">
                <a:latin typeface="+mn-lt"/>
                <a:cs typeface="Calibri"/>
              </a:rPr>
              <a:t>Jim Gray, Secretary</a:t>
            </a:r>
            <a:br>
              <a:rPr lang="en-US" sz="2200">
                <a:latin typeface="+mn-lt"/>
                <a:cs typeface="Calibri"/>
              </a:rPr>
            </a:br>
            <a:r>
              <a:rPr lang="en-US" sz="2200">
                <a:latin typeface="+mn-lt"/>
                <a:cs typeface="Calibri"/>
              </a:rPr>
              <a:t>James Ballinger, State Highway Engineer</a:t>
            </a:r>
            <a:endParaRPr lang="en-US"/>
          </a:p>
        </p:txBody>
      </p:sp>
    </p:spTree>
    <p:extLst>
      <p:ext uri="{BB962C8B-B14F-4D97-AF65-F5344CB8AC3E}">
        <p14:creationId xmlns:p14="http://schemas.microsoft.com/office/powerpoint/2010/main" val="2258095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8ECE6C-B1F5-D761-0433-50CF86742D7F}"/>
              </a:ext>
            </a:extLst>
          </p:cNvPr>
          <p:cNvSpPr>
            <a:spLocks noGrp="1"/>
          </p:cNvSpPr>
          <p:nvPr>
            <p:ph type="title"/>
          </p:nvPr>
        </p:nvSpPr>
        <p:spPr>
          <a:xfrm>
            <a:off x="0" y="-1978"/>
            <a:ext cx="12192000" cy="1286143"/>
          </a:xfrm>
        </p:spPr>
        <p:txBody>
          <a:bodyPr/>
          <a:lstStyle/>
          <a:p>
            <a:r>
              <a:rPr lang="en-US" dirty="0">
                <a:latin typeface="Arial"/>
                <a:cs typeface="Arial"/>
              </a:rPr>
              <a:t>Tornado's Path</a:t>
            </a:r>
            <a:endParaRPr lang="en-US" dirty="0"/>
          </a:p>
        </p:txBody>
      </p:sp>
      <p:pic>
        <p:nvPicPr>
          <p:cNvPr id="4" name="Picture 3">
            <a:extLst>
              <a:ext uri="{FF2B5EF4-FFF2-40B4-BE49-F238E27FC236}">
                <a16:creationId xmlns:a16="http://schemas.microsoft.com/office/drawing/2014/main" id="{5F81987D-0947-5405-A772-1274FB29CC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81081"/>
            <a:ext cx="12192000" cy="5473700"/>
          </a:xfrm>
          <a:prstGeom prst="rect">
            <a:avLst/>
          </a:prstGeom>
        </p:spPr>
      </p:pic>
    </p:spTree>
    <p:extLst>
      <p:ext uri="{BB962C8B-B14F-4D97-AF65-F5344CB8AC3E}">
        <p14:creationId xmlns:p14="http://schemas.microsoft.com/office/powerpoint/2010/main" val="3133663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FC579-2F9D-255E-6835-3D2E811892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A37871-1B4D-34B8-9A92-FE5D00CF68A9}"/>
              </a:ext>
            </a:extLst>
          </p:cNvPr>
          <p:cNvSpPr>
            <a:spLocks noGrp="1"/>
          </p:cNvSpPr>
          <p:nvPr>
            <p:ph type="title"/>
          </p:nvPr>
        </p:nvSpPr>
        <p:spPr>
          <a:xfrm>
            <a:off x="0" y="-1978"/>
            <a:ext cx="12192000" cy="1286143"/>
          </a:xfrm>
        </p:spPr>
        <p:txBody>
          <a:bodyPr/>
          <a:lstStyle/>
          <a:p>
            <a:r>
              <a:rPr lang="en-US" dirty="0">
                <a:latin typeface="Arial"/>
                <a:cs typeface="Arial"/>
              </a:rPr>
              <a:t>Canyon Drive</a:t>
            </a:r>
            <a:endParaRPr lang="en-US" dirty="0"/>
          </a:p>
        </p:txBody>
      </p:sp>
      <p:pic>
        <p:nvPicPr>
          <p:cNvPr id="2" name="Picture 1">
            <a:extLst>
              <a:ext uri="{FF2B5EF4-FFF2-40B4-BE49-F238E27FC236}">
                <a16:creationId xmlns:a16="http://schemas.microsoft.com/office/drawing/2014/main" id="{62B4792D-886A-5DA3-B17D-34DDF0DE55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81081"/>
            <a:ext cx="12192000" cy="5473700"/>
          </a:xfrm>
          <a:prstGeom prst="rect">
            <a:avLst/>
          </a:prstGeom>
        </p:spPr>
      </p:pic>
    </p:spTree>
    <p:extLst>
      <p:ext uri="{BB962C8B-B14F-4D97-AF65-F5344CB8AC3E}">
        <p14:creationId xmlns:p14="http://schemas.microsoft.com/office/powerpoint/2010/main" val="3623202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1F454-099E-C300-3DFB-0E8E3A8FD2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96541F-8D22-F3DF-314A-9000CC26EB36}"/>
              </a:ext>
            </a:extLst>
          </p:cNvPr>
          <p:cNvSpPr>
            <a:spLocks noGrp="1"/>
          </p:cNvSpPr>
          <p:nvPr>
            <p:ph type="title"/>
          </p:nvPr>
        </p:nvSpPr>
        <p:spPr>
          <a:xfrm>
            <a:off x="0" y="-1978"/>
            <a:ext cx="12192000" cy="1286143"/>
          </a:xfrm>
        </p:spPr>
        <p:txBody>
          <a:bodyPr/>
          <a:lstStyle/>
          <a:p>
            <a:r>
              <a:rPr lang="en-US" dirty="0">
                <a:latin typeface="Arial"/>
                <a:cs typeface="Arial"/>
              </a:rPr>
              <a:t>Fairgrounds &amp; Crooked Creek</a:t>
            </a:r>
            <a:endParaRPr lang="en-US" dirty="0"/>
          </a:p>
        </p:txBody>
      </p:sp>
      <p:pic>
        <p:nvPicPr>
          <p:cNvPr id="4" name="Picture 3">
            <a:extLst>
              <a:ext uri="{FF2B5EF4-FFF2-40B4-BE49-F238E27FC236}">
                <a16:creationId xmlns:a16="http://schemas.microsoft.com/office/drawing/2014/main" id="{BDF4687C-1591-A6E9-451B-90BDB405C3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81082"/>
            <a:ext cx="12192000" cy="5473700"/>
          </a:xfrm>
          <a:prstGeom prst="rect">
            <a:avLst/>
          </a:prstGeom>
        </p:spPr>
      </p:pic>
    </p:spTree>
    <p:extLst>
      <p:ext uri="{BB962C8B-B14F-4D97-AF65-F5344CB8AC3E}">
        <p14:creationId xmlns:p14="http://schemas.microsoft.com/office/powerpoint/2010/main" val="556730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05711-2F75-6CFD-72D0-478AAACED4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12A904-3DDB-A5E8-8CFC-F0B72D25D7FA}"/>
              </a:ext>
            </a:extLst>
          </p:cNvPr>
          <p:cNvSpPr>
            <a:spLocks noGrp="1"/>
          </p:cNvSpPr>
          <p:nvPr>
            <p:ph type="title"/>
          </p:nvPr>
        </p:nvSpPr>
        <p:spPr>
          <a:xfrm>
            <a:off x="0" y="-1978"/>
            <a:ext cx="12192000" cy="1286143"/>
          </a:xfrm>
        </p:spPr>
        <p:txBody>
          <a:bodyPr/>
          <a:lstStyle/>
          <a:p>
            <a:r>
              <a:rPr lang="en-US" dirty="0">
                <a:latin typeface="Arial"/>
                <a:cs typeface="Arial"/>
              </a:rPr>
              <a:t>Sunshine Hill</a:t>
            </a:r>
            <a:endParaRPr lang="en-US" dirty="0"/>
          </a:p>
        </p:txBody>
      </p:sp>
      <p:pic>
        <p:nvPicPr>
          <p:cNvPr id="2" name="Picture 1">
            <a:extLst>
              <a:ext uri="{FF2B5EF4-FFF2-40B4-BE49-F238E27FC236}">
                <a16:creationId xmlns:a16="http://schemas.microsoft.com/office/drawing/2014/main" id="{DDA82C13-6944-FEB0-87E4-F3ABD410CE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81081"/>
            <a:ext cx="12192000" cy="5473700"/>
          </a:xfrm>
          <a:prstGeom prst="rect">
            <a:avLst/>
          </a:prstGeom>
        </p:spPr>
      </p:pic>
    </p:spTree>
    <p:extLst>
      <p:ext uri="{BB962C8B-B14F-4D97-AF65-F5344CB8AC3E}">
        <p14:creationId xmlns:p14="http://schemas.microsoft.com/office/powerpoint/2010/main" val="4293139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6D5E2-0CA2-BDFF-172B-74F74807E7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51A6BA-8E14-59BB-E802-C62F8B68001C}"/>
              </a:ext>
            </a:extLst>
          </p:cNvPr>
          <p:cNvSpPr>
            <a:spLocks noGrp="1"/>
          </p:cNvSpPr>
          <p:nvPr>
            <p:ph type="title"/>
          </p:nvPr>
        </p:nvSpPr>
        <p:spPr>
          <a:xfrm>
            <a:off x="0" y="-1978"/>
            <a:ext cx="12192000" cy="1286143"/>
          </a:xfrm>
        </p:spPr>
        <p:txBody>
          <a:bodyPr/>
          <a:lstStyle/>
          <a:p>
            <a:r>
              <a:rPr lang="en-US" dirty="0">
                <a:latin typeface="Arial"/>
                <a:cs typeface="Arial"/>
              </a:rPr>
              <a:t>Airport</a:t>
            </a:r>
            <a:endParaRPr lang="en-US" dirty="0"/>
          </a:p>
        </p:txBody>
      </p:sp>
      <p:pic>
        <p:nvPicPr>
          <p:cNvPr id="4" name="Picture 3">
            <a:extLst>
              <a:ext uri="{FF2B5EF4-FFF2-40B4-BE49-F238E27FC236}">
                <a16:creationId xmlns:a16="http://schemas.microsoft.com/office/drawing/2014/main" id="{66B650B6-2389-99F0-036B-AF35853B2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81081"/>
            <a:ext cx="12192000" cy="5473700"/>
          </a:xfrm>
          <a:prstGeom prst="rect">
            <a:avLst/>
          </a:prstGeom>
        </p:spPr>
      </p:pic>
    </p:spTree>
    <p:extLst>
      <p:ext uri="{BB962C8B-B14F-4D97-AF65-F5344CB8AC3E}">
        <p14:creationId xmlns:p14="http://schemas.microsoft.com/office/powerpoint/2010/main" val="362922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E484CE-C3E6-A9C4-A78A-B8BB3B8DA3AB}"/>
              </a:ext>
            </a:extLst>
          </p:cNvPr>
          <p:cNvSpPr>
            <a:spLocks noGrp="1"/>
          </p:cNvSpPr>
          <p:nvPr>
            <p:ph idx="1"/>
          </p:nvPr>
        </p:nvSpPr>
        <p:spPr>
          <a:xfrm>
            <a:off x="650421" y="1716966"/>
            <a:ext cx="5170715" cy="4351338"/>
          </a:xfrm>
        </p:spPr>
        <p:txBody>
          <a:bodyPr vert="horz" lIns="91440" tIns="45720" rIns="91440" bIns="45720" rtlCol="0" anchor="ctr">
            <a:normAutofit/>
          </a:bodyPr>
          <a:lstStyle/>
          <a:p>
            <a:r>
              <a:rPr lang="en-US" sz="2400">
                <a:latin typeface="Arial"/>
                <a:cs typeface="Arial"/>
              </a:rPr>
              <a:t>Gov. Beshear signed executive order allowing duplicate licenses, IDs, vehicle registrations and titles to May storm survivors – at no cost</a:t>
            </a:r>
          </a:p>
          <a:p>
            <a:endParaRPr lang="en-US" sz="2400">
              <a:latin typeface="Arial"/>
              <a:cs typeface="Arial"/>
            </a:endParaRPr>
          </a:p>
          <a:p>
            <a:r>
              <a:rPr lang="en-US" sz="2400" b="1">
                <a:latin typeface="Arial"/>
                <a:cs typeface="Arial"/>
              </a:rPr>
              <a:t>Team Kentucky Storm Relief Fund raised $1.5 million from 6,692 donors</a:t>
            </a:r>
            <a:r>
              <a:rPr lang="en-US" sz="2400">
                <a:latin typeface="Arial"/>
                <a:cs typeface="Arial"/>
              </a:rPr>
              <a:t> </a:t>
            </a:r>
          </a:p>
        </p:txBody>
      </p:sp>
      <p:sp>
        <p:nvSpPr>
          <p:cNvPr id="3" name="Title 2">
            <a:extLst>
              <a:ext uri="{FF2B5EF4-FFF2-40B4-BE49-F238E27FC236}">
                <a16:creationId xmlns:a16="http://schemas.microsoft.com/office/drawing/2014/main" id="{9C2B92D2-9624-A9C0-7B87-0424026D31A8}"/>
              </a:ext>
            </a:extLst>
          </p:cNvPr>
          <p:cNvSpPr>
            <a:spLocks noGrp="1"/>
          </p:cNvSpPr>
          <p:nvPr>
            <p:ph type="title"/>
          </p:nvPr>
        </p:nvSpPr>
        <p:spPr>
          <a:xfrm>
            <a:off x="0" y="110"/>
            <a:ext cx="12192000" cy="1275705"/>
          </a:xfrm>
        </p:spPr>
        <p:txBody>
          <a:bodyPr vert="horz" lIns="91440" tIns="45720" rIns="91440" bIns="45720" rtlCol="0" anchor="ctr">
            <a:normAutofit/>
          </a:bodyPr>
          <a:lstStyle/>
          <a:p>
            <a:r>
              <a:rPr lang="en-US" dirty="0">
                <a:latin typeface="Arial"/>
                <a:cs typeface="Arial"/>
              </a:rPr>
              <a:t>Helping Kentuckians Rebuild</a:t>
            </a:r>
          </a:p>
        </p:txBody>
      </p:sp>
      <p:pic>
        <p:nvPicPr>
          <p:cNvPr id="6" name="Picture 5" descr="A picture containing person, sky, grass, outdoor&#10;&#10;AI-generated content may be incorrect.">
            <a:extLst>
              <a:ext uri="{FF2B5EF4-FFF2-40B4-BE49-F238E27FC236}">
                <a16:creationId xmlns:a16="http://schemas.microsoft.com/office/drawing/2014/main" id="{7D547009-8EBC-AC04-A633-A0F9FFE486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2299" y="2396628"/>
            <a:ext cx="4467601" cy="2980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1455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wearing safety vests and standing in the woods&#10;&#10;AI-generated content may be incorrect.">
            <a:extLst>
              <a:ext uri="{FF2B5EF4-FFF2-40B4-BE49-F238E27FC236}">
                <a16:creationId xmlns:a16="http://schemas.microsoft.com/office/drawing/2014/main" id="{02B8C2D0-68DD-4C58-2F43-3D2625C53F2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535064" y="1717675"/>
            <a:ext cx="6528600" cy="4351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itle 2">
            <a:extLst>
              <a:ext uri="{FF2B5EF4-FFF2-40B4-BE49-F238E27FC236}">
                <a16:creationId xmlns:a16="http://schemas.microsoft.com/office/drawing/2014/main" id="{D4C2E232-57D8-03CC-632E-7CCB11FF27ED}"/>
              </a:ext>
            </a:extLst>
          </p:cNvPr>
          <p:cNvSpPr>
            <a:spLocks noGrp="1"/>
          </p:cNvSpPr>
          <p:nvPr>
            <p:ph type="title"/>
          </p:nvPr>
        </p:nvSpPr>
        <p:spPr>
          <a:xfrm>
            <a:off x="0" y="-1978"/>
            <a:ext cx="12192000" cy="1286143"/>
          </a:xfrm>
        </p:spPr>
        <p:txBody>
          <a:bodyPr/>
          <a:lstStyle/>
          <a:p>
            <a:r>
              <a:rPr lang="en-US" dirty="0">
                <a:latin typeface="Arial"/>
                <a:cs typeface="Arial"/>
              </a:rPr>
              <a:t>Heart to Serve- Tanner Burnett </a:t>
            </a:r>
            <a:endParaRPr lang="en-US" dirty="0"/>
          </a:p>
        </p:txBody>
      </p:sp>
      <p:sp>
        <p:nvSpPr>
          <p:cNvPr id="4" name="TextBox 3">
            <a:extLst>
              <a:ext uri="{FF2B5EF4-FFF2-40B4-BE49-F238E27FC236}">
                <a16:creationId xmlns:a16="http://schemas.microsoft.com/office/drawing/2014/main" id="{FA13C56D-326B-A782-0856-0557AF0A6FB2}"/>
              </a:ext>
            </a:extLst>
          </p:cNvPr>
          <p:cNvSpPr txBox="1"/>
          <p:nvPr/>
        </p:nvSpPr>
        <p:spPr>
          <a:xfrm>
            <a:off x="3871993" y="6246740"/>
            <a:ext cx="38563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Pulaski County Highway Technician II </a:t>
            </a:r>
            <a:endParaRPr lang="en-US"/>
          </a:p>
        </p:txBody>
      </p:sp>
    </p:spTree>
    <p:extLst>
      <p:ext uri="{BB962C8B-B14F-4D97-AF65-F5344CB8AC3E}">
        <p14:creationId xmlns:p14="http://schemas.microsoft.com/office/powerpoint/2010/main" val="329794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DAD168F-36BD-748C-54A0-A1DA9F18482F}"/>
              </a:ext>
            </a:extLst>
          </p:cNvPr>
          <p:cNvSpPr txBox="1">
            <a:spLocks/>
          </p:cNvSpPr>
          <p:nvPr/>
        </p:nvSpPr>
        <p:spPr>
          <a:xfrm>
            <a:off x="0" y="6367748"/>
            <a:ext cx="12192000" cy="490251"/>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000" b="1">
                <a:solidFill>
                  <a:schemeClr val="bg1"/>
                </a:solidFill>
                <a:latin typeface="+mn-lt"/>
              </a:rPr>
              <a:t>- QUESTIONS -</a:t>
            </a:r>
            <a:endParaRPr lang="en-US">
              <a:solidFill>
                <a:schemeClr val="bg1"/>
              </a:solidFill>
              <a:latin typeface="+mn-lt"/>
            </a:endParaRPr>
          </a:p>
        </p:txBody>
      </p:sp>
      <p:sp>
        <p:nvSpPr>
          <p:cNvPr id="2" name="Text Placeholder 2">
            <a:extLst>
              <a:ext uri="{FF2B5EF4-FFF2-40B4-BE49-F238E27FC236}">
                <a16:creationId xmlns:a16="http://schemas.microsoft.com/office/drawing/2014/main" id="{103666F8-153C-D23E-A7A8-FCE2F577C09E}"/>
              </a:ext>
            </a:extLst>
          </p:cNvPr>
          <p:cNvSpPr txBox="1">
            <a:spLocks/>
          </p:cNvSpPr>
          <p:nvPr/>
        </p:nvSpPr>
        <p:spPr>
          <a:xfrm>
            <a:off x="3622089" y="1"/>
            <a:ext cx="8569911" cy="636422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600" b="1">
                <a:latin typeface="+mn-lt"/>
              </a:rPr>
              <a:t>INTERIM JOINT COMMITTEE</a:t>
            </a:r>
            <a:br>
              <a:rPr lang="en-US" sz="3600" b="1">
                <a:latin typeface="+mn-lt"/>
              </a:rPr>
            </a:br>
            <a:r>
              <a:rPr lang="en-US" sz="3600" b="1">
                <a:latin typeface="+mn-lt"/>
              </a:rPr>
              <a:t>ON TRANSPORTATION</a:t>
            </a:r>
            <a:endParaRPr lang="en-US" sz="3600">
              <a:latin typeface="+mn-lt"/>
            </a:endParaRPr>
          </a:p>
          <a:p>
            <a:pPr algn="ctr"/>
            <a:r>
              <a:rPr lang="en-US" sz="2000">
                <a:latin typeface="+mn-lt"/>
              </a:rPr>
              <a:t>June 3, 2025</a:t>
            </a:r>
            <a:endParaRPr lang="en-US" sz="1900" b="1">
              <a:latin typeface="+mn-lt"/>
            </a:endParaRPr>
          </a:p>
          <a:p>
            <a:pPr algn="ctr"/>
            <a:r>
              <a:rPr lang="en-US" sz="3000" b="1">
                <a:latin typeface="+mn-lt"/>
                <a:cs typeface="Arial"/>
              </a:rPr>
              <a:t>Response to Recent Severe Weather Event</a:t>
            </a:r>
            <a:br>
              <a:rPr lang="en-US" sz="3000" b="1">
                <a:latin typeface="+mn-lt"/>
                <a:ea typeface="Calibri"/>
                <a:cs typeface="Arial"/>
              </a:rPr>
            </a:br>
            <a:r>
              <a:rPr lang="en-US" sz="3000" b="1">
                <a:latin typeface="+mn-lt"/>
                <a:cs typeface="Arial"/>
              </a:rPr>
              <a:t>in Southeastern Kentucky</a:t>
            </a:r>
            <a:endParaRPr lang="en-US" sz="3000" b="1">
              <a:latin typeface="+mn-lt"/>
              <a:ea typeface="Calibri"/>
              <a:cs typeface="Arial"/>
            </a:endParaRPr>
          </a:p>
          <a:p>
            <a:pPr algn="ctr"/>
            <a:r>
              <a:rPr lang="en-US">
                <a:latin typeface="+mn-lt"/>
                <a:cs typeface="Arial"/>
              </a:rPr>
              <a:t>Jim Gray</a:t>
            </a:r>
            <a:r>
              <a:rPr lang="en-US" sz="2400">
                <a:latin typeface="+mn-lt"/>
                <a:cs typeface="Arial"/>
              </a:rPr>
              <a:t>, </a:t>
            </a:r>
            <a:r>
              <a:rPr lang="en-US">
                <a:latin typeface="+mn-lt"/>
                <a:cs typeface="Arial"/>
              </a:rPr>
              <a:t>Secretary</a:t>
            </a:r>
            <a:br>
              <a:rPr lang="en-US" sz="2400">
                <a:latin typeface="+mn-lt"/>
              </a:rPr>
            </a:br>
            <a:r>
              <a:rPr lang="en-US">
                <a:latin typeface="+mn-lt"/>
                <a:ea typeface="Calibri"/>
                <a:cs typeface="Arial"/>
              </a:rPr>
              <a:t>James Ballinger, State Highway Engineer</a:t>
            </a:r>
            <a:endParaRPr lang="en-US" sz="2400">
              <a:latin typeface="+mn-lt"/>
              <a:ea typeface="Calibri"/>
              <a:cs typeface="Arial"/>
            </a:endParaRPr>
          </a:p>
        </p:txBody>
      </p:sp>
    </p:spTree>
    <p:extLst>
      <p:ext uri="{BB962C8B-B14F-4D97-AF65-F5344CB8AC3E}">
        <p14:creationId xmlns:p14="http://schemas.microsoft.com/office/powerpoint/2010/main" val="3606215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0E8E99-3287-9E4A-5BBF-D13B195C4BF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Tree>
    <p:extLst>
      <p:ext uri="{BB962C8B-B14F-4D97-AF65-F5344CB8AC3E}">
        <p14:creationId xmlns:p14="http://schemas.microsoft.com/office/powerpoint/2010/main" val="4245762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F28033E1-F679-CC85-BF3B-AE78C9161F71}"/>
              </a:ext>
            </a:extLst>
          </p:cNvPr>
          <p:cNvSpPr>
            <a:spLocks noGrp="1"/>
          </p:cNvSpPr>
          <p:nvPr>
            <p:ph idx="1"/>
          </p:nvPr>
        </p:nvSpPr>
        <p:spPr>
          <a:xfrm>
            <a:off x="900793" y="1716966"/>
            <a:ext cx="7315200" cy="4351338"/>
          </a:xfrm>
        </p:spPr>
        <p:txBody>
          <a:bodyPr vert="horz" lIns="91440" tIns="45720" rIns="91440" bIns="45720" rtlCol="0" anchor="t">
            <a:normAutofit/>
          </a:bodyPr>
          <a:lstStyle/>
          <a:p>
            <a:r>
              <a:rPr lang="en-US">
                <a:latin typeface="Arial"/>
                <a:cs typeface="Arial"/>
              </a:rPr>
              <a:t> 6 confirmed tornadoes</a:t>
            </a:r>
            <a:endParaRPr lang="en-US"/>
          </a:p>
          <a:p>
            <a:r>
              <a:rPr lang="en-US">
                <a:latin typeface="Arial"/>
                <a:cs typeface="Arial"/>
              </a:rPr>
              <a:t>19 fatalities</a:t>
            </a:r>
            <a:endParaRPr lang="en-US"/>
          </a:p>
        </p:txBody>
      </p:sp>
      <p:sp>
        <p:nvSpPr>
          <p:cNvPr id="2" name="Title 1"/>
          <p:cNvSpPr>
            <a:spLocks noGrp="1"/>
          </p:cNvSpPr>
          <p:nvPr>
            <p:ph type="title"/>
          </p:nvPr>
        </p:nvSpPr>
        <p:spPr>
          <a:xfrm>
            <a:off x="0" y="856"/>
            <a:ext cx="12192000" cy="1286143"/>
          </a:xfrm>
        </p:spPr>
        <p:txBody>
          <a:bodyPr vert="horz" lIns="91440" tIns="45720" rIns="91440" bIns="45720" rtlCol="0" anchor="ctr">
            <a:normAutofit/>
          </a:bodyPr>
          <a:lstStyle/>
          <a:p>
            <a:r>
              <a:rPr lang="en-US" dirty="0">
                <a:latin typeface="Arial"/>
                <a:cs typeface="Arial"/>
              </a:rPr>
              <a:t>May 16-17 Severe Storms</a:t>
            </a:r>
            <a:endParaRPr lang="en-US" dirty="0"/>
          </a:p>
        </p:txBody>
      </p:sp>
      <p:pic>
        <p:nvPicPr>
          <p:cNvPr id="3" name="Picture 2">
            <a:extLst>
              <a:ext uri="{FF2B5EF4-FFF2-40B4-BE49-F238E27FC236}">
                <a16:creationId xmlns:a16="http://schemas.microsoft.com/office/drawing/2014/main" id="{5209D1D5-124B-6EA8-815D-AF39ED6E32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7455" y="2037843"/>
            <a:ext cx="5928841" cy="388527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Diagram, map&#10;&#10;AI-generated content may be incorrect.">
            <a:extLst>
              <a:ext uri="{FF2B5EF4-FFF2-40B4-BE49-F238E27FC236}">
                <a16:creationId xmlns:a16="http://schemas.microsoft.com/office/drawing/2014/main" id="{437665B1-C03B-99D0-1ABF-C933DE9CE7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7206" y="3097642"/>
            <a:ext cx="4637384" cy="3142443"/>
          </a:xfrm>
          <a:prstGeom prst="rect">
            <a:avLst/>
          </a:prstGeom>
        </p:spPr>
      </p:pic>
    </p:spTree>
    <p:extLst>
      <p:ext uri="{BB962C8B-B14F-4D97-AF65-F5344CB8AC3E}">
        <p14:creationId xmlns:p14="http://schemas.microsoft.com/office/powerpoint/2010/main" val="69684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4D910-5BB4-18D6-D41D-F761AE41496B}"/>
            </a:ext>
          </a:extLst>
        </p:cNvPr>
        <p:cNvGrpSpPr/>
        <p:nvPr/>
      </p:nvGrpSpPr>
      <p:grpSpPr>
        <a:xfrm>
          <a:off x="0" y="0"/>
          <a:ext cx="0" cy="0"/>
          <a:chOff x="0" y="0"/>
          <a:chExt cx="0" cy="0"/>
        </a:xfrm>
      </p:grpSpPr>
      <p:pic>
        <p:nvPicPr>
          <p:cNvPr id="22" name="Content Placeholder 21">
            <a:extLst>
              <a:ext uri="{FF2B5EF4-FFF2-40B4-BE49-F238E27FC236}">
                <a16:creationId xmlns:a16="http://schemas.microsoft.com/office/drawing/2014/main" id="{E965C09A-1A6B-59E6-11DC-58AF022A69A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622138" y="1717675"/>
            <a:ext cx="5190682" cy="4351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39653E32-7C8F-1B8E-4659-0E3D8F969775}"/>
              </a:ext>
            </a:extLst>
          </p:cNvPr>
          <p:cNvSpPr>
            <a:spLocks noGrp="1"/>
          </p:cNvSpPr>
          <p:nvPr>
            <p:ph type="title"/>
          </p:nvPr>
        </p:nvSpPr>
        <p:spPr>
          <a:xfrm>
            <a:off x="0" y="-39"/>
            <a:ext cx="12192000" cy="1275704"/>
          </a:xfrm>
        </p:spPr>
        <p:txBody>
          <a:bodyPr vert="horz" lIns="91440" tIns="45720" rIns="91440" bIns="45720" rtlCol="0" anchor="ctr">
            <a:normAutofit/>
          </a:bodyPr>
          <a:lstStyle/>
          <a:p>
            <a:r>
              <a:rPr lang="en-US" dirty="0">
                <a:latin typeface="Arial"/>
                <a:cs typeface="Arial"/>
              </a:rPr>
              <a:t>KYTC Response</a:t>
            </a:r>
          </a:p>
        </p:txBody>
      </p:sp>
      <p:pic>
        <p:nvPicPr>
          <p:cNvPr id="2212" name="Picture 2211" descr="Logo, icon&#10;&#10;AI-generated content may be incorrect.">
            <a:extLst>
              <a:ext uri="{FF2B5EF4-FFF2-40B4-BE49-F238E27FC236}">
                <a16:creationId xmlns:a16="http://schemas.microsoft.com/office/drawing/2014/main" id="{5D5F391F-0327-1D69-8317-2670635E74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766" y="1575661"/>
            <a:ext cx="2627759" cy="1524000"/>
          </a:xfrm>
          <a:prstGeom prst="rect">
            <a:avLst/>
          </a:prstGeom>
        </p:spPr>
      </p:pic>
      <p:sp>
        <p:nvSpPr>
          <p:cNvPr id="2252" name="TextBox 2251">
            <a:extLst>
              <a:ext uri="{FF2B5EF4-FFF2-40B4-BE49-F238E27FC236}">
                <a16:creationId xmlns:a16="http://schemas.microsoft.com/office/drawing/2014/main" id="{9CCBD4F8-B3DE-4091-3730-9FD117DE5888}"/>
              </a:ext>
            </a:extLst>
          </p:cNvPr>
          <p:cNvSpPr txBox="1"/>
          <p:nvPr/>
        </p:nvSpPr>
        <p:spPr>
          <a:xfrm>
            <a:off x="526942" y="309707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Before storm, crews on call with equipment prepped</a:t>
            </a:r>
          </a:p>
        </p:txBody>
      </p:sp>
      <p:pic>
        <p:nvPicPr>
          <p:cNvPr id="2253" name="Picture 2252" descr="A picture containing clock, time, mounted, different&#10;&#10;AI-generated content may be incorrect.">
            <a:extLst>
              <a:ext uri="{FF2B5EF4-FFF2-40B4-BE49-F238E27FC236}">
                <a16:creationId xmlns:a16="http://schemas.microsoft.com/office/drawing/2014/main" id="{7332EA88-9F1A-B5B9-68B9-8E40878D3A27}"/>
              </a:ext>
            </a:extLst>
          </p:cNvPr>
          <p:cNvPicPr>
            <a:picLocks noChangeAspect="1"/>
          </p:cNvPicPr>
          <p:nvPr/>
        </p:nvPicPr>
        <p:blipFill>
          <a:blip r:embed="rId5" cstate="email">
            <a:extLst>
              <a:ext uri="{28A0092B-C50C-407E-A947-70E740481C1C}">
                <a14:useLocalDpi xmlns:a14="http://schemas.microsoft.com/office/drawing/2010/main"/>
              </a:ext>
            </a:extLst>
          </a:blip>
          <a:srcRect r="-691"/>
          <a:stretch>
            <a:fillRect/>
          </a:stretch>
        </p:blipFill>
        <p:spPr>
          <a:xfrm>
            <a:off x="4138389" y="3616272"/>
            <a:ext cx="1888403" cy="2286001"/>
          </a:xfrm>
          <a:prstGeom prst="rect">
            <a:avLst/>
          </a:prstGeom>
        </p:spPr>
      </p:pic>
      <p:sp>
        <p:nvSpPr>
          <p:cNvPr id="2280" name="TextBox 2279">
            <a:extLst>
              <a:ext uri="{FF2B5EF4-FFF2-40B4-BE49-F238E27FC236}">
                <a16:creationId xmlns:a16="http://schemas.microsoft.com/office/drawing/2014/main" id="{9F5CC41E-36C0-D190-8E0F-540B715D6F62}"/>
              </a:ext>
            </a:extLst>
          </p:cNvPr>
          <p:cNvSpPr txBox="1"/>
          <p:nvPr/>
        </p:nvSpPr>
        <p:spPr>
          <a:xfrm>
            <a:off x="3448373" y="3099661"/>
            <a:ext cx="317715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Most of 120 county crews Fri night &gt; Sat responded to high wind damage: trees down, debris</a:t>
            </a:r>
            <a:endParaRPr lang="en-US"/>
          </a:p>
        </p:txBody>
      </p:sp>
      <p:pic>
        <p:nvPicPr>
          <p:cNvPr id="2383" name="Picture 2382" descr="Logo, icon&#10;&#10;AI-generated content may be incorrect.">
            <a:extLst>
              <a:ext uri="{FF2B5EF4-FFF2-40B4-BE49-F238E27FC236}">
                <a16:creationId xmlns:a16="http://schemas.microsoft.com/office/drawing/2014/main" id="{076BD524-0BC1-B6CD-49E4-7270F0D678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5545" y="3861658"/>
            <a:ext cx="3170200" cy="1795223"/>
          </a:xfrm>
          <a:prstGeom prst="rect">
            <a:avLst/>
          </a:prstGeom>
        </p:spPr>
      </p:pic>
      <p:sp>
        <p:nvSpPr>
          <p:cNvPr id="2384" name="TextBox 2383">
            <a:extLst>
              <a:ext uri="{FF2B5EF4-FFF2-40B4-BE49-F238E27FC236}">
                <a16:creationId xmlns:a16="http://schemas.microsoft.com/office/drawing/2014/main" id="{D9A70BDD-5485-8BB5-E88A-D7E3CA5E860F}"/>
              </a:ext>
            </a:extLst>
          </p:cNvPr>
          <p:cNvSpPr txBox="1"/>
          <p:nvPr/>
        </p:nvSpPr>
        <p:spPr>
          <a:xfrm>
            <a:off x="523805" y="5471824"/>
            <a:ext cx="267843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~200 staff responded in Somerset and London</a:t>
            </a:r>
          </a:p>
          <a:p>
            <a:pPr algn="l"/>
            <a:endParaRPr lang="en-US">
              <a:ea typeface="Calibri"/>
              <a:cs typeface="Calibri"/>
            </a:endParaRPr>
          </a:p>
        </p:txBody>
      </p:sp>
      <p:sp>
        <p:nvSpPr>
          <p:cNvPr id="2385" name="TextBox 2384">
            <a:extLst>
              <a:ext uri="{FF2B5EF4-FFF2-40B4-BE49-F238E27FC236}">
                <a16:creationId xmlns:a16="http://schemas.microsoft.com/office/drawing/2014/main" id="{64BFF5E3-0459-5C98-0056-CA85AA21A2F2}"/>
              </a:ext>
            </a:extLst>
          </p:cNvPr>
          <p:cNvSpPr txBox="1"/>
          <p:nvPr/>
        </p:nvSpPr>
        <p:spPr>
          <a:xfrm>
            <a:off x="3576048" y="5468503"/>
            <a:ext cx="29258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16+ hour days initially after storms</a:t>
            </a:r>
          </a:p>
          <a:p>
            <a:pPr algn="l"/>
            <a:endParaRPr lang="en-US">
              <a:ea typeface="Calibri"/>
              <a:cs typeface="Calibri"/>
            </a:endParaRPr>
          </a:p>
        </p:txBody>
      </p:sp>
      <p:pic>
        <p:nvPicPr>
          <p:cNvPr id="2388" name="Picture 2387" descr="Logo, icon&#10;&#10;AI-generated content may be incorrect.">
            <a:extLst>
              <a:ext uri="{FF2B5EF4-FFF2-40B4-BE49-F238E27FC236}">
                <a16:creationId xmlns:a16="http://schemas.microsoft.com/office/drawing/2014/main" id="{74334CCE-F1A4-58A1-E0BE-1D732E68FF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10153" y="1704811"/>
            <a:ext cx="2317794" cy="1265698"/>
          </a:xfrm>
          <a:prstGeom prst="rect">
            <a:avLst/>
          </a:prstGeom>
        </p:spPr>
      </p:pic>
    </p:spTree>
    <p:extLst>
      <p:ext uri="{BB962C8B-B14F-4D97-AF65-F5344CB8AC3E}">
        <p14:creationId xmlns:p14="http://schemas.microsoft.com/office/powerpoint/2010/main" val="2240064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079" y="1836709"/>
            <a:ext cx="5900058" cy="4405766"/>
          </a:xfrm>
        </p:spPr>
        <p:txBody>
          <a:bodyPr vert="horz" lIns="91440" tIns="45720" rIns="91440" bIns="45720" rtlCol="0" anchor="t">
            <a:normAutofit fontScale="92500" lnSpcReduction="20000"/>
          </a:bodyPr>
          <a:lstStyle/>
          <a:p>
            <a:r>
              <a:rPr lang="en-US">
                <a:latin typeface="Arial"/>
                <a:cs typeface="Arial"/>
              </a:rPr>
              <a:t>Storm impacted all regions</a:t>
            </a:r>
          </a:p>
          <a:p>
            <a:r>
              <a:rPr lang="en-US">
                <a:latin typeface="Arial"/>
                <a:cs typeface="Arial"/>
              </a:rPr>
              <a:t>Multiple roads blocked by debris in overnight hours, especially in western KY (Morganfield, Hopkinsville, Russellville); most cleared by Sat. morning</a:t>
            </a:r>
          </a:p>
          <a:p>
            <a:r>
              <a:rPr lang="en-US">
                <a:latin typeface="Arial"/>
                <a:cs typeface="Arial"/>
              </a:rPr>
              <a:t>Crews west of I-75 mainly patrolled and cleaned up roadways through Saturday</a:t>
            </a:r>
          </a:p>
          <a:p>
            <a:r>
              <a:rPr lang="en-US">
                <a:latin typeface="Arial"/>
                <a:cs typeface="Arial"/>
              </a:rPr>
              <a:t>Monitored flood prone areas and placed high-water signs where needed</a:t>
            </a:r>
          </a:p>
        </p:txBody>
      </p:sp>
      <p:sp>
        <p:nvSpPr>
          <p:cNvPr id="2" name="Title 1"/>
          <p:cNvSpPr>
            <a:spLocks noGrp="1"/>
          </p:cNvSpPr>
          <p:nvPr>
            <p:ph type="title"/>
          </p:nvPr>
        </p:nvSpPr>
        <p:spPr>
          <a:xfrm>
            <a:off x="0" y="-1978"/>
            <a:ext cx="12192000" cy="1286143"/>
          </a:xfrm>
        </p:spPr>
        <p:txBody>
          <a:bodyPr/>
          <a:lstStyle/>
          <a:p>
            <a:r>
              <a:rPr lang="en-US" dirty="0"/>
              <a:t>KYTC Response</a:t>
            </a:r>
          </a:p>
        </p:txBody>
      </p:sp>
      <p:pic>
        <p:nvPicPr>
          <p:cNvPr id="6" name="Picture 5" descr="A picture containing tree, outdoor, forest&#10;&#10;AI-generated content may be incorrect.">
            <a:extLst>
              <a:ext uri="{FF2B5EF4-FFF2-40B4-BE49-F238E27FC236}">
                <a16:creationId xmlns:a16="http://schemas.microsoft.com/office/drawing/2014/main" id="{1044621C-33CE-5D68-4CB3-458846731F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9561" y="1894055"/>
            <a:ext cx="5475568" cy="30800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5313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2079" y="1586337"/>
            <a:ext cx="5486400" cy="4351338"/>
          </a:xfrm>
        </p:spPr>
        <p:txBody>
          <a:bodyPr vert="horz" lIns="91440" tIns="45720" rIns="91440" bIns="45720" rtlCol="0" anchor="t">
            <a:noAutofit/>
          </a:bodyPr>
          <a:lstStyle/>
          <a:p>
            <a:r>
              <a:rPr lang="en-US" sz="1800">
                <a:latin typeface="Arial"/>
                <a:cs typeface="Arial"/>
              </a:rPr>
              <a:t>EF-4 near Jamestown swept across Somerset into London</a:t>
            </a:r>
            <a:endParaRPr lang="en-US" sz="1800"/>
          </a:p>
          <a:p>
            <a:r>
              <a:rPr lang="en-US" sz="1800">
                <a:latin typeface="Arial"/>
                <a:cs typeface="Arial"/>
              </a:rPr>
              <a:t>Crews mobilized to move hazards &amp; close roads where needed in all 10 counties- most impacts in Pulaski</a:t>
            </a:r>
            <a:endParaRPr lang="en-US" sz="1800"/>
          </a:p>
          <a:p>
            <a:r>
              <a:rPr lang="en-US" sz="1800">
                <a:latin typeface="Arial"/>
                <a:cs typeface="Arial"/>
              </a:rPr>
              <a:t>Several miles of KY 1003, KY 192, KY 1643, and KY 3269 had downed trees and powerlines</a:t>
            </a:r>
          </a:p>
          <a:p>
            <a:r>
              <a:rPr lang="en-US" sz="1800">
                <a:latin typeface="Arial"/>
                <a:cs typeface="Arial"/>
              </a:rPr>
              <a:t>6 signals along U.S. 27 and KY 914 were out; restored signals with temporary power sources (1 signal off U.S. 27 remains down)</a:t>
            </a:r>
            <a:endParaRPr lang="en-US"/>
          </a:p>
          <a:p>
            <a:r>
              <a:rPr lang="en-US" sz="1800">
                <a:latin typeface="Arial"/>
                <a:cs typeface="Arial"/>
              </a:rPr>
              <a:t>U.S. 27 closed for debris removal and power restoration (fully reopened May 23); repairs ongoing</a:t>
            </a:r>
            <a:endParaRPr lang="en-US" sz="1800"/>
          </a:p>
          <a:p>
            <a:r>
              <a:rPr lang="en-US" sz="1800">
                <a:latin typeface="Arial"/>
                <a:cs typeface="Arial"/>
              </a:rPr>
              <a:t>Ongoing clearing along right of way; worked on five state highways this past weekend. </a:t>
            </a:r>
            <a:endParaRPr lang="en-US" sz="1800"/>
          </a:p>
        </p:txBody>
      </p:sp>
      <p:sp>
        <p:nvSpPr>
          <p:cNvPr id="3" name="Title 2"/>
          <p:cNvSpPr>
            <a:spLocks noGrp="1"/>
          </p:cNvSpPr>
          <p:nvPr>
            <p:ph type="title"/>
          </p:nvPr>
        </p:nvSpPr>
        <p:spPr>
          <a:xfrm>
            <a:off x="0" y="-1978"/>
            <a:ext cx="12192000" cy="1275705"/>
          </a:xfrm>
        </p:spPr>
        <p:txBody>
          <a:bodyPr/>
          <a:lstStyle/>
          <a:p>
            <a:r>
              <a:rPr lang="en-US" dirty="0"/>
              <a:t>District 8- Somerset</a:t>
            </a:r>
          </a:p>
        </p:txBody>
      </p:sp>
      <p:pic>
        <p:nvPicPr>
          <p:cNvPr id="5" name="Picture 4">
            <a:extLst>
              <a:ext uri="{FF2B5EF4-FFF2-40B4-BE49-F238E27FC236}">
                <a16:creationId xmlns:a16="http://schemas.microsoft.com/office/drawing/2014/main" id="{7C7CAB7D-6238-A2EC-69F4-6C48B240BD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7836" y="1711611"/>
            <a:ext cx="4263222" cy="42215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06658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153" y="1795343"/>
            <a:ext cx="7315200" cy="4351338"/>
          </a:xfrm>
        </p:spPr>
        <p:txBody>
          <a:bodyPr>
            <a:normAutofit lnSpcReduction="10000"/>
          </a:bodyPr>
          <a:lstStyle/>
          <a:p>
            <a:r>
              <a:rPr lang="en-US"/>
              <a:t>No highways closed</a:t>
            </a:r>
          </a:p>
          <a:p>
            <a:r>
              <a:rPr lang="en-US"/>
              <a:t>Worked with KSP to barricade several state routes to help with traffic flow</a:t>
            </a:r>
          </a:p>
          <a:p>
            <a:r>
              <a:rPr lang="en-US"/>
              <a:t>Staff cleared roads of trees and debris, addressed signal issues</a:t>
            </a:r>
          </a:p>
          <a:p>
            <a:r>
              <a:rPr lang="en-US"/>
              <a:t>Helped utility companies </a:t>
            </a:r>
          </a:p>
          <a:p>
            <a:r>
              <a:rPr lang="en-US"/>
              <a:t>Removed debris from I-75</a:t>
            </a:r>
          </a:p>
          <a:p>
            <a:r>
              <a:rPr lang="en-US"/>
              <a:t>KYTC staff transported water and meals to residents</a:t>
            </a:r>
          </a:p>
        </p:txBody>
      </p:sp>
      <p:sp>
        <p:nvSpPr>
          <p:cNvPr id="3" name="Title 2"/>
          <p:cNvSpPr>
            <a:spLocks noGrp="1"/>
          </p:cNvSpPr>
          <p:nvPr>
            <p:ph type="title"/>
          </p:nvPr>
        </p:nvSpPr>
        <p:spPr>
          <a:xfrm>
            <a:off x="0" y="-1978"/>
            <a:ext cx="12192000" cy="1286143"/>
          </a:xfrm>
        </p:spPr>
        <p:txBody>
          <a:bodyPr/>
          <a:lstStyle/>
          <a:p>
            <a:r>
              <a:rPr lang="en-US" dirty="0"/>
              <a:t>District 11- London</a:t>
            </a:r>
          </a:p>
        </p:txBody>
      </p:sp>
      <p:sp>
        <p:nvSpPr>
          <p:cNvPr id="4" name="TextBox 3">
            <a:extLst>
              <a:ext uri="{FF2B5EF4-FFF2-40B4-BE49-F238E27FC236}">
                <a16:creationId xmlns:a16="http://schemas.microsoft.com/office/drawing/2014/main" id="{22814C8B-BA76-040D-5810-5F9FD311BD6E}"/>
              </a:ext>
            </a:extLst>
          </p:cNvPr>
          <p:cNvSpPr txBox="1"/>
          <p:nvPr/>
        </p:nvSpPr>
        <p:spPr>
          <a:xfrm>
            <a:off x="8804366" y="2560320"/>
            <a:ext cx="2560320" cy="646331"/>
          </a:xfrm>
          <a:prstGeom prst="rect">
            <a:avLst/>
          </a:prstGeom>
          <a:noFill/>
        </p:spPr>
        <p:txBody>
          <a:bodyPr wrap="square" rtlCol="0">
            <a:spAutoFit/>
          </a:bodyPr>
          <a:lstStyle/>
          <a:p>
            <a:r>
              <a:rPr lang="en-US"/>
              <a:t>Nic v- Neighborhood, I-75,</a:t>
            </a:r>
          </a:p>
        </p:txBody>
      </p:sp>
      <p:pic>
        <p:nvPicPr>
          <p:cNvPr id="6" name="Picture 5" descr="A picture containing sky, road, outdoor, way&#10;&#10;AI-generated content may be incorrect.">
            <a:extLst>
              <a:ext uri="{FF2B5EF4-FFF2-40B4-BE49-F238E27FC236}">
                <a16:creationId xmlns:a16="http://schemas.microsoft.com/office/drawing/2014/main" id="{8988E371-01E2-5970-4EAA-0C455200F0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62255" y="3971012"/>
            <a:ext cx="3577591" cy="2383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descr="A picture containing grass, sky, outdoor, field&#10;&#10;AI-generated content may be incorrect.">
            <a:extLst>
              <a:ext uri="{FF2B5EF4-FFF2-40B4-BE49-F238E27FC236}">
                <a16:creationId xmlns:a16="http://schemas.microsoft.com/office/drawing/2014/main" id="{1527AB3E-C748-90F1-8569-35DC5BB883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2256" y="1795343"/>
            <a:ext cx="3577590" cy="2383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4981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153" y="1795343"/>
            <a:ext cx="7315200" cy="4351338"/>
          </a:xfrm>
        </p:spPr>
        <p:txBody>
          <a:bodyPr vert="horz" lIns="91440" tIns="45720" rIns="91440" bIns="45720" rtlCol="0" anchor="t">
            <a:normAutofit fontScale="92500" lnSpcReduction="20000"/>
          </a:bodyPr>
          <a:lstStyle/>
          <a:p>
            <a:r>
              <a:rPr lang="en-US">
                <a:latin typeface="Arial"/>
                <a:cs typeface="Arial"/>
              </a:rPr>
              <a:t>Continued coordination with KYEM, police, fire crews and local officials on cleanup and recovery</a:t>
            </a:r>
          </a:p>
          <a:p>
            <a:r>
              <a:rPr lang="en-US">
                <a:latin typeface="Arial"/>
                <a:cs typeface="Arial"/>
              </a:rPr>
              <a:t>Counties are managing debris removal. KYTC crews assisting by hauling construction and demolition debris to identified sites. </a:t>
            </a:r>
          </a:p>
          <a:p>
            <a:pPr marL="0" indent="0">
              <a:buNone/>
            </a:pPr>
            <a:endParaRPr lang="en-US">
              <a:latin typeface="Arial"/>
              <a:cs typeface="Arial"/>
            </a:endParaRPr>
          </a:p>
          <a:p>
            <a:r>
              <a:rPr lang="en-US">
                <a:latin typeface="Arial"/>
                <a:cs typeface="Arial"/>
              </a:rPr>
              <a:t>Debris Hauled:</a:t>
            </a:r>
          </a:p>
          <a:p>
            <a:pPr marL="457200" lvl="1" indent="0">
              <a:buNone/>
            </a:pPr>
            <a:r>
              <a:rPr lang="en-US">
                <a:latin typeface="Arial"/>
                <a:cs typeface="Arial"/>
              </a:rPr>
              <a:t>	</a:t>
            </a:r>
          </a:p>
          <a:p>
            <a:pPr marL="457200" lvl="1" indent="0">
              <a:buNone/>
            </a:pPr>
            <a:endParaRPr lang="en-US">
              <a:latin typeface="Arial"/>
              <a:cs typeface="Arial"/>
            </a:endParaRPr>
          </a:p>
          <a:p>
            <a:pPr marL="457200" lvl="1" indent="0">
              <a:buNone/>
            </a:pPr>
            <a:endParaRPr lang="en-US">
              <a:latin typeface="Arial"/>
              <a:cs typeface="Arial"/>
            </a:endParaRPr>
          </a:p>
          <a:p>
            <a:pPr marL="457200" lvl="1" indent="0">
              <a:buNone/>
            </a:pPr>
            <a:r>
              <a:rPr lang="en-US">
                <a:latin typeface="Arial"/>
                <a:cs typeface="Arial"/>
              </a:rPr>
              <a:t>1,473 loads          7,746+ tons      15,492 cubic yards </a:t>
            </a:r>
          </a:p>
          <a:p>
            <a:pPr marL="457200" lvl="1" indent="0">
              <a:buNone/>
            </a:pPr>
            <a:endParaRPr lang="en-US">
              <a:highlight>
                <a:srgbClr val="FFFF00"/>
              </a:highlight>
              <a:latin typeface="Arial"/>
              <a:cs typeface="Arial"/>
            </a:endParaRPr>
          </a:p>
          <a:p>
            <a:pPr marL="457200" lvl="1" indent="0">
              <a:buNone/>
            </a:pPr>
            <a:endParaRPr lang="en-US">
              <a:highlight>
                <a:srgbClr val="FFFF00"/>
              </a:highlight>
              <a:latin typeface="Arial"/>
              <a:cs typeface="Arial"/>
            </a:endParaRPr>
          </a:p>
          <a:p>
            <a:pPr marL="457200" lvl="1" indent="0">
              <a:buNone/>
            </a:pPr>
            <a:endParaRPr lang="en-US"/>
          </a:p>
          <a:p>
            <a:endParaRPr lang="en-US"/>
          </a:p>
        </p:txBody>
      </p:sp>
      <p:pic>
        <p:nvPicPr>
          <p:cNvPr id="5" name="Picture 4">
            <a:extLst>
              <a:ext uri="{FF2B5EF4-FFF2-40B4-BE49-F238E27FC236}">
                <a16:creationId xmlns:a16="http://schemas.microsoft.com/office/drawing/2014/main" id="{DA71ED86-ADDF-4B2F-30E4-01572B155B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0131" y="1794710"/>
            <a:ext cx="4160922" cy="4160922"/>
          </a:xfrm>
          <a:prstGeom prst="rect">
            <a:avLst/>
          </a:prstGeom>
        </p:spPr>
      </p:pic>
      <p:pic>
        <p:nvPicPr>
          <p:cNvPr id="9" name="Picture 8" descr="Icon&#10;&#10;AI-generated content may be incorrect.">
            <a:extLst>
              <a:ext uri="{FF2B5EF4-FFF2-40B4-BE49-F238E27FC236}">
                <a16:creationId xmlns:a16="http://schemas.microsoft.com/office/drawing/2014/main" id="{1B134334-5FFF-880B-CF07-3C286DF955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0300" y="4813333"/>
            <a:ext cx="896318" cy="922172"/>
          </a:xfrm>
          <a:prstGeom prst="rect">
            <a:avLst/>
          </a:prstGeom>
        </p:spPr>
      </p:pic>
      <p:pic>
        <p:nvPicPr>
          <p:cNvPr id="11" name="Picture 10" descr="Logo&#10;&#10;AI-generated content may be incorrect.">
            <a:extLst>
              <a:ext uri="{FF2B5EF4-FFF2-40B4-BE49-F238E27FC236}">
                <a16:creationId xmlns:a16="http://schemas.microsoft.com/office/drawing/2014/main" id="{5AA87319-B464-CB89-4C05-76C226E662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2304" y="4803380"/>
            <a:ext cx="952969" cy="932093"/>
          </a:xfrm>
          <a:prstGeom prst="rect">
            <a:avLst/>
          </a:prstGeom>
        </p:spPr>
      </p:pic>
      <p:pic>
        <p:nvPicPr>
          <p:cNvPr id="17" name="Picture 16" descr="A picture containing text&#10;&#10;AI-generated content may be incorrect.">
            <a:extLst>
              <a:ext uri="{FF2B5EF4-FFF2-40B4-BE49-F238E27FC236}">
                <a16:creationId xmlns:a16="http://schemas.microsoft.com/office/drawing/2014/main" id="{B84A4D35-E0EA-812F-4467-82D6C33661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0561" y="4796781"/>
            <a:ext cx="918089" cy="948057"/>
          </a:xfrm>
          <a:prstGeom prst="rect">
            <a:avLst/>
          </a:prstGeom>
        </p:spPr>
      </p:pic>
      <p:sp>
        <p:nvSpPr>
          <p:cNvPr id="8" name="Title 2">
            <a:extLst>
              <a:ext uri="{FF2B5EF4-FFF2-40B4-BE49-F238E27FC236}">
                <a16:creationId xmlns:a16="http://schemas.microsoft.com/office/drawing/2014/main" id="{A0486716-28BF-80E4-10A5-96235F7D5BDB}"/>
              </a:ext>
            </a:extLst>
          </p:cNvPr>
          <p:cNvSpPr txBox="1">
            <a:spLocks/>
          </p:cNvSpPr>
          <p:nvPr/>
        </p:nvSpPr>
        <p:spPr>
          <a:xfrm>
            <a:off x="0" y="-1978"/>
            <a:ext cx="12192000" cy="12861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dirty="0"/>
              <a:t>District 11- London</a:t>
            </a:r>
          </a:p>
        </p:txBody>
      </p:sp>
    </p:spTree>
    <p:extLst>
      <p:ext uri="{BB962C8B-B14F-4D97-AF65-F5344CB8AC3E}">
        <p14:creationId xmlns:p14="http://schemas.microsoft.com/office/powerpoint/2010/main" val="1600131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3593" y="1434983"/>
            <a:ext cx="5313336" cy="5173490"/>
          </a:xfrm>
        </p:spPr>
        <p:txBody>
          <a:bodyPr vert="horz" lIns="91440" tIns="45720" rIns="91440" bIns="45720" rtlCol="0" anchor="ctr">
            <a:normAutofit/>
          </a:bodyPr>
          <a:lstStyle/>
          <a:p>
            <a:r>
              <a:rPr lang="en-US">
                <a:latin typeface="Arial"/>
                <a:cs typeface="Arial"/>
              </a:rPr>
              <a:t>Closed May 17 </a:t>
            </a:r>
          </a:p>
          <a:p>
            <a:r>
              <a:rPr lang="en-US">
                <a:latin typeface="Arial"/>
                <a:cs typeface="Arial"/>
              </a:rPr>
              <a:t>Reopened May 19</a:t>
            </a:r>
          </a:p>
          <a:p>
            <a:r>
              <a:rPr lang="en-US">
                <a:latin typeface="Arial"/>
                <a:cs typeface="Arial"/>
              </a:rPr>
              <a:t>District 11 staff and inmates from Jackson and Whitley counties helped with cleanup to reopen the runway</a:t>
            </a:r>
          </a:p>
        </p:txBody>
      </p:sp>
      <p:sp>
        <p:nvSpPr>
          <p:cNvPr id="3" name="Title 2"/>
          <p:cNvSpPr>
            <a:spLocks noGrp="1"/>
          </p:cNvSpPr>
          <p:nvPr>
            <p:ph type="title"/>
          </p:nvPr>
        </p:nvSpPr>
        <p:spPr>
          <a:xfrm>
            <a:off x="0" y="-1978"/>
            <a:ext cx="12192000" cy="1286143"/>
          </a:xfrm>
        </p:spPr>
        <p:txBody>
          <a:bodyPr/>
          <a:lstStyle/>
          <a:p>
            <a:r>
              <a:rPr lang="en-US" dirty="0"/>
              <a:t>London/Corbin Airport</a:t>
            </a:r>
          </a:p>
        </p:txBody>
      </p:sp>
      <p:pic>
        <p:nvPicPr>
          <p:cNvPr id="5" name="Picture 4">
            <a:extLst>
              <a:ext uri="{FF2B5EF4-FFF2-40B4-BE49-F238E27FC236}">
                <a16:creationId xmlns:a16="http://schemas.microsoft.com/office/drawing/2014/main" id="{7C562933-1DDC-72D1-0891-32A5DC152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49923" y="1630920"/>
            <a:ext cx="4818069" cy="47964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711111"/>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FC600"/>
      </a:accent1>
      <a:accent2>
        <a:srgbClr val="003764"/>
      </a:accent2>
      <a:accent3>
        <a:srgbClr val="5EB3E4"/>
      </a:accent3>
      <a:accent4>
        <a:srgbClr val="7F7F7F"/>
      </a:accent4>
      <a:accent5>
        <a:srgbClr val="3A3838"/>
      </a:accent5>
      <a:accent6>
        <a:srgbClr val="D8D9D7"/>
      </a:accent6>
      <a:hlink>
        <a:srgbClr val="2F5496"/>
      </a:hlink>
      <a:folHlink>
        <a:srgbClr val="833C0B"/>
      </a:folHlink>
    </a:clrScheme>
    <a:fontScheme name="KYTC">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YTCtemplate-TK-Main" id="{5079439B-1F70-2A47-A72D-43CF1FB7F3A3}" vid="{75E5FD48-4F16-094F-9B4E-6C600BDA1E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KYTCtemplate-TK-Main</Template>
  <TotalTime>3</TotalTime>
  <Words>1038</Words>
  <Application>Microsoft Office PowerPoint</Application>
  <PresentationFormat>Widescreen</PresentationFormat>
  <Paragraphs>91</Paragraphs>
  <Slides>17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Office Theme</vt:lpstr>
      <vt:lpstr>PowerPoint Presentation</vt:lpstr>
      <vt:lpstr>PowerPoint Presentation</vt:lpstr>
      <vt:lpstr>May 16-17 Severe Storms</vt:lpstr>
      <vt:lpstr>KYTC Response</vt:lpstr>
      <vt:lpstr>KYTC Response</vt:lpstr>
      <vt:lpstr>District 8- Somerset</vt:lpstr>
      <vt:lpstr>District 11- London</vt:lpstr>
      <vt:lpstr>PowerPoint Presentation</vt:lpstr>
      <vt:lpstr>London/Corbin Airport</vt:lpstr>
      <vt:lpstr>Tornado's Path</vt:lpstr>
      <vt:lpstr>Canyon Drive</vt:lpstr>
      <vt:lpstr>Fairgrounds &amp; Crooked Creek</vt:lpstr>
      <vt:lpstr>Sunshine Hill</vt:lpstr>
      <vt:lpstr>Airport</vt:lpstr>
      <vt:lpstr>Helping Kentuckians Rebuild</vt:lpstr>
      <vt:lpstr>Heart to Serve- Tanner Burnett </vt:lpstr>
      <vt:lpstr>PowerPoint Presentation</vt:lpstr>
    </vt:vector>
  </TitlesOfParts>
  <Company>Commonwealth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IJC on Transportation June 3, 2025</dc:title>
  <dc:creator>Oppegard, Ryan C (KYTC)</dc:creator>
  <cp:lastModifiedBy>Williams, Christina (LRC)</cp:lastModifiedBy>
  <cp:revision>55</cp:revision>
  <dcterms:created xsi:type="dcterms:W3CDTF">2025-05-29T14:28:45Z</dcterms:created>
  <dcterms:modified xsi:type="dcterms:W3CDTF">2025-06-02T13:04:33Z</dcterms:modified>
</cp:coreProperties>
</file>