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510" r:id="rId2"/>
    <p:sldId id="269" r:id="rId3"/>
    <p:sldId id="506" r:id="rId4"/>
    <p:sldId id="508" r:id="rId5"/>
    <p:sldId id="507" r:id="rId6"/>
    <p:sldId id="512" r:id="rId7"/>
    <p:sldId id="283" r:id="rId8"/>
    <p:sldId id="511" r:id="rId9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FFEF"/>
    <a:srgbClr val="EBFEE2"/>
    <a:srgbClr val="ECF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26" autoAdjust="0"/>
    <p:restoredTop sz="94660"/>
  </p:normalViewPr>
  <p:slideViewPr>
    <p:cSldViewPr snapToGrid="0">
      <p:cViewPr varScale="1">
        <p:scale>
          <a:sx n="96" d="100"/>
          <a:sy n="96" d="100"/>
        </p:scale>
        <p:origin x="14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F939E36E-9C1A-4B7F-85B6-51C70519CB33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476BF697-4546-40FD-B17D-804299AAD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125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086224" y="1447481"/>
            <a:ext cx="7191375" cy="1042987"/>
          </a:xfrm>
        </p:spPr>
        <p:txBody>
          <a:bodyPr tIns="0" anchor="t">
            <a:normAutofit/>
          </a:bodyPr>
          <a:lstStyle>
            <a:lvl1pPr algn="l">
              <a:defRPr sz="54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SLIDE: NAME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092575" y="2490468"/>
            <a:ext cx="7185025" cy="2043432"/>
          </a:xfrm>
        </p:spPr>
        <p:txBody>
          <a:bodyPr anchor="b"/>
          <a:lstStyle>
            <a:lvl1pPr marL="0" indent="0">
              <a:buNone/>
              <a:defRPr sz="24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Speaker information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3667125" y="1604961"/>
            <a:ext cx="85725" cy="28273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00" y="2247313"/>
            <a:ext cx="2465097" cy="1398942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1" y="6362700"/>
            <a:ext cx="12192000" cy="49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26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ssion Statem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667126" y="1004341"/>
            <a:ext cx="107706" cy="44418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00" y="2247313"/>
            <a:ext cx="2465097" cy="1398942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>
          <a:xfrm>
            <a:off x="1" y="6362700"/>
            <a:ext cx="12192000" cy="49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134779" y="1004341"/>
            <a:ext cx="6729533" cy="4598790"/>
          </a:xfrm>
        </p:spPr>
        <p:txBody>
          <a:bodyPr>
            <a:noAutofit/>
          </a:bodyPr>
          <a:lstStyle>
            <a:lvl1pPr marL="0" indent="0">
              <a:buNone/>
              <a:defRPr sz="18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400" dirty="0"/>
              <a:t>Content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632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ered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128336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1283368"/>
            <a:ext cx="12192000" cy="157373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33650" y="1716966"/>
            <a:ext cx="73152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24400" y="6356350"/>
            <a:ext cx="2743200" cy="365125"/>
          </a:xfrm>
        </p:spPr>
        <p:txBody>
          <a:bodyPr/>
          <a:lstStyle>
            <a:lvl1pPr algn="ctr">
              <a:defRPr/>
            </a:lvl1pPr>
          </a:lstStyle>
          <a:p>
            <a:fld id="{8C7C9E5F-8B91-4FE5-96C2-A2C328B502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546100" y="6632575"/>
            <a:ext cx="11099800" cy="889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10135897" y="5816600"/>
            <a:ext cx="1752600" cy="10826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9397" y="5942679"/>
            <a:ext cx="1612900" cy="915321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0" y="352926"/>
            <a:ext cx="12192000" cy="108781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699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Title with tw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546100" y="6632575"/>
            <a:ext cx="11099800" cy="889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84300"/>
          </a:xfrm>
          <a:solidFill>
            <a:schemeClr val="accent2"/>
          </a:solidFill>
        </p:spPr>
        <p:txBody>
          <a:bodyPr lIns="548640" anchor="b" anchorCtr="0"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10135897" y="5816600"/>
            <a:ext cx="1752600" cy="10826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9397" y="5942679"/>
            <a:ext cx="1612900" cy="915321"/>
          </a:xfrm>
          <a:prstGeom prst="rect">
            <a:avLst/>
          </a:prstGeom>
        </p:spPr>
      </p:pic>
      <p:sp>
        <p:nvSpPr>
          <p:cNvPr id="12" name="Rectangle 11"/>
          <p:cNvSpPr/>
          <p:nvPr userDrawn="1"/>
        </p:nvSpPr>
        <p:spPr>
          <a:xfrm>
            <a:off x="-17754" y="1354492"/>
            <a:ext cx="12209753" cy="155888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221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ered -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12192000" cy="128336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0" y="1283368"/>
            <a:ext cx="12192000" cy="157373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2533650" y="1716966"/>
            <a:ext cx="73152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24400" y="6356350"/>
            <a:ext cx="2743200" cy="365125"/>
          </a:xfrm>
        </p:spPr>
        <p:txBody>
          <a:bodyPr/>
          <a:lstStyle>
            <a:lvl1pPr algn="ctr">
              <a:defRPr/>
            </a:lvl1pPr>
          </a:lstStyle>
          <a:p>
            <a:fld id="{8C7C9E5F-8B91-4FE5-96C2-A2C328B502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546100" y="6632575"/>
            <a:ext cx="11099800" cy="889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0" y="352926"/>
            <a:ext cx="12192000" cy="108781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989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4562475" y="0"/>
            <a:ext cx="76295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875" y="390525"/>
            <a:ext cx="3467101" cy="1114425"/>
          </a:xfrm>
        </p:spPr>
        <p:txBody>
          <a:bodyPr anchor="b"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60758" y="390525"/>
            <a:ext cx="7007392" cy="615315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3876" y="1990726"/>
            <a:ext cx="3467100" cy="3811588"/>
          </a:xfr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479925" y="1"/>
            <a:ext cx="125414" cy="68580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100000">
                <a:schemeClr val="accent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 userDrawn="1"/>
        </p:nvSpPr>
        <p:spPr>
          <a:xfrm>
            <a:off x="7550150" y="6331506"/>
            <a:ext cx="4479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</a:rPr>
              <a:t>KENTUCKY</a:t>
            </a:r>
            <a:r>
              <a:rPr lang="en-US" b="1" baseline="0" dirty="0">
                <a:solidFill>
                  <a:schemeClr val="bg1"/>
                </a:solidFill>
              </a:rPr>
              <a:t> TRANSPORTATION CABINET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814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9931399" y="0"/>
            <a:ext cx="2120900" cy="618966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8723312" cy="1325563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4227511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4227511" cy="368458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32400" y="1681163"/>
            <a:ext cx="4330700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32400" y="2505075"/>
            <a:ext cx="4330700" cy="368458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066BC-843C-419F-9977-D35BD11A7620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C9E5F-8B91-4FE5-96C2-A2C328B5021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9931399" y="1"/>
            <a:ext cx="2120900" cy="16906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idx="13"/>
          </p:nvPr>
        </p:nvSpPr>
        <p:spPr>
          <a:xfrm>
            <a:off x="9931399" y="1690688"/>
            <a:ext cx="2120900" cy="5176836"/>
          </a:xfrm>
          <a:solidFill>
            <a:schemeClr val="accent2"/>
          </a:solidFill>
        </p:spPr>
        <p:txBody>
          <a:bodyPr anchor="ctr"/>
          <a:lstStyle>
            <a:lvl1pPr marL="0" indent="0" algn="ctr">
              <a:buNone/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101600" y="1604168"/>
            <a:ext cx="11825802" cy="86519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10135897" y="5816600"/>
            <a:ext cx="1752600" cy="10826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5897" y="365125"/>
            <a:ext cx="1850456" cy="1050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471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860596" y="2323306"/>
            <a:ext cx="5826035" cy="2899623"/>
          </a:xfrm>
        </p:spPr>
        <p:txBody>
          <a:bodyPr>
            <a:normAutofit/>
          </a:bodyPr>
          <a:lstStyle>
            <a:lvl1pPr marL="0" indent="0" algn="l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Information</a:t>
            </a:r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270" y="3371680"/>
            <a:ext cx="380063" cy="380063"/>
          </a:xfrm>
          <a:prstGeom prst="rect">
            <a:avLst/>
          </a:prstGeom>
        </p:spPr>
      </p:pic>
      <p:sp>
        <p:nvSpPr>
          <p:cNvPr id="2" name="Rectangle 1"/>
          <p:cNvSpPr/>
          <p:nvPr userDrawn="1"/>
        </p:nvSpPr>
        <p:spPr>
          <a:xfrm>
            <a:off x="1089708" y="2840199"/>
            <a:ext cx="131036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KYTC</a:t>
            </a:r>
          </a:p>
        </p:txBody>
      </p:sp>
      <p:sp>
        <p:nvSpPr>
          <p:cNvPr id="10" name="Rectangle 9"/>
          <p:cNvSpPr/>
          <p:nvPr userDrawn="1"/>
        </p:nvSpPr>
        <p:spPr>
          <a:xfrm flipH="1">
            <a:off x="3525396" y="1257300"/>
            <a:ext cx="96390" cy="396562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280" y="1257300"/>
            <a:ext cx="2465097" cy="1398942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522789" y="4853595"/>
            <a:ext cx="2593559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100" dirty="0"/>
              <a:t>transportation.ky.gov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1" y="6362700"/>
            <a:ext cx="12192000" cy="49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3854870" y="1257300"/>
            <a:ext cx="7191375" cy="1042987"/>
          </a:xfrm>
        </p:spPr>
        <p:txBody>
          <a:bodyPr tIns="0" anchor="t">
            <a:noAutofit/>
          </a:bodyPr>
          <a:lstStyle>
            <a:lvl1pPr algn="l">
              <a:defRPr sz="44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QUESTIONS?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1089708" y="3350046"/>
            <a:ext cx="14264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@kytc120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1089708" y="3859893"/>
            <a:ext cx="1957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@</a:t>
            </a:r>
            <a:r>
              <a:rPr lang="en-US" sz="18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KYtransportation</a:t>
            </a:r>
            <a:endParaRPr lang="en-US" dirty="0"/>
          </a:p>
        </p:txBody>
      </p:sp>
      <p:sp>
        <p:nvSpPr>
          <p:cNvPr id="16" name="TextBox 15"/>
          <p:cNvSpPr txBox="1"/>
          <p:nvPr userDrawn="1"/>
        </p:nvSpPr>
        <p:spPr>
          <a:xfrm>
            <a:off x="1089708" y="4342163"/>
            <a:ext cx="1957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@</a:t>
            </a:r>
            <a:r>
              <a:rPr lang="en-US" sz="18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KYtransportation</a:t>
            </a:r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493" y="4375341"/>
            <a:ext cx="375616" cy="26352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727" y="2873887"/>
            <a:ext cx="375148" cy="37514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935" y="3857035"/>
            <a:ext cx="368733" cy="368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913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066BC-843C-419F-9977-D35BD11A7620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C9E5F-8B91-4FE5-96C2-A2C328B50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513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4" r:id="rId4"/>
    <p:sldLayoutId id="2147483652" r:id="rId5"/>
    <p:sldLayoutId id="2147483657" r:id="rId6"/>
    <p:sldLayoutId id="2147483653" r:id="rId7"/>
    <p:sldLayoutId id="2147483655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FD4C49-8895-C52E-2AC7-F26AF944A1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4B0140-BE2E-F8D3-7C5F-73CAD6144B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08599" y="1227159"/>
            <a:ext cx="7354970" cy="3704349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sz="3500" b="1" dirty="0">
                <a:latin typeface="+mn-lt"/>
              </a:rPr>
              <a:t>INTERIM JOINT COMMITTEE</a:t>
            </a:r>
            <a:br>
              <a:rPr lang="en-US" sz="3500" b="1" dirty="0">
                <a:latin typeface="+mn-lt"/>
              </a:rPr>
            </a:br>
            <a:r>
              <a:rPr lang="en-US" sz="3500" b="1" dirty="0">
                <a:latin typeface="+mn-lt"/>
              </a:rPr>
              <a:t>ON TRANSPORTATION</a:t>
            </a:r>
            <a:endParaRPr lang="en-US" sz="2000" dirty="0">
              <a:latin typeface="+mn-lt"/>
            </a:endParaRPr>
          </a:p>
          <a:p>
            <a:pPr algn="ctr"/>
            <a:r>
              <a:rPr lang="en-US" sz="2000" dirty="0">
                <a:latin typeface="+mn-lt"/>
              </a:rPr>
              <a:t>August 18, 2025</a:t>
            </a:r>
            <a:endParaRPr lang="en-US" sz="1900" b="1" dirty="0">
              <a:latin typeface="+mn-lt"/>
            </a:endParaRPr>
          </a:p>
          <a:p>
            <a:pPr algn="ctr"/>
            <a:r>
              <a:rPr lang="en-US" sz="3900" b="1" dirty="0">
                <a:latin typeface="+mn-lt"/>
              </a:rPr>
              <a:t>Road Fund Report</a:t>
            </a:r>
          </a:p>
          <a:p>
            <a:pPr algn="ctr"/>
            <a:endParaRPr lang="en-US" sz="1200" b="1" dirty="0">
              <a:latin typeface="+mn-lt"/>
            </a:endParaRPr>
          </a:p>
          <a:p>
            <a:pPr algn="ctr"/>
            <a:r>
              <a:rPr lang="en-US" dirty="0">
                <a:latin typeface="+mn-lt"/>
              </a:rPr>
              <a:t>Mike Hancock, Deputy Secretary</a:t>
            </a:r>
          </a:p>
          <a:p>
            <a:pPr algn="ctr"/>
            <a:r>
              <a:rPr lang="en-US" dirty="0">
                <a:latin typeface="+mn-lt"/>
              </a:rPr>
              <a:t>Ron Rigney, Director of Program Management</a:t>
            </a:r>
          </a:p>
          <a:p>
            <a:pPr algn="ctr"/>
            <a:r>
              <a:rPr lang="en-US" dirty="0">
                <a:latin typeface="+mn-lt"/>
              </a:rPr>
              <a:t>Shaun McKiernan, Exec. Director of Budget &amp; Fiscal Mgt.</a:t>
            </a:r>
          </a:p>
        </p:txBody>
      </p:sp>
    </p:spTree>
    <p:extLst>
      <p:ext uri="{BB962C8B-B14F-4D97-AF65-F5344CB8AC3E}">
        <p14:creationId xmlns:p14="http://schemas.microsoft.com/office/powerpoint/2010/main" val="3635680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8599" y="1227159"/>
            <a:ext cx="7354970" cy="3704349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sz="3500" b="1" dirty="0">
                <a:latin typeface="+mn-lt"/>
              </a:rPr>
              <a:t>BUDGET REVIEW SUBCOMMITTEE</a:t>
            </a:r>
            <a:br>
              <a:rPr lang="en-US" sz="3500" b="1" dirty="0">
                <a:latin typeface="+mn-lt"/>
              </a:rPr>
            </a:br>
            <a:r>
              <a:rPr lang="en-US" sz="3500" b="1" dirty="0">
                <a:latin typeface="+mn-lt"/>
              </a:rPr>
              <a:t>ON TRANSPORTATION</a:t>
            </a:r>
            <a:endParaRPr lang="en-US" sz="2000" dirty="0">
              <a:latin typeface="+mn-lt"/>
            </a:endParaRPr>
          </a:p>
          <a:p>
            <a:pPr algn="ctr"/>
            <a:r>
              <a:rPr lang="en-US" sz="2000" dirty="0">
                <a:latin typeface="+mn-lt"/>
              </a:rPr>
              <a:t>August 20, 2025</a:t>
            </a:r>
            <a:endParaRPr lang="en-US" sz="1900" b="1" dirty="0">
              <a:latin typeface="+mn-lt"/>
            </a:endParaRPr>
          </a:p>
          <a:p>
            <a:pPr algn="ctr"/>
            <a:r>
              <a:rPr lang="en-US" sz="3900" b="1" dirty="0">
                <a:latin typeface="+mn-lt"/>
              </a:rPr>
              <a:t>Road Fund Report</a:t>
            </a:r>
          </a:p>
          <a:p>
            <a:pPr algn="ctr"/>
            <a:endParaRPr lang="en-US" sz="1200" b="1" dirty="0">
              <a:latin typeface="+mn-lt"/>
            </a:endParaRPr>
          </a:p>
          <a:p>
            <a:pPr algn="ctr"/>
            <a:r>
              <a:rPr lang="en-US" dirty="0">
                <a:latin typeface="+mn-lt"/>
              </a:rPr>
              <a:t>Mike Hancock, Deputy Secretary</a:t>
            </a:r>
          </a:p>
          <a:p>
            <a:pPr algn="ctr"/>
            <a:r>
              <a:rPr lang="en-US" dirty="0">
                <a:latin typeface="+mn-lt"/>
              </a:rPr>
              <a:t>Ron Rigney, Director of Program Management</a:t>
            </a:r>
          </a:p>
          <a:p>
            <a:pPr algn="ctr"/>
            <a:r>
              <a:rPr lang="en-US" dirty="0">
                <a:latin typeface="+mn-lt"/>
              </a:rPr>
              <a:t>Shaun McKiernan, Exec. Director of Budget &amp; Fiscal Mgt.</a:t>
            </a:r>
          </a:p>
        </p:txBody>
      </p:sp>
    </p:spTree>
    <p:extLst>
      <p:ext uri="{BB962C8B-B14F-4D97-AF65-F5344CB8AC3E}">
        <p14:creationId xmlns:p14="http://schemas.microsoft.com/office/powerpoint/2010/main" val="1511550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1D1A481-0EBC-F2F9-49B2-1D25155F2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27760"/>
            <a:ext cx="12192000" cy="679040"/>
          </a:xfrm>
        </p:spPr>
        <p:txBody>
          <a:bodyPr>
            <a:normAutofit fontScale="90000"/>
          </a:bodyPr>
          <a:lstStyle/>
          <a:p>
            <a:r>
              <a:rPr lang="en-US" dirty="0"/>
              <a:t>FY 2025 ROAD FUND REVENUE</a:t>
            </a:r>
            <a:br>
              <a:rPr lang="en-US" dirty="0"/>
            </a:br>
            <a:r>
              <a:rPr lang="en-US" dirty="0"/>
              <a:t>Enacted Estimate vs. Actual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C2CAE9C-F5C9-835F-A2B5-A3F40D32E0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2152" y="1657285"/>
            <a:ext cx="8196814" cy="4548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93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1D1A481-0EBC-F2F9-49B2-1D25155F2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27760"/>
            <a:ext cx="12192000" cy="679040"/>
          </a:xfrm>
        </p:spPr>
        <p:txBody>
          <a:bodyPr>
            <a:normAutofit fontScale="90000"/>
          </a:bodyPr>
          <a:lstStyle/>
          <a:p>
            <a:r>
              <a:rPr lang="en-US" dirty="0"/>
              <a:t>ROAD FUND REVENUE</a:t>
            </a:r>
            <a:br>
              <a:rPr lang="en-US" dirty="0"/>
            </a:br>
            <a:r>
              <a:rPr lang="en-US" dirty="0"/>
              <a:t>FY 2024 vs. FY 2025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1F39BAF-AB91-7E4B-CFBA-A6DCDBA548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87" y="2344614"/>
            <a:ext cx="8713976" cy="2438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23499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1D1A481-0EBC-F2F9-49B2-1D25155F2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27760"/>
            <a:ext cx="12192000" cy="679040"/>
          </a:xfrm>
        </p:spPr>
        <p:txBody>
          <a:bodyPr>
            <a:normAutofit fontScale="90000"/>
          </a:bodyPr>
          <a:lstStyle/>
          <a:p>
            <a:r>
              <a:rPr lang="en-US" dirty="0"/>
              <a:t>FY 2025 ROAD FUND</a:t>
            </a:r>
            <a:br>
              <a:rPr lang="en-US" dirty="0"/>
            </a:br>
            <a:r>
              <a:rPr lang="en-US" dirty="0"/>
              <a:t>Surplus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8C3065C-2530-0575-898F-E668DE5565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6245" y="2102818"/>
            <a:ext cx="7639509" cy="3391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8971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0D8363-11A0-BF30-FABB-F3F435D264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1B309E4-428D-208B-7A56-FD7135434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27760"/>
            <a:ext cx="12192000" cy="679040"/>
          </a:xfrm>
        </p:spPr>
        <p:txBody>
          <a:bodyPr>
            <a:normAutofit fontScale="90000"/>
          </a:bodyPr>
          <a:lstStyle/>
          <a:p>
            <a:r>
              <a:rPr lang="en-US" dirty="0"/>
              <a:t>FY 2025 ROAD FUND</a:t>
            </a:r>
            <a:br>
              <a:rPr lang="en-US" dirty="0"/>
            </a:br>
            <a:r>
              <a:rPr lang="en-US" dirty="0"/>
              <a:t>Surplus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BB1AF2-914D-1C1B-2BA3-B48124DFA7E5}"/>
              </a:ext>
            </a:extLst>
          </p:cNvPr>
          <p:cNvSpPr txBox="1"/>
          <p:nvPr/>
        </p:nvSpPr>
        <p:spPr>
          <a:xfrm>
            <a:off x="1959304" y="5822354"/>
            <a:ext cx="80814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$61.6 million – FY 2025 Road Fund Surplus Expenditure Account</a:t>
            </a:r>
          </a:p>
          <a:p>
            <a:pPr algn="ct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(State Construction Account)</a:t>
            </a:r>
          </a:p>
        </p:txBody>
      </p:sp>
      <p:pic>
        <p:nvPicPr>
          <p:cNvPr id="4" name="Picture 3" descr="Text&#10;&#10;AI-generated content may be incorrect.">
            <a:extLst>
              <a:ext uri="{FF2B5EF4-FFF2-40B4-BE49-F238E27FC236}">
                <a16:creationId xmlns:a16="http://schemas.microsoft.com/office/drawing/2014/main" id="{2273E981-8DEF-53B6-BC45-8762ABB27A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1821" y="2258466"/>
            <a:ext cx="8676411" cy="334041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4A0925C-90DB-06EF-6BF9-46C6DFDAE9CD}"/>
              </a:ext>
            </a:extLst>
          </p:cNvPr>
          <p:cNvSpPr txBox="1"/>
          <p:nvPr/>
        </p:nvSpPr>
        <p:spPr>
          <a:xfrm>
            <a:off x="2290744" y="1634887"/>
            <a:ext cx="74185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From HB 6 (2024) – Executive Branch 2024-2026 Budget Bill</a:t>
            </a:r>
          </a:p>
        </p:txBody>
      </p:sp>
    </p:spTree>
    <p:extLst>
      <p:ext uri="{BB962C8B-B14F-4D97-AF65-F5344CB8AC3E}">
        <p14:creationId xmlns:p14="http://schemas.microsoft.com/office/powerpoint/2010/main" val="4101621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DAD168F-36BD-748C-54A0-A1DA9F18482F}"/>
              </a:ext>
            </a:extLst>
          </p:cNvPr>
          <p:cNvSpPr txBox="1">
            <a:spLocks/>
          </p:cNvSpPr>
          <p:nvPr/>
        </p:nvSpPr>
        <p:spPr>
          <a:xfrm>
            <a:off x="0" y="6367748"/>
            <a:ext cx="12192000" cy="4902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000" b="1" dirty="0">
                <a:solidFill>
                  <a:schemeClr val="bg1"/>
                </a:solidFill>
                <a:latin typeface="+mn-lt"/>
              </a:rPr>
              <a:t>- QUESTIONS -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1C0C4A-8B47-7DB6-6DE7-41681C8FA4B6}"/>
              </a:ext>
            </a:extLst>
          </p:cNvPr>
          <p:cNvSpPr txBox="1">
            <a:spLocks/>
          </p:cNvSpPr>
          <p:nvPr/>
        </p:nvSpPr>
        <p:spPr>
          <a:xfrm>
            <a:off x="3671248" y="1260629"/>
            <a:ext cx="8065032" cy="3932808"/>
          </a:xfrm>
          <a:prstGeom prst="rect">
            <a:avLst/>
          </a:prstGeom>
        </p:spPr>
        <p:txBody>
          <a:bodyPr anchor="ctr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500" b="1" dirty="0"/>
              <a:t>INTERIM JOINT COMMITTEE</a:t>
            </a:r>
            <a:br>
              <a:rPr lang="en-US" sz="3500" b="1" dirty="0"/>
            </a:br>
            <a:r>
              <a:rPr lang="en-US" sz="3500" b="1" dirty="0"/>
              <a:t>ON TRANSPORTATION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dirty="0"/>
              <a:t>August 18, 2025</a:t>
            </a:r>
            <a:endParaRPr lang="en-US" sz="1900" b="1" dirty="0"/>
          </a:p>
          <a:p>
            <a:pPr marL="0" indent="0" algn="ctr">
              <a:buNone/>
            </a:pPr>
            <a:r>
              <a:rPr lang="en-US" sz="3900" b="1" dirty="0"/>
              <a:t>Road Fund Report</a:t>
            </a:r>
          </a:p>
          <a:p>
            <a:pPr algn="ctr"/>
            <a:endParaRPr lang="en-US" sz="1200" b="1" dirty="0"/>
          </a:p>
          <a:p>
            <a:pPr marL="0" indent="0" algn="ctr">
              <a:buNone/>
            </a:pPr>
            <a:r>
              <a:rPr lang="en-US" dirty="0"/>
              <a:t>Mike Hancock, Deputy Secretary</a:t>
            </a:r>
          </a:p>
          <a:p>
            <a:pPr marL="0" indent="0" algn="ctr">
              <a:buNone/>
            </a:pPr>
            <a:r>
              <a:rPr lang="en-US" dirty="0"/>
              <a:t>Ron Rigney, Director of Program Management</a:t>
            </a:r>
          </a:p>
          <a:p>
            <a:pPr marL="0" indent="0" algn="ctr">
              <a:buNone/>
            </a:pPr>
            <a:r>
              <a:rPr lang="en-US" dirty="0"/>
              <a:t>Shaun McKiernan, Exec. Director of Budget &amp; Fiscal Mgt.</a:t>
            </a:r>
          </a:p>
        </p:txBody>
      </p:sp>
    </p:spTree>
    <p:extLst>
      <p:ext uri="{BB962C8B-B14F-4D97-AF65-F5344CB8AC3E}">
        <p14:creationId xmlns:p14="http://schemas.microsoft.com/office/powerpoint/2010/main" val="3606215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9CDE6F-AFA2-3298-8861-4846858AD2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BFEC6AC3-A318-50F4-38EB-09FCC62D1E8C}"/>
              </a:ext>
            </a:extLst>
          </p:cNvPr>
          <p:cNvSpPr txBox="1">
            <a:spLocks/>
          </p:cNvSpPr>
          <p:nvPr/>
        </p:nvSpPr>
        <p:spPr>
          <a:xfrm>
            <a:off x="0" y="6367748"/>
            <a:ext cx="12192000" cy="4902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000" b="1" dirty="0">
                <a:solidFill>
                  <a:schemeClr val="bg1"/>
                </a:solidFill>
                <a:latin typeface="+mn-lt"/>
              </a:rPr>
              <a:t>- QUESTIONS -</a:t>
            </a: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61415C-F0AF-E712-BCD2-9346F6C36E14}"/>
              </a:ext>
            </a:extLst>
          </p:cNvPr>
          <p:cNvSpPr txBox="1">
            <a:spLocks/>
          </p:cNvSpPr>
          <p:nvPr/>
        </p:nvSpPr>
        <p:spPr>
          <a:xfrm>
            <a:off x="3671248" y="1260629"/>
            <a:ext cx="8065032" cy="3932808"/>
          </a:xfrm>
          <a:prstGeom prst="rect">
            <a:avLst/>
          </a:prstGeom>
        </p:spPr>
        <p:txBody>
          <a:bodyPr anchor="ctr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500" b="1" dirty="0"/>
              <a:t>BUDGET REVIEW SUBCOMMITTEE</a:t>
            </a:r>
            <a:br>
              <a:rPr lang="en-US" sz="3500" b="1" dirty="0"/>
            </a:br>
            <a:r>
              <a:rPr lang="en-US" sz="3500" b="1" dirty="0"/>
              <a:t>ON TRANSPORTATION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dirty="0"/>
              <a:t>August 20, 2025</a:t>
            </a:r>
            <a:endParaRPr lang="en-US" sz="1900" b="1" dirty="0"/>
          </a:p>
          <a:p>
            <a:pPr marL="0" indent="0" algn="ctr">
              <a:buNone/>
            </a:pPr>
            <a:r>
              <a:rPr lang="en-US" sz="3900" b="1" dirty="0"/>
              <a:t>Road Fund Report</a:t>
            </a:r>
          </a:p>
          <a:p>
            <a:pPr algn="ctr"/>
            <a:endParaRPr lang="en-US" sz="1200" b="1" dirty="0"/>
          </a:p>
          <a:p>
            <a:pPr marL="0" indent="0" algn="ctr">
              <a:buNone/>
            </a:pPr>
            <a:r>
              <a:rPr lang="en-US" dirty="0"/>
              <a:t>Mike Hancock, Deputy Secretary</a:t>
            </a:r>
          </a:p>
          <a:p>
            <a:pPr marL="0" indent="0" algn="ctr">
              <a:buNone/>
            </a:pPr>
            <a:r>
              <a:rPr lang="en-US" dirty="0"/>
              <a:t>Ron Rigney, Director of Program Management</a:t>
            </a:r>
          </a:p>
          <a:p>
            <a:pPr marL="0" indent="0" algn="ctr">
              <a:buNone/>
            </a:pPr>
            <a:r>
              <a:rPr lang="en-US" dirty="0"/>
              <a:t>Shaun McKiernan, Exec. Director of Budget &amp; Fiscal Mgt.</a:t>
            </a:r>
          </a:p>
        </p:txBody>
      </p:sp>
    </p:spTree>
    <p:extLst>
      <p:ext uri="{BB962C8B-B14F-4D97-AF65-F5344CB8AC3E}">
        <p14:creationId xmlns:p14="http://schemas.microsoft.com/office/powerpoint/2010/main" val="2626666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C600"/>
      </a:accent1>
      <a:accent2>
        <a:srgbClr val="003764"/>
      </a:accent2>
      <a:accent3>
        <a:srgbClr val="5EB3E4"/>
      </a:accent3>
      <a:accent4>
        <a:srgbClr val="7F7F7F"/>
      </a:accent4>
      <a:accent5>
        <a:srgbClr val="3A3838"/>
      </a:accent5>
      <a:accent6>
        <a:srgbClr val="D8D9D7"/>
      </a:accent6>
      <a:hlink>
        <a:srgbClr val="2F5496"/>
      </a:hlink>
      <a:folHlink>
        <a:srgbClr val="833C0B"/>
      </a:folHlink>
    </a:clrScheme>
    <a:fontScheme name="KYTC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J Powerpoint" id="{9F61B896-1C3F-4876-B1E5-ABD4C0A0BFC3}" vid="{395E123D-721D-4CB5-B541-63C115D5A1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BJ Powerpoint</Template>
  <TotalTime>72822</TotalTime>
  <Words>215</Words>
  <Application>Microsoft Office PowerPoint</Application>
  <PresentationFormat>Widescreen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PowerPoint Presentation</vt:lpstr>
      <vt:lpstr>FY 2025 ROAD FUND REVENUE Enacted Estimate vs. Actual</vt:lpstr>
      <vt:lpstr>ROAD FUND REVENUE FY 2024 vs. FY 2025</vt:lpstr>
      <vt:lpstr>FY 2025 ROAD FUND Surplus</vt:lpstr>
      <vt:lpstr>FY 2025 ROAD FUND Surplus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Department of Rural and Municipal Aid</dc:title>
  <dc:creator>Smith, Gayle (KYTC)</dc:creator>
  <cp:lastModifiedBy>McKiernan, Shaun P (KYTC)</cp:lastModifiedBy>
  <cp:revision>106</cp:revision>
  <cp:lastPrinted>2025-08-12T13:33:44Z</cp:lastPrinted>
  <dcterms:created xsi:type="dcterms:W3CDTF">2022-11-10T15:41:37Z</dcterms:created>
  <dcterms:modified xsi:type="dcterms:W3CDTF">2025-08-15T14:30:25Z</dcterms:modified>
</cp:coreProperties>
</file>