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9" r:id="rId5"/>
    <p:sldId id="270" r:id="rId6"/>
    <p:sldId id="271" r:id="rId7"/>
    <p:sldId id="281" r:id="rId8"/>
    <p:sldId id="272" r:id="rId9"/>
    <p:sldId id="274" r:id="rId10"/>
    <p:sldId id="277" r:id="rId11"/>
    <p:sldId id="273" r:id="rId12"/>
    <p:sldId id="282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61AEC-1067-4842-83D7-6C75EE6C3BB7}" v="21" dt="2025-10-09T18:49:41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FB7F2-7A45-445B-BB3D-98742CF9DE4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551C5-2C35-49B8-8570-BD7FA2A0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3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Demand comparison is 10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551C5-2C35-49B8-8570-BD7FA2A0FE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86224" y="1447481"/>
            <a:ext cx="7191375" cy="1042987"/>
          </a:xfrm>
        </p:spPr>
        <p:txBody>
          <a:bodyPr tIns="0" anchor="t">
            <a:normAutofit/>
          </a:bodyPr>
          <a:lstStyle>
            <a:lvl1pPr algn="l"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SLIDE: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92575" y="2490468"/>
            <a:ext cx="7185025" cy="2043432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information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667125" y="1604961"/>
            <a:ext cx="85725" cy="282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67126" y="1004341"/>
            <a:ext cx="107706" cy="4441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4779" y="1004341"/>
            <a:ext cx="6729533" cy="45987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  <a:solidFill>
            <a:schemeClr val="accent2"/>
          </a:solidFill>
        </p:spPr>
        <p:txBody>
          <a:bodyPr lIns="548640" anchor="b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54" y="1354492"/>
            <a:ext cx="12209753" cy="1558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62475" y="0"/>
            <a:ext cx="76295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3467101" cy="1114425"/>
          </a:xfrm>
        </p:spPr>
        <p:txBody>
          <a:bodyPr anchor="b"/>
          <a:lstStyle>
            <a:lvl1pPr>
              <a:lnSpc>
                <a:spcPct val="100000"/>
              </a:lnSpc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758" y="390525"/>
            <a:ext cx="7007392" cy="61531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3467100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479925" y="1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0150" y="6331506"/>
            <a:ext cx="44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KENTUCKY</a:t>
            </a:r>
            <a:r>
              <a:rPr lang="en-US" b="1" baseline="0" dirty="0">
                <a:solidFill>
                  <a:schemeClr val="bg1"/>
                </a:solidFill>
              </a:rPr>
              <a:t> TRANSPORTATION CABINET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931399" y="0"/>
            <a:ext cx="2120900" cy="6189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723312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22751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227511" cy="368458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2400" y="1681163"/>
            <a:ext cx="43307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2400" y="2505075"/>
            <a:ext cx="4330700" cy="368458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931399" y="1"/>
            <a:ext cx="2120900" cy="169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9931399" y="1690688"/>
            <a:ext cx="2120900" cy="5176836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1600" y="1604168"/>
            <a:ext cx="11825802" cy="865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97" y="365125"/>
            <a:ext cx="1850456" cy="10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60596" y="2323306"/>
            <a:ext cx="5826035" cy="289962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Information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0" y="3371680"/>
            <a:ext cx="380063" cy="3800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089708" y="2840199"/>
            <a:ext cx="1310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KYTC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3525396" y="1257300"/>
            <a:ext cx="96390" cy="3965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0" y="1257300"/>
            <a:ext cx="2465097" cy="13989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22789" y="4853595"/>
            <a:ext cx="25935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" dirty="0"/>
              <a:t>transportation.ky.gov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4870" y="1257300"/>
            <a:ext cx="7191375" cy="1042987"/>
          </a:xfrm>
        </p:spPr>
        <p:txBody>
          <a:bodyPr tIns="0" anchor="t">
            <a:noAutofit/>
          </a:bodyPr>
          <a:lstStyle>
            <a:lvl1pPr algn="l">
              <a:defRPr sz="4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89708" y="3350046"/>
            <a:ext cx="142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@kytc120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9708" y="385989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89708" y="434216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3" y="4375341"/>
            <a:ext cx="375616" cy="263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" y="2873887"/>
            <a:ext cx="375148" cy="375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5" y="3857035"/>
            <a:ext cx="368733" cy="3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2" r:id="rId5"/>
    <p:sldLayoutId id="2147483657" r:id="rId6"/>
    <p:sldLayoutId id="2147483653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ason.Siwula@ky.gov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ransportation.ky.gov/MultimodalFreight/Pages/Kentucky-Truck-Parking.asp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01963E-68C3-262E-C636-A9D29D569110}"/>
              </a:ext>
            </a:extLst>
          </p:cNvPr>
          <p:cNvSpPr txBox="1">
            <a:spLocks/>
          </p:cNvSpPr>
          <p:nvPr/>
        </p:nvSpPr>
        <p:spPr>
          <a:xfrm>
            <a:off x="3356300" y="0"/>
            <a:ext cx="8436864" cy="6364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INTERIM JOINT COMMITTEE</a:t>
            </a:r>
            <a:br>
              <a:rPr lang="en-US" sz="3600" b="1" dirty="0"/>
            </a:br>
            <a:r>
              <a:rPr lang="en-US" sz="3600" b="1" dirty="0"/>
              <a:t>ON TRANSPORTATION</a:t>
            </a:r>
            <a:endParaRPr lang="en-US" sz="3600" dirty="0"/>
          </a:p>
          <a:p>
            <a:pPr algn="ctr"/>
            <a:r>
              <a:rPr lang="en-US" sz="2000" dirty="0"/>
              <a:t>October 14, 2025</a:t>
            </a:r>
            <a:endParaRPr lang="en-US" sz="1900" b="1" dirty="0"/>
          </a:p>
          <a:p>
            <a:pPr algn="ctr"/>
            <a:r>
              <a:rPr lang="en-US" sz="3000" b="1" dirty="0"/>
              <a:t>Kentucky’s Rest Areas</a:t>
            </a:r>
          </a:p>
          <a:p>
            <a:pPr algn="ctr"/>
            <a:r>
              <a:rPr lang="en-US" dirty="0"/>
              <a:t>Jason Siwula, Deputy State Highway Engineer</a:t>
            </a:r>
          </a:p>
        </p:txBody>
      </p:sp>
    </p:spTree>
    <p:extLst>
      <p:ext uri="{BB962C8B-B14F-4D97-AF65-F5344CB8AC3E}">
        <p14:creationId xmlns:p14="http://schemas.microsoft.com/office/powerpoint/2010/main" val="151155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491E7-DACE-F6F0-58C9-4710A18A2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6A9306A-96D7-6432-8C07-FA42FCCC3C05}"/>
              </a:ext>
            </a:extLst>
          </p:cNvPr>
          <p:cNvSpPr txBox="1">
            <a:spLocks/>
          </p:cNvSpPr>
          <p:nvPr/>
        </p:nvSpPr>
        <p:spPr>
          <a:xfrm>
            <a:off x="3596640" y="0"/>
            <a:ext cx="8595360" cy="6364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INTERIM JOINT COMMITTEE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ON TRANSPORTATION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October 14, 2025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Kentucky’s Rest Areas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Jason Siwula, Deputy State Highway Engineer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Jason.Siwula@ky.gov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502-229-8506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C97382-0E06-7AD0-5A7E-354E6CF80736}"/>
              </a:ext>
            </a:extLst>
          </p:cNvPr>
          <p:cNvSpPr txBox="1">
            <a:spLocks/>
          </p:cNvSpPr>
          <p:nvPr/>
        </p:nvSpPr>
        <p:spPr>
          <a:xfrm>
            <a:off x="0" y="6367748"/>
            <a:ext cx="12192000" cy="490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+mn-lt"/>
              </a:rPr>
              <a:t>- QUESTIONS -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628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Vision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Striving to be national leaders in transportation who provide transportation infrastructure and services for the 21st century that deliver new economic opportunities for all Kentuckians.</a:t>
            </a:r>
          </a:p>
          <a:p>
            <a:endParaRPr lang="en-US" sz="700" dirty="0"/>
          </a:p>
          <a:p>
            <a:r>
              <a:rPr lang="en-US" sz="2400" b="1" dirty="0"/>
              <a:t>Mission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To provide a safe, efficient, environmentally sound and fiscally responsible transportation system that delivers economic opportunity and enhances the quality of life in Kentucky.</a:t>
            </a:r>
          </a:p>
        </p:txBody>
      </p:sp>
    </p:spTree>
    <p:extLst>
      <p:ext uri="{BB962C8B-B14F-4D97-AF65-F5344CB8AC3E}">
        <p14:creationId xmlns:p14="http://schemas.microsoft.com/office/powerpoint/2010/main" val="424027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90" y="1716966"/>
            <a:ext cx="6781011" cy="4351338"/>
          </a:xfrm>
        </p:spPr>
        <p:txBody>
          <a:bodyPr>
            <a:normAutofit/>
          </a:bodyPr>
          <a:lstStyle/>
          <a:p>
            <a:r>
              <a:rPr lang="en-US" dirty="0"/>
              <a:t>Welcome Centers – 8</a:t>
            </a:r>
          </a:p>
          <a:p>
            <a:r>
              <a:rPr lang="en-US" dirty="0"/>
              <a:t>Rest Areas – 14</a:t>
            </a:r>
          </a:p>
          <a:p>
            <a:r>
              <a:rPr lang="en-US" dirty="0"/>
              <a:t>Truck Havens – 4</a:t>
            </a:r>
          </a:p>
          <a:p>
            <a:pPr lvl="1"/>
            <a:r>
              <a:rPr lang="en-US" dirty="0"/>
              <a:t>Co-located with Weigh Stations</a:t>
            </a:r>
          </a:p>
          <a:p>
            <a:endParaRPr lang="en-US" dirty="0"/>
          </a:p>
          <a:p>
            <a:r>
              <a:rPr lang="en-US" dirty="0"/>
              <a:t>Maintenance Costs - $12.3M (FY 2025)</a:t>
            </a:r>
          </a:p>
          <a:p>
            <a:r>
              <a:rPr lang="en-US" dirty="0"/>
              <a:t>46% increase since FY 2021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Areas</a:t>
            </a:r>
          </a:p>
        </p:txBody>
      </p:sp>
      <p:pic>
        <p:nvPicPr>
          <p:cNvPr id="5" name="Picture 4" descr="A picture containing sky, grass, outdoor, dirt&#10;&#10;AI-generated content may be incorrect.">
            <a:extLst>
              <a:ext uri="{FF2B5EF4-FFF2-40B4-BE49-F238E27FC236}">
                <a16:creationId xmlns:a16="http://schemas.microsoft.com/office/drawing/2014/main" id="{29454BAD-A71C-B325-F978-80715392E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3" b="10421"/>
          <a:stretch/>
        </p:blipFill>
        <p:spPr>
          <a:xfrm>
            <a:off x="229299" y="1619076"/>
            <a:ext cx="4723093" cy="254186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699FD36-ABA0-9D6E-2E5E-BF667604E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36" y="3729946"/>
            <a:ext cx="3990453" cy="285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65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850C9-F751-2F92-0BBC-E03A52603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&#10;&#10;AI-generated content may be incorrect.">
            <a:extLst>
              <a:ext uri="{FF2B5EF4-FFF2-40B4-BE49-F238E27FC236}">
                <a16:creationId xmlns:a16="http://schemas.microsoft.com/office/drawing/2014/main" id="{7A29E0C7-343F-4139-8949-8742C90AB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2" y="-3820"/>
            <a:ext cx="10597415" cy="6861820"/>
          </a:xfr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1B079618-5D67-AF0C-AC67-1B51F5D6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5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3467101" cy="111442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2022 Truck Parking Assessment</a:t>
            </a:r>
          </a:p>
        </p:txBody>
      </p:sp>
      <p:pic>
        <p:nvPicPr>
          <p:cNvPr id="1026" name="Picture 2" descr="A rest area in Kentucky with a full lot of semi trucks parked for the evening">
            <a:extLst>
              <a:ext uri="{FF2B5EF4-FFF2-40B4-BE49-F238E27FC236}">
                <a16:creationId xmlns:a16="http://schemas.microsoft.com/office/drawing/2014/main" id="{BA1B3516-43DF-9B62-4B0C-F4543D17902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7953" b="2"/>
          <a:stretch>
            <a:fillRect/>
          </a:stretch>
        </p:blipFill>
        <p:spPr bwMode="auto">
          <a:xfrm>
            <a:off x="4892563" y="222673"/>
            <a:ext cx="7007392" cy="61531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A5A2D968-1C46-9CB3-F688-C81294C66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3467100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Demand increased 24% since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Hours of Service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Electronic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Fewer Drivers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2924A-4C17-F756-A301-49D2E773BAC4}"/>
              </a:ext>
            </a:extLst>
          </p:cNvPr>
          <p:cNvSpPr txBox="1"/>
          <p:nvPr/>
        </p:nvSpPr>
        <p:spPr>
          <a:xfrm>
            <a:off x="1476181" y="6359009"/>
            <a:ext cx="302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Kentucky Truck Parking | KYTC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670A88D5-6B22-C4A1-7E18-D486CE93F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/>
          <a:p>
            <a:r>
              <a:rPr lang="en-US" dirty="0"/>
              <a:t>Unmet Parking Demand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AB416098-0735-32D5-AEB0-FCF341E1E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3" r="-11615"/>
          <a:stretch/>
        </p:blipFill>
        <p:spPr>
          <a:xfrm>
            <a:off x="440575" y="1440741"/>
            <a:ext cx="11310850" cy="4631885"/>
          </a:xfrm>
          <a:prstGeom prst="rect">
            <a:avLst/>
          </a:prstGeom>
          <a:solidFill>
            <a:srgbClr val="E0E0E0"/>
          </a:solidFill>
        </p:spPr>
      </p:pic>
    </p:spTree>
    <p:extLst>
      <p:ext uri="{BB962C8B-B14F-4D97-AF65-F5344CB8AC3E}">
        <p14:creationId xmlns:p14="http://schemas.microsoft.com/office/powerpoint/2010/main" val="149809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568B63-3034-F588-56C5-D297ED1B2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939542"/>
              </p:ext>
            </p:extLst>
          </p:nvPr>
        </p:nvGraphicFramePr>
        <p:xfrm>
          <a:off x="581296" y="1658455"/>
          <a:ext cx="11029407" cy="4053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07429">
                  <a:extLst>
                    <a:ext uri="{9D8B030D-6E8A-4147-A177-3AD203B41FA5}">
                      <a16:colId xmlns:a16="http://schemas.microsoft.com/office/drawing/2014/main" val="168544205"/>
                    </a:ext>
                  </a:extLst>
                </a:gridCol>
                <a:gridCol w="2141941">
                  <a:extLst>
                    <a:ext uri="{9D8B030D-6E8A-4147-A177-3AD203B41FA5}">
                      <a16:colId xmlns:a16="http://schemas.microsoft.com/office/drawing/2014/main" val="225960753"/>
                    </a:ext>
                  </a:extLst>
                </a:gridCol>
                <a:gridCol w="1790786">
                  <a:extLst>
                    <a:ext uri="{9D8B030D-6E8A-4147-A177-3AD203B41FA5}">
                      <a16:colId xmlns:a16="http://schemas.microsoft.com/office/drawing/2014/main" val="1041716377"/>
                    </a:ext>
                  </a:extLst>
                </a:gridCol>
                <a:gridCol w="2089251">
                  <a:extLst>
                    <a:ext uri="{9D8B030D-6E8A-4147-A177-3AD203B41FA5}">
                      <a16:colId xmlns:a16="http://schemas.microsoft.com/office/drawing/2014/main" val="2371409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500" b="1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Facility Type</a:t>
                      </a:r>
                      <a:endParaRPr lang="en-US" b="1" spc="-150" dirty="0">
                        <a:solidFill>
                          <a:schemeClr val="bg1"/>
                        </a:solidFill>
                        <a:latin typeface="+mj-lt"/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500" b="1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Number of Locations</a:t>
                      </a:r>
                      <a:endParaRPr lang="en-US" b="1" spc="-150" dirty="0">
                        <a:solidFill>
                          <a:schemeClr val="bg1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500" b="1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Total Spaces</a:t>
                      </a:r>
                      <a:endParaRPr lang="en-US" b="1" spc="-150" dirty="0">
                        <a:solidFill>
                          <a:schemeClr val="bg1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500" b="1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% of Total Spaces</a:t>
                      </a:r>
                      <a:endParaRPr lang="en-US" b="1" spc="-150" dirty="0">
                        <a:solidFill>
                          <a:schemeClr val="bg1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58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spc="-150" dirty="0">
                          <a:solidFill>
                            <a:schemeClr val="bg1"/>
                          </a:solidFill>
                        </a:rPr>
                        <a:t>Public Rest Areas</a:t>
                      </a:r>
                      <a:endParaRPr lang="en-US" sz="2400" b="0" spc="-150" dirty="0">
                        <a:solidFill>
                          <a:schemeClr val="bg1"/>
                        </a:solidFill>
                        <a:latin typeface="+mj-lt"/>
                        <a:ea typeface="Adobe Gothic Std B" panose="020B080000000000000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23</a:t>
                      </a:r>
                      <a:endParaRPr lang="en-US" b="0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820</a:t>
                      </a:r>
                      <a:endParaRPr lang="en-US" b="0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10.6%</a:t>
                      </a:r>
                      <a:endParaRPr lang="en-US" b="0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40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spc="-150" dirty="0">
                          <a:solidFill>
                            <a:schemeClr val="bg1"/>
                          </a:solidFill>
                        </a:rPr>
                        <a:t>Public Weigh Stations</a:t>
                      </a:r>
                      <a:endParaRPr lang="en-US" sz="2400" b="0" spc="-150" dirty="0">
                        <a:solidFill>
                          <a:schemeClr val="bg1"/>
                        </a:solidFill>
                        <a:latin typeface="+mj-lt"/>
                        <a:ea typeface="Adobe Gothic Std B" panose="020B080000000000000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14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666"/>
                        </a:solidFill>
                        <a:effectLst/>
                        <a:uLnTx/>
                        <a:uFillTx/>
                        <a:latin typeface="+mn-lt"/>
                        <a:ea typeface="Adobe Gothic Std B" panose="020B080000000000000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413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666"/>
                        </a:solidFill>
                        <a:effectLst/>
                        <a:uLnTx/>
                        <a:uFillTx/>
                        <a:latin typeface="+mn-lt"/>
                        <a:ea typeface="Adobe Gothic Std B" panose="020B080000000000000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5.3%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666"/>
                        </a:solidFill>
                        <a:effectLst/>
                        <a:uLnTx/>
                        <a:uFillTx/>
                        <a:latin typeface="+mn-lt"/>
                        <a:ea typeface="Adobe Gothic Std B" panose="020B080000000000000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512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spc="-150" dirty="0">
                          <a:solidFill>
                            <a:schemeClr val="bg1"/>
                          </a:solidFill>
                        </a:rPr>
                        <a:t>Privately Owned Truck Stops</a:t>
                      </a:r>
                      <a:endParaRPr lang="en-US" sz="2400" b="0" spc="-150" dirty="0">
                        <a:solidFill>
                          <a:schemeClr val="bg1"/>
                        </a:solidFill>
                        <a:latin typeface="+mj-lt"/>
                        <a:ea typeface="Adobe Gothic Std B" panose="020B080000000000000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74</a:t>
                      </a:r>
                      <a:endParaRPr lang="en-US" b="0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6,330</a:t>
                      </a:r>
                      <a:endParaRPr lang="en-US" b="0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81.9%</a:t>
                      </a:r>
                      <a:endParaRPr lang="en-US" b="0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53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spc="-150" dirty="0">
                          <a:solidFill>
                            <a:schemeClr val="bg1"/>
                          </a:solidFill>
                        </a:rPr>
                        <a:t>Other Lots With Unclear Ownership</a:t>
                      </a:r>
                      <a:endParaRPr lang="en-US" sz="2400" b="0" spc="-150" dirty="0">
                        <a:solidFill>
                          <a:schemeClr val="bg1"/>
                        </a:solidFill>
                        <a:latin typeface="+mj-lt"/>
                        <a:ea typeface="Adobe Gothic Std B" panose="020B080000000000000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15</a:t>
                      </a:r>
                      <a:endParaRPr lang="en-US" b="0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170</a:t>
                      </a:r>
                      <a:endParaRPr lang="en-US" b="1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2.2%</a:t>
                      </a:r>
                      <a:endParaRPr lang="en-US" b="1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0704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spc="-150" dirty="0">
                          <a:solidFill>
                            <a:schemeClr val="bg1"/>
                          </a:solidFill>
                        </a:rPr>
                        <a:t>Box Store Parking Lots (e.g., Walmart, Lowes)</a:t>
                      </a:r>
                      <a:endParaRPr lang="en-US" sz="2400" b="0" spc="-150" dirty="0">
                        <a:solidFill>
                          <a:schemeClr val="bg1"/>
                        </a:solidFill>
                        <a:latin typeface="+mj-lt"/>
                        <a:ea typeface="Adobe Gothic Std B" panose="020B080000000000000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lang="en-US" b="0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-</a:t>
                      </a:r>
                      <a:endParaRPr lang="en-US" b="1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-</a:t>
                      </a:r>
                      <a:endParaRPr lang="en-US" b="1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72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spc="-150" dirty="0">
                          <a:solidFill>
                            <a:schemeClr val="bg1"/>
                          </a:solidFill>
                        </a:rPr>
                        <a:t>Highway Exit/Entry Ramps</a:t>
                      </a:r>
                      <a:endParaRPr lang="en-US" sz="2400" b="0" spc="-150" dirty="0">
                        <a:solidFill>
                          <a:schemeClr val="bg1"/>
                        </a:solidFill>
                        <a:latin typeface="+mj-lt"/>
                        <a:ea typeface="Adobe Gothic Std B" panose="020B080000000000000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572</a:t>
                      </a:r>
                      <a:endParaRPr lang="en-US" b="0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-</a:t>
                      </a:r>
                      <a:endParaRPr lang="en-US" b="1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666"/>
                          </a:solidFill>
                          <a:effectLst/>
                          <a:uLnTx/>
                          <a:uFillTx/>
                        </a:rPr>
                        <a:t>-</a:t>
                      </a:r>
                      <a:endParaRPr lang="en-US" b="1" spc="0" dirty="0">
                        <a:solidFill>
                          <a:srgbClr val="023666"/>
                        </a:solidFill>
                        <a:ea typeface="Adobe Gothic Std B" panose="020B08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80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spc="-150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2400" b="1" spc="-150" dirty="0">
                        <a:solidFill>
                          <a:schemeClr val="bg1"/>
                        </a:solidFill>
                        <a:latin typeface="+mj-lt"/>
                        <a:ea typeface="Adobe Gothic Std B" panose="020B080000000000000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779</a:t>
                      </a:r>
                      <a:endParaRPr lang="en-US" b="1" spc="0" dirty="0">
                        <a:solidFill>
                          <a:schemeClr val="bg1"/>
                        </a:solidFill>
                        <a:ea typeface="Adobe Gothic Std B" panose="020B080000000000000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7,733</a:t>
                      </a:r>
                      <a:endParaRPr lang="en-US" b="1" spc="0" dirty="0">
                        <a:solidFill>
                          <a:schemeClr val="bg1"/>
                        </a:solidFill>
                        <a:ea typeface="Adobe Gothic Std B" panose="020B080000000000000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100%</a:t>
                      </a:r>
                      <a:endParaRPr lang="en-US" b="1" spc="0" dirty="0">
                        <a:solidFill>
                          <a:schemeClr val="bg1"/>
                        </a:solidFill>
                        <a:ea typeface="Adobe Gothic Std B" panose="020B080000000000000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9647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02490E9-9DC1-4306-B32A-388A688D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Truck Parking Supply</a:t>
            </a:r>
          </a:p>
        </p:txBody>
      </p:sp>
    </p:spTree>
    <p:extLst>
      <p:ext uri="{BB962C8B-B14F-4D97-AF65-F5344CB8AC3E}">
        <p14:creationId xmlns:p14="http://schemas.microsoft.com/office/powerpoint/2010/main" val="117379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</p:spPr>
        <p:txBody>
          <a:bodyPr anchor="b">
            <a:normAutofit/>
          </a:bodyPr>
          <a:lstStyle/>
          <a:p>
            <a:r>
              <a:rPr lang="en-US" dirty="0"/>
              <a:t>Truck Parking Action Plan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Truck Parking Expansion at 11 Sites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Woodford EB &amp; WB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Simpson NB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Bullitt SB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Oldham NB &amp; SB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Boone NB &amp; SB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Scott NB &amp; SB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Whitley NB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A6C3A-8AF8-6B56-63AE-8FFF9864E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511584"/>
            <a:ext cx="5181600" cy="2979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98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81346E91-13A5-5B9B-4B20-EC4C50C7C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2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00"/>
      </a:accent1>
      <a:accent2>
        <a:srgbClr val="003764"/>
      </a:accent2>
      <a:accent3>
        <a:srgbClr val="5EB3E4"/>
      </a:accent3>
      <a:accent4>
        <a:srgbClr val="7F7F7F"/>
      </a:accent4>
      <a:accent5>
        <a:srgbClr val="3A3838"/>
      </a:accent5>
      <a:accent6>
        <a:srgbClr val="D8D9D7"/>
      </a:accent6>
      <a:hlink>
        <a:srgbClr val="2F5496"/>
      </a:hlink>
      <a:folHlink>
        <a:srgbClr val="833C0B"/>
      </a:folHlink>
    </a:clrScheme>
    <a:fontScheme name="KYT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TCtemplate-TK-Main" id="{5079439B-1F70-2A47-A72D-43CF1FB7F3A3}" vid="{75E5FD48-4F16-094F-9B4E-6C600BDA1E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89ABD76F30DF43962563A28BC51F62" ma:contentTypeVersion="2" ma:contentTypeDescription="Create a new document." ma:contentTypeScope="" ma:versionID="e6d63f56d6d252fd0b56787b478e0a9e">
  <xsd:schema xmlns:xsd="http://www.w3.org/2001/XMLSchema" xmlns:xs="http://www.w3.org/2001/XMLSchema" xmlns:p="http://schemas.microsoft.com/office/2006/metadata/properties" xmlns:ns1="http://schemas.microsoft.com/sharepoint/v3" xmlns:ns2="9c16dc54-5a24-4afd-a61c-664ec7eab416" targetNamespace="http://schemas.microsoft.com/office/2006/metadata/properties" ma:root="true" ma:fieldsID="9ac3fb3146f66afbb46b711eb535f5ef" ns1:_="" ns2:_="">
    <xsd:import namespace="http://schemas.microsoft.com/sharepoint/v3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70A070-8F65-401D-945B-E1F108E5B9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3C83A01-C0AC-456B-BD95-6E45D8FCA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B9159-6531-4689-8619-D8C8EDCF9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c16dc54-5a24-4afd-a61c-664ec7eab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2025-10-14 IJC Rest Area</Template>
  <TotalTime>455</TotalTime>
  <Words>279</Words>
  <Application>Microsoft Office PowerPoint</Application>
  <PresentationFormat>Widescreen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Adobe Gothic Std B</vt:lpstr>
      <vt:lpstr>Aptos</vt:lpstr>
      <vt:lpstr>Arial</vt:lpstr>
      <vt:lpstr>Calibri</vt:lpstr>
      <vt:lpstr>Office Theme</vt:lpstr>
      <vt:lpstr>PowerPoint Presentation</vt:lpstr>
      <vt:lpstr>PowerPoint Presentation</vt:lpstr>
      <vt:lpstr>Rest Areas</vt:lpstr>
      <vt:lpstr>PowerPoint Presentation</vt:lpstr>
      <vt:lpstr>2022 Truck Parking Assessment</vt:lpstr>
      <vt:lpstr>Unmet Parking Demand</vt:lpstr>
      <vt:lpstr>Existing Truck Parking Supply</vt:lpstr>
      <vt:lpstr>Truck Parking Action Plan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John W (KYTC)</dc:creator>
  <cp:lastModifiedBy>Williams, Christina (LRC)</cp:lastModifiedBy>
  <cp:revision>3</cp:revision>
  <dcterms:created xsi:type="dcterms:W3CDTF">2025-10-08T13:21:57Z</dcterms:created>
  <dcterms:modified xsi:type="dcterms:W3CDTF">2025-10-13T20:21:21Z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0x0101009C89ABD76F30DF43962563A28BC51F62</vt:lpwstr>
  </property>
</Properties>
</file>