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7" r:id="rId5"/>
    <p:sldId id="270" r:id="rId6"/>
    <p:sldId id="273" r:id="rId7"/>
    <p:sldId id="272" r:id="rId8"/>
    <p:sldId id="271" r:id="rId9"/>
    <p:sldId id="274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lnSpc>
                <a:spcPct val="100000"/>
              </a:lnSpc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401963E-68C3-262E-C636-A9D29D569110}"/>
              </a:ext>
            </a:extLst>
          </p:cNvPr>
          <p:cNvSpPr txBox="1">
            <a:spLocks/>
          </p:cNvSpPr>
          <p:nvPr/>
        </p:nvSpPr>
        <p:spPr>
          <a:xfrm>
            <a:off x="3737498" y="0"/>
            <a:ext cx="8454502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/>
              <a:t>INTERIM JOINT COMMITTEE</a:t>
            </a:r>
            <a:br>
              <a:rPr lang="en-US" sz="3600" b="1" dirty="0"/>
            </a:br>
            <a:r>
              <a:rPr lang="en-US" sz="3600" b="1" dirty="0"/>
              <a:t>ON TRANSPORTATION</a:t>
            </a:r>
            <a:endParaRPr lang="en-US" sz="3600" dirty="0"/>
          </a:p>
          <a:p>
            <a:pPr algn="ctr"/>
            <a:r>
              <a:rPr lang="en-US" sz="2000" dirty="0"/>
              <a:t>November 4, 2025</a:t>
            </a:r>
            <a:endParaRPr lang="en-US" sz="1900" b="1" dirty="0"/>
          </a:p>
          <a:p>
            <a:pPr algn="ctr"/>
            <a:r>
              <a:rPr lang="en-US" sz="3000" b="1" dirty="0" err="1"/>
              <a:t>Workzone</a:t>
            </a:r>
            <a:r>
              <a:rPr lang="en-US" sz="3000" b="1" dirty="0"/>
              <a:t> Speed Enforcement</a:t>
            </a:r>
          </a:p>
          <a:p>
            <a:pPr algn="ctr"/>
            <a:r>
              <a:rPr lang="en-US" dirty="0"/>
              <a:t>John Moore, Deputy State Highway Engineer</a:t>
            </a:r>
          </a:p>
          <a:p>
            <a:pPr algn="ctr"/>
            <a:r>
              <a:rPr lang="en-US" dirty="0"/>
              <a:t>Jason Siwula, Deputy State Highway Engineer</a:t>
            </a:r>
          </a:p>
        </p:txBody>
      </p:sp>
    </p:spTree>
    <p:extLst>
      <p:ext uri="{BB962C8B-B14F-4D97-AF65-F5344CB8AC3E}">
        <p14:creationId xmlns:p14="http://schemas.microsoft.com/office/powerpoint/2010/main" val="77326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79672" y="1013219"/>
            <a:ext cx="6729533" cy="4428793"/>
          </a:xfrm>
        </p:spPr>
        <p:txBody>
          <a:bodyPr anchor="ctr"/>
          <a:lstStyle/>
          <a:p>
            <a:r>
              <a:rPr lang="en-US" sz="2400" b="1" dirty="0"/>
              <a:t>VISION</a:t>
            </a:r>
            <a:br>
              <a:rPr lang="en-US" sz="2400" b="1" dirty="0"/>
            </a:br>
            <a:r>
              <a:rPr lang="en-US" sz="2200" dirty="0"/>
              <a:t>Striving to be </a:t>
            </a:r>
            <a:r>
              <a:rPr lang="en-US" sz="2200" b="1" dirty="0"/>
              <a:t>national leaders in transportation</a:t>
            </a:r>
            <a:r>
              <a:rPr lang="en-US" sz="2200" dirty="0"/>
              <a:t> who provide transportation infrastructure and services for the 21st century that deliver new economic opportunities for all Kentuckians.</a:t>
            </a:r>
          </a:p>
          <a:p>
            <a:endParaRPr lang="en-US" sz="700" dirty="0"/>
          </a:p>
          <a:p>
            <a:r>
              <a:rPr lang="en-US" sz="2400" b="1" dirty="0"/>
              <a:t>MISSION</a:t>
            </a:r>
            <a:br>
              <a:rPr lang="en-US" sz="2400" b="1" dirty="0"/>
            </a:br>
            <a:r>
              <a:rPr lang="en-US" sz="2200" b="1" dirty="0"/>
              <a:t>To provide a safe</a:t>
            </a:r>
            <a:r>
              <a:rPr lang="en-US" sz="2200" dirty="0"/>
              <a:t>, efficient, environmentally sound and fiscally responsible </a:t>
            </a:r>
            <a:r>
              <a:rPr lang="en-US" sz="2200" b="1" dirty="0"/>
              <a:t>transportation system</a:t>
            </a:r>
            <a:r>
              <a:rPr lang="en-US" sz="2200" dirty="0"/>
              <a:t> that delivers economic opportunity and enhances the quality of life in Kentucky.</a:t>
            </a:r>
          </a:p>
        </p:txBody>
      </p:sp>
    </p:spTree>
    <p:extLst>
      <p:ext uri="{BB962C8B-B14F-4D97-AF65-F5344CB8AC3E}">
        <p14:creationId xmlns:p14="http://schemas.microsoft.com/office/powerpoint/2010/main" val="424027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5925" y="1440741"/>
            <a:ext cx="11017189" cy="5164245"/>
          </a:xfrm>
        </p:spPr>
        <p:txBody>
          <a:bodyPr anchor="ctr"/>
          <a:lstStyle/>
          <a:p>
            <a:r>
              <a:rPr lang="en-US" dirty="0"/>
              <a:t>Improved Work Zone Safety</a:t>
            </a:r>
          </a:p>
          <a:p>
            <a:r>
              <a:rPr lang="en-US" dirty="0"/>
              <a:t>Enforce Work Zone Speed Limit</a:t>
            </a:r>
          </a:p>
          <a:p>
            <a:r>
              <a:rPr lang="en-US" dirty="0"/>
              <a:t>Safer Enforcement Beyond the Work Zone</a:t>
            </a:r>
          </a:p>
          <a:p>
            <a:r>
              <a:rPr lang="en-US" b="1" dirty="0"/>
              <a:t>Save Lives</a:t>
            </a:r>
          </a:p>
          <a:p>
            <a:r>
              <a:rPr lang="en-US" b="1" dirty="0"/>
              <a:t>Prevent Injuries</a:t>
            </a:r>
          </a:p>
          <a:p>
            <a:r>
              <a:rPr lang="en-US" b="1" dirty="0"/>
              <a:t>NOT for Revenue Generation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9815"/>
          </a:xfrm>
        </p:spPr>
        <p:txBody>
          <a:bodyPr/>
          <a:lstStyle/>
          <a:p>
            <a:r>
              <a:rPr lang="en-US" dirty="0"/>
              <a:t>Jared Lee Helton Act Goals</a:t>
            </a:r>
          </a:p>
        </p:txBody>
      </p:sp>
    </p:spTree>
    <p:extLst>
      <p:ext uri="{BB962C8B-B14F-4D97-AF65-F5344CB8AC3E}">
        <p14:creationId xmlns:p14="http://schemas.microsoft.com/office/powerpoint/2010/main" val="172498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/>
              <a:t>About the Jared Lee Helton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  <a:p>
            <a:pPr lvl="1"/>
            <a:r>
              <a:rPr lang="en-US" dirty="0"/>
              <a:t>Warning Signage</a:t>
            </a:r>
          </a:p>
          <a:p>
            <a:pPr lvl="1"/>
            <a:r>
              <a:rPr lang="en-US" dirty="0"/>
              <a:t>Flashers</a:t>
            </a:r>
          </a:p>
          <a:p>
            <a:pPr lvl="1"/>
            <a:r>
              <a:rPr lang="en-US" dirty="0"/>
              <a:t>Bona fide Worker</a:t>
            </a:r>
          </a:p>
          <a:p>
            <a:pPr lvl="1"/>
            <a:r>
              <a:rPr lang="en-US" dirty="0"/>
              <a:t>Speed Safety Cameras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Misconceptions:</a:t>
            </a:r>
          </a:p>
          <a:p>
            <a:pPr lvl="1"/>
            <a:r>
              <a:rPr lang="en-US" dirty="0"/>
              <a:t>No Mailed Citations</a:t>
            </a:r>
          </a:p>
          <a:p>
            <a:pPr lvl="1"/>
            <a:r>
              <a:rPr lang="en-US" dirty="0"/>
              <a:t>Not Always Active</a:t>
            </a:r>
          </a:p>
          <a:p>
            <a:pPr lvl="1"/>
            <a:r>
              <a:rPr lang="en-US" dirty="0"/>
              <a:t>Not a Money Maker</a:t>
            </a:r>
          </a:p>
        </p:txBody>
      </p:sp>
    </p:spTree>
    <p:extLst>
      <p:ext uri="{BB962C8B-B14F-4D97-AF65-F5344CB8AC3E}">
        <p14:creationId xmlns:p14="http://schemas.microsoft.com/office/powerpoint/2010/main" val="69684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</p:spPr>
        <p:txBody>
          <a:bodyPr anchor="ctr"/>
          <a:lstStyle/>
          <a:p>
            <a:pPr algn="ctr"/>
            <a:r>
              <a:rPr lang="en-US" dirty="0"/>
              <a:t>Camera Roll Out Plan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n-US" dirty="0"/>
              <a:t>Small Initial Deployment - 5</a:t>
            </a:r>
          </a:p>
          <a:p>
            <a:r>
              <a:rPr lang="en-US" dirty="0"/>
              <a:t>Reviewing Impact</a:t>
            </a:r>
          </a:p>
          <a:p>
            <a:r>
              <a:rPr lang="en-US" dirty="0"/>
              <a:t>Developing Policy </a:t>
            </a:r>
          </a:p>
          <a:p>
            <a:r>
              <a:rPr lang="en-US" dirty="0"/>
              <a:t>Expanding in 2026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D8C2D-026F-7719-FE6B-76C669D72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US" dirty="0"/>
              <a:t>Current Deployment</a:t>
            </a:r>
          </a:p>
          <a:p>
            <a:pPr lvl="1"/>
            <a:r>
              <a:rPr lang="en-US" dirty="0"/>
              <a:t>Shelby – I-64</a:t>
            </a:r>
          </a:p>
          <a:p>
            <a:pPr lvl="1"/>
            <a:r>
              <a:rPr lang="en-US" dirty="0"/>
              <a:t>Laurel/Whitley – I-75</a:t>
            </a:r>
          </a:p>
          <a:p>
            <a:pPr lvl="1"/>
            <a:r>
              <a:rPr lang="en-US" dirty="0"/>
              <a:t>Martin – KY-3</a:t>
            </a:r>
          </a:p>
          <a:p>
            <a:pPr lvl="1"/>
            <a:r>
              <a:rPr lang="en-US" dirty="0"/>
              <a:t>Fayette – KY-418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5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CD028746-8840-8112-FD7B-53EE98E53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</p:spPr>
        <p:txBody>
          <a:bodyPr anchor="ctr"/>
          <a:lstStyle/>
          <a:p>
            <a:pPr algn="ctr"/>
            <a:r>
              <a:rPr lang="en-US" dirty="0"/>
              <a:t>Warning Signs and </a:t>
            </a:r>
            <a:r>
              <a:rPr lang="en-US" dirty="0" err="1"/>
              <a:t>Workzone</a:t>
            </a:r>
            <a:r>
              <a:rPr lang="en-US" dirty="0"/>
              <a:t> Camera</a:t>
            </a:r>
          </a:p>
        </p:txBody>
      </p:sp>
      <p:pic>
        <p:nvPicPr>
          <p:cNvPr id="6" name="Picture Placeholder 5" descr="A picture containing text, tree, sky, outdoor&#10;&#10;AI-generated content may be incorrect.">
            <a:extLst>
              <a:ext uri="{FF2B5EF4-FFF2-40B4-BE49-F238E27FC236}">
                <a16:creationId xmlns:a16="http://schemas.microsoft.com/office/drawing/2014/main" id="{1B45263A-F1DF-7DF9-151B-1CE46FD36CB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38200" y="2271935"/>
            <a:ext cx="5181600" cy="3458718"/>
          </a:xfrm>
          <a:noFill/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546DBC2-EE28-0C2C-07DA-E627E60B482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85" b="5841"/>
          <a:stretch/>
        </p:blipFill>
        <p:spPr>
          <a:xfrm>
            <a:off x="7169727" y="1826531"/>
            <a:ext cx="3969809" cy="4096288"/>
          </a:xfrm>
        </p:spPr>
      </p:pic>
    </p:spTree>
    <p:extLst>
      <p:ext uri="{BB962C8B-B14F-4D97-AF65-F5344CB8AC3E}">
        <p14:creationId xmlns:p14="http://schemas.microsoft.com/office/powerpoint/2010/main" val="1498099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491E7-DACE-F6F0-58C9-4710A18A2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9C97382-0E06-7AD0-5A7E-354E6CF80736}"/>
              </a:ext>
            </a:extLst>
          </p:cNvPr>
          <p:cNvSpPr txBox="1">
            <a:spLocks/>
          </p:cNvSpPr>
          <p:nvPr/>
        </p:nvSpPr>
        <p:spPr>
          <a:xfrm>
            <a:off x="0" y="6367748"/>
            <a:ext cx="12192000" cy="49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6DA49FF-FCFC-7D45-6588-39CBCDF2532F}"/>
              </a:ext>
            </a:extLst>
          </p:cNvPr>
          <p:cNvSpPr txBox="1">
            <a:spLocks/>
          </p:cNvSpPr>
          <p:nvPr/>
        </p:nvSpPr>
        <p:spPr>
          <a:xfrm>
            <a:off x="3613212" y="0"/>
            <a:ext cx="8578788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/>
              <a:t>INTERIM JOINT COMMITTEE</a:t>
            </a:r>
            <a:br>
              <a:rPr lang="en-US" sz="3600" b="1" dirty="0"/>
            </a:br>
            <a:r>
              <a:rPr lang="en-US" sz="3600" b="1" dirty="0"/>
              <a:t>ON TRANSPORTATION</a:t>
            </a:r>
            <a:endParaRPr lang="en-US" sz="3600" dirty="0"/>
          </a:p>
          <a:p>
            <a:pPr algn="ctr"/>
            <a:r>
              <a:rPr lang="en-US" sz="2000" dirty="0"/>
              <a:t>November 4, 2025</a:t>
            </a:r>
            <a:endParaRPr lang="en-US" sz="1900" b="1" dirty="0"/>
          </a:p>
          <a:p>
            <a:pPr algn="ctr"/>
            <a:r>
              <a:rPr lang="en-US" sz="3000" b="1" dirty="0" err="1"/>
              <a:t>Workzone</a:t>
            </a:r>
            <a:r>
              <a:rPr lang="en-US" sz="3000" b="1" dirty="0"/>
              <a:t> Speed Enforcement</a:t>
            </a:r>
          </a:p>
          <a:p>
            <a:pPr algn="ctr"/>
            <a:r>
              <a:rPr lang="en-US" dirty="0"/>
              <a:t>John Moore, Deputy State Highway Engineer</a:t>
            </a:r>
          </a:p>
          <a:p>
            <a:pPr algn="ctr"/>
            <a:r>
              <a:rPr lang="en-US" dirty="0"/>
              <a:t>Jason Siwula, Deputy State Highway Engineer</a:t>
            </a:r>
          </a:p>
        </p:txBody>
      </p:sp>
    </p:spTree>
    <p:extLst>
      <p:ext uri="{BB962C8B-B14F-4D97-AF65-F5344CB8AC3E}">
        <p14:creationId xmlns:p14="http://schemas.microsoft.com/office/powerpoint/2010/main" val="148628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5079439B-1F70-2A47-A72D-43CF1FB7F3A3}" vid="{75E5FD48-4F16-094F-9B4E-6C600BDA1E7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89ABD76F30DF43962563A28BC51F62" ma:contentTypeVersion="2" ma:contentTypeDescription="Create a new document." ma:contentTypeScope="" ma:versionID="e6d63f56d6d252fd0b56787b478e0a9e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9ac3fb3146f66afbb46b711eb535f5ef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3C83A01-C0AC-456B-BD95-6E45D8FCAB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FB9159-6531-4689-8619-D8C8EDCF9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c16dc54-5a24-4afd-a61c-664ec7eab4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70A070-8F65-401D-945B-E1F108E5B9F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 (1) - Copy</Template>
  <TotalTime>148</TotalTime>
  <Words>207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Jared Lee Helton Act Goals</vt:lpstr>
      <vt:lpstr>About the Jared Lee Helton Act</vt:lpstr>
      <vt:lpstr>Camera Roll Out Plan</vt:lpstr>
      <vt:lpstr>Warning Signs and Workzone Camera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Moore, John W (KYTC)</dc:creator>
  <cp:lastModifiedBy>Bishop, Kenny S (KYTC)</cp:lastModifiedBy>
  <cp:revision>4</cp:revision>
  <dcterms:created xsi:type="dcterms:W3CDTF">2025-10-30T01:41:05Z</dcterms:created>
  <dcterms:modified xsi:type="dcterms:W3CDTF">2025-10-30T15:58:47Z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0x0101009C89ABD76F30DF43962563A28BC51F62</vt:lpwstr>
  </property>
</Properties>
</file>