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69" r:id="rId5"/>
    <p:sldId id="270" r:id="rId6"/>
    <p:sldId id="271" r:id="rId7"/>
    <p:sldId id="283" r:id="rId8"/>
    <p:sldId id="284" r:id="rId9"/>
    <p:sldId id="285" r:id="rId10"/>
    <p:sldId id="287" r:id="rId11"/>
    <p:sldId id="286" r:id="rId12"/>
    <p:sldId id="27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FB7F2-7A45-445B-BB3D-98742CF9DE40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2551C5-2C35-49B8-8570-BD7FA2A0F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636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086224" y="1447481"/>
            <a:ext cx="7191375" cy="1042987"/>
          </a:xfrm>
        </p:spPr>
        <p:txBody>
          <a:bodyPr tIns="0" anchor="t">
            <a:normAutofit/>
          </a:bodyPr>
          <a:lstStyle>
            <a:lvl1pPr algn="l">
              <a:defRPr sz="5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SLIDE: NAME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092575" y="2490468"/>
            <a:ext cx="7185025" cy="2043432"/>
          </a:xfrm>
        </p:spPr>
        <p:txBody>
          <a:bodyPr anchor="b"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Speaker information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67125" y="1604961"/>
            <a:ext cx="85725" cy="28273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6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sion Statem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67126" y="1004341"/>
            <a:ext cx="107706" cy="44418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34779" y="1004341"/>
            <a:ext cx="6729533" cy="459879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8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 dirty="0"/>
              <a:t>Content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63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69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with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84300"/>
          </a:xfrm>
          <a:solidFill>
            <a:schemeClr val="accent2"/>
          </a:solidFill>
        </p:spPr>
        <p:txBody>
          <a:bodyPr lIns="548640" anchor="b" anchorCtr="0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-17754" y="1354492"/>
            <a:ext cx="12209753" cy="155888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22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98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562475" y="0"/>
            <a:ext cx="76295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390525"/>
            <a:ext cx="3467101" cy="1114425"/>
          </a:xfrm>
        </p:spPr>
        <p:txBody>
          <a:bodyPr anchor="b"/>
          <a:lstStyle>
            <a:lvl1pPr>
              <a:lnSpc>
                <a:spcPct val="100000"/>
              </a:lnSpc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0758" y="390525"/>
            <a:ext cx="7007392" cy="615315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3876" y="1990726"/>
            <a:ext cx="3467100" cy="381158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479925" y="1"/>
            <a:ext cx="125414" cy="6858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7550150" y="6331506"/>
            <a:ext cx="4479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</a:rPr>
              <a:t>KENTUCKY</a:t>
            </a:r>
            <a:r>
              <a:rPr lang="en-US" b="1" baseline="0" dirty="0">
                <a:solidFill>
                  <a:schemeClr val="bg1"/>
                </a:solidFill>
              </a:rPr>
              <a:t> TRANSPORTATION CABINET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81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9931399" y="0"/>
            <a:ext cx="2120900" cy="618966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8723312" cy="13255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22751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227511" cy="3684588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32400" y="1681163"/>
            <a:ext cx="433070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32400" y="2505075"/>
            <a:ext cx="4330700" cy="3684588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66BC-843C-419F-9977-D35BD11A7620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9931399" y="1"/>
            <a:ext cx="2120900" cy="169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9931399" y="1690688"/>
            <a:ext cx="2120900" cy="5176836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01600" y="1604168"/>
            <a:ext cx="11825802" cy="86519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5897" y="365125"/>
            <a:ext cx="1850456" cy="105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7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860596" y="2323306"/>
            <a:ext cx="5826035" cy="2899623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Information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70" y="3371680"/>
            <a:ext cx="380063" cy="380063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1089708" y="2840199"/>
            <a:ext cx="13103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KYTC</a:t>
            </a:r>
          </a:p>
        </p:txBody>
      </p:sp>
      <p:sp>
        <p:nvSpPr>
          <p:cNvPr id="10" name="Rectangle 9"/>
          <p:cNvSpPr/>
          <p:nvPr userDrawn="1"/>
        </p:nvSpPr>
        <p:spPr>
          <a:xfrm flipH="1">
            <a:off x="3525396" y="1257300"/>
            <a:ext cx="96390" cy="39656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80" y="1257300"/>
            <a:ext cx="2465097" cy="1398942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522789" y="4853595"/>
            <a:ext cx="259355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100" dirty="0"/>
              <a:t>transportation.ky.gov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54870" y="1257300"/>
            <a:ext cx="7191375" cy="1042987"/>
          </a:xfrm>
        </p:spPr>
        <p:txBody>
          <a:bodyPr tIns="0" anchor="t">
            <a:noAutofit/>
          </a:bodyPr>
          <a:lstStyle>
            <a:lvl1pPr algn="l">
              <a:defRPr sz="4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1089708" y="3350046"/>
            <a:ext cx="14264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@kytc120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089708" y="385989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089708" y="434216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93" y="4375341"/>
            <a:ext cx="375616" cy="2635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727" y="2873887"/>
            <a:ext cx="375148" cy="3751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935" y="3857035"/>
            <a:ext cx="368733" cy="36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91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066BC-843C-419F-9977-D35BD11A7620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1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4" r:id="rId4"/>
    <p:sldLayoutId id="2147483652" r:id="rId5"/>
    <p:sldLayoutId id="2147483657" r:id="rId6"/>
    <p:sldLayoutId id="2147483653" r:id="rId7"/>
    <p:sldLayoutId id="214748365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Jason.Siwula@ky.gov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4401963E-68C3-262E-C636-A9D29D569110}"/>
              </a:ext>
            </a:extLst>
          </p:cNvPr>
          <p:cNvSpPr txBox="1">
            <a:spLocks/>
          </p:cNvSpPr>
          <p:nvPr/>
        </p:nvSpPr>
        <p:spPr>
          <a:xfrm>
            <a:off x="3356300" y="0"/>
            <a:ext cx="8436864" cy="6364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/>
              <a:t>INTERIM JOINT COMMITTEE</a:t>
            </a:r>
            <a:br>
              <a:rPr lang="en-US" sz="3600" b="1" dirty="0"/>
            </a:br>
            <a:r>
              <a:rPr lang="en-US" sz="3600" b="1" dirty="0"/>
              <a:t>ON TRANSPORTATION</a:t>
            </a:r>
            <a:endParaRPr lang="en-US" sz="3600" dirty="0"/>
          </a:p>
          <a:p>
            <a:pPr algn="ctr"/>
            <a:r>
              <a:rPr lang="en-US" sz="2000" dirty="0"/>
              <a:t>November 4, 2025</a:t>
            </a:r>
            <a:endParaRPr lang="en-US" sz="1900" b="1" dirty="0"/>
          </a:p>
          <a:p>
            <a:pPr algn="ctr"/>
            <a:r>
              <a:rPr lang="en-US" sz="3000" b="1" dirty="0"/>
              <a:t>Transportation Right of Way and </a:t>
            </a:r>
            <a:br>
              <a:rPr lang="en-US" sz="3000" b="1" dirty="0"/>
            </a:br>
            <a:r>
              <a:rPr lang="en-US" sz="3000" b="1" dirty="0"/>
              <a:t>Eminent Domain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Jason Siwula, Deputy State Highway Engineer</a:t>
            </a:r>
          </a:p>
        </p:txBody>
      </p:sp>
    </p:spTree>
    <p:extLst>
      <p:ext uri="{BB962C8B-B14F-4D97-AF65-F5344CB8AC3E}">
        <p14:creationId xmlns:p14="http://schemas.microsoft.com/office/powerpoint/2010/main" val="1511550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 dirty="0"/>
              <a:t>Vision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Striving to be national leaders in transportation who provide transportation infrastructure and services for the 21st century that deliver new economic opportunities for all Kentuckians.</a:t>
            </a:r>
          </a:p>
          <a:p>
            <a:endParaRPr lang="en-US" sz="700" dirty="0"/>
          </a:p>
          <a:p>
            <a:r>
              <a:rPr lang="en-US" sz="2400" b="1" dirty="0"/>
              <a:t>Mission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To provide a safe, efficient, environmentally sound and fiscally responsible transportation system that delivers economic opportunity and enhances the quality of life in Kentucky.</a:t>
            </a:r>
          </a:p>
        </p:txBody>
      </p:sp>
    </p:spTree>
    <p:extLst>
      <p:ext uri="{BB962C8B-B14F-4D97-AF65-F5344CB8AC3E}">
        <p14:creationId xmlns:p14="http://schemas.microsoft.com/office/powerpoint/2010/main" val="4240271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Right of Way?</a:t>
            </a:r>
            <a:br>
              <a:rPr lang="en-US" dirty="0"/>
            </a:b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2C453FF-339B-0102-54DA-189BB59EA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9233" y="1716966"/>
            <a:ext cx="969863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land that a transportation facility occupies </a:t>
            </a:r>
          </a:p>
          <a:p>
            <a:endParaRPr lang="en-US" dirty="0"/>
          </a:p>
          <a:p>
            <a:r>
              <a:rPr lang="en-US" dirty="0"/>
              <a:t>Owned by the operating agency or land that the operating agency has a right to use for roadway purposes. </a:t>
            </a:r>
          </a:p>
          <a:p>
            <a:r>
              <a:rPr lang="en-US" dirty="0"/>
              <a:t>The rights required to support a roadway must include sufficient interest to provide for both the construction and continued maintenance of the facility.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658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45733-533A-C3EB-A57F-3C3566FF1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1AF74D8-DB1C-C02E-C8D2-528D8673E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Right of Way Laws / Regulations / Policies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74FE590-88A0-E089-797D-F3B4D05F6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9233" y="2248524"/>
            <a:ext cx="9698636" cy="3819779"/>
          </a:xfrm>
        </p:spPr>
        <p:txBody>
          <a:bodyPr>
            <a:normAutofit/>
          </a:bodyPr>
          <a:lstStyle/>
          <a:p>
            <a:r>
              <a:rPr lang="en-US" dirty="0">
                <a:latin typeface="Helvetica"/>
                <a:cs typeface="Helvetica"/>
              </a:rPr>
              <a:t>23 CFR Part 710 Right of Way Program Administration</a:t>
            </a:r>
          </a:p>
          <a:p>
            <a:r>
              <a:rPr lang="en-US" dirty="0">
                <a:latin typeface="Helvetica"/>
                <a:cs typeface="Helvetica"/>
              </a:rPr>
              <a:t>49 CFR Part 24 The Uniform Relocation Assistance &amp; Real Property Acquisition Act of 1970</a:t>
            </a:r>
          </a:p>
          <a:p>
            <a:r>
              <a:rPr lang="en-US" dirty="0">
                <a:latin typeface="Helvetica"/>
                <a:cs typeface="Helvetica"/>
              </a:rPr>
              <a:t>Right of Way Guidance Manual</a:t>
            </a:r>
          </a:p>
          <a:p>
            <a:r>
              <a:rPr lang="en-US" dirty="0">
                <a:latin typeface="Helvetica"/>
                <a:cs typeface="Helvetica"/>
              </a:rPr>
              <a:t>Appraisal Guidelines Manual</a:t>
            </a:r>
          </a:p>
          <a:p>
            <a:r>
              <a:rPr lang="en-US" dirty="0">
                <a:latin typeface="Helvetica"/>
                <a:cs typeface="Helvetica"/>
              </a:rPr>
              <a:t>Relocation Assistance Manual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994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0F28F-6E7D-A7B1-C591-2D7AE7917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A840F3-64FE-656C-D8AF-BBB1F4286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Purpose of ROW Function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B5E04F-8A52-1C5F-E61D-9F9FC23DB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9233" y="2248524"/>
            <a:ext cx="9698636" cy="3819779"/>
          </a:xfrm>
        </p:spPr>
        <p:txBody>
          <a:bodyPr>
            <a:normAutofit/>
          </a:bodyPr>
          <a:lstStyle/>
          <a:p>
            <a:r>
              <a:rPr lang="en-US" dirty="0">
                <a:latin typeface="Helvetica"/>
                <a:cs typeface="Helvetica"/>
              </a:rPr>
              <a:t>Acquisition of transportation right of way is an essential function of the Transportation Cabinet.</a:t>
            </a:r>
          </a:p>
          <a:p>
            <a:endParaRPr lang="en-US" dirty="0">
              <a:latin typeface="Helvetica"/>
              <a:cs typeface="Helvetica"/>
            </a:endParaRPr>
          </a:p>
          <a:p>
            <a:r>
              <a:rPr lang="en-US" dirty="0">
                <a:latin typeface="Helvetica"/>
                <a:cs typeface="Helvetica"/>
              </a:rPr>
              <a:t>The purpose of right-of-way acquisition is to obtain real property interests that KYTC needs in order to build,  expand and/or maintain transportation facilities.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000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D84D9-C157-CBFC-3641-C41D0D7B5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E0943D7-0420-7E52-EADE-9C638D9E2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Ownership Rights Acquired Can Be: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293F931-F866-022A-0CF2-61ADF2E18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6682" y="1948721"/>
            <a:ext cx="9698636" cy="425655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latin typeface="Helvetica"/>
                <a:cs typeface="Helvetica"/>
              </a:rPr>
              <a:t>Fee Simple  - </a:t>
            </a:r>
            <a:r>
              <a:rPr lang="en-US" dirty="0">
                <a:latin typeface="Helvetica"/>
                <a:cs typeface="Helvetica"/>
              </a:rPr>
              <a:t>the absolute and unconditional ownership rights to property</a:t>
            </a:r>
          </a:p>
          <a:p>
            <a:endParaRPr lang="en-US" dirty="0">
              <a:latin typeface="Helvetica"/>
              <a:cs typeface="Helvetica"/>
            </a:endParaRPr>
          </a:p>
          <a:p>
            <a:r>
              <a:rPr lang="en-US" b="1" dirty="0">
                <a:latin typeface="Helvetica"/>
                <a:cs typeface="Helvetica"/>
              </a:rPr>
              <a:t>Permanent Easement – </a:t>
            </a:r>
            <a:r>
              <a:rPr lang="en-US" dirty="0">
                <a:latin typeface="Helvetica"/>
                <a:cs typeface="Helvetica"/>
              </a:rPr>
              <a:t>An interest in real estate allowing the Cabinet to use the property for a defined purpose forever (i.e. to construct and maintain a drainage structure)</a:t>
            </a:r>
          </a:p>
          <a:p>
            <a:endParaRPr lang="en-US" dirty="0">
              <a:latin typeface="Helvetica"/>
              <a:cs typeface="Helvetica"/>
            </a:endParaRPr>
          </a:p>
          <a:p>
            <a:r>
              <a:rPr lang="en-US" b="1" dirty="0">
                <a:latin typeface="Helvetica"/>
                <a:cs typeface="Helvetica"/>
              </a:rPr>
              <a:t>Temporary Easement - </a:t>
            </a:r>
            <a:r>
              <a:rPr lang="en-US" dirty="0">
                <a:latin typeface="Helvetica"/>
                <a:cs typeface="Helvetica"/>
              </a:rPr>
              <a:t>an interest in real estate allowing the Cabinet to use the property for a defined purpose for a limited amount of time, after which the property reverts to the owner (i.e. construction of an entrance)</a:t>
            </a:r>
          </a:p>
        </p:txBody>
      </p:sp>
    </p:spTree>
    <p:extLst>
      <p:ext uri="{BB962C8B-B14F-4D97-AF65-F5344CB8AC3E}">
        <p14:creationId xmlns:p14="http://schemas.microsoft.com/office/powerpoint/2010/main" val="673802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701A13-0FC1-56DB-2A9D-5487B8BFF5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F413571-4B81-51A5-7D06-F53D926ED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Does KYTC Acquire ROW?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4F8C93D-4038-3BA3-91B7-F00756FD8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9233" y="2248524"/>
            <a:ext cx="9698636" cy="3819779"/>
          </a:xfrm>
        </p:spPr>
        <p:txBody>
          <a:bodyPr>
            <a:normAutofit/>
          </a:bodyPr>
          <a:lstStyle/>
          <a:p>
            <a:r>
              <a:rPr lang="en-US" b="1" dirty="0">
                <a:latin typeface="Helvetica"/>
                <a:cs typeface="Helvetica"/>
              </a:rPr>
              <a:t>Agreement - </a:t>
            </a:r>
            <a:r>
              <a:rPr lang="en-US" dirty="0">
                <a:latin typeface="Helvetica"/>
                <a:cs typeface="Helvetica"/>
              </a:rPr>
              <a:t>all parties agree to acquisition</a:t>
            </a:r>
          </a:p>
          <a:p>
            <a:endParaRPr lang="en-US" dirty="0">
              <a:latin typeface="Helvetica"/>
              <a:cs typeface="Helvetica"/>
            </a:endParaRPr>
          </a:p>
          <a:p>
            <a:r>
              <a:rPr lang="en-US" b="1" dirty="0">
                <a:latin typeface="Helvetica"/>
                <a:cs typeface="Helvetica"/>
              </a:rPr>
              <a:t>Donation - </a:t>
            </a:r>
            <a:r>
              <a:rPr lang="en-US" dirty="0">
                <a:latin typeface="Helvetica"/>
                <a:cs typeface="Helvetica"/>
              </a:rPr>
              <a:t>Deed to KYTC for benefit of owner</a:t>
            </a:r>
          </a:p>
          <a:p>
            <a:endParaRPr lang="en-US" dirty="0">
              <a:latin typeface="Helvetica"/>
              <a:cs typeface="Helvetica"/>
            </a:endParaRPr>
          </a:p>
          <a:p>
            <a:r>
              <a:rPr lang="en-US" b="1" dirty="0">
                <a:latin typeface="Helvetica"/>
                <a:cs typeface="Helvetica"/>
              </a:rPr>
              <a:t>Eminent Domain - </a:t>
            </a:r>
            <a:r>
              <a:rPr lang="en-US" dirty="0">
                <a:latin typeface="Helvetica"/>
                <a:cs typeface="Helvetica"/>
              </a:rPr>
              <a:t>refers to the power of the government to acquire private property and convert it into public use</a:t>
            </a:r>
          </a:p>
        </p:txBody>
      </p:sp>
    </p:spTree>
    <p:extLst>
      <p:ext uri="{BB962C8B-B14F-4D97-AF65-F5344CB8AC3E}">
        <p14:creationId xmlns:p14="http://schemas.microsoft.com/office/powerpoint/2010/main" val="2780308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FE8B80F-342B-6E34-CB82-34C4274FE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57410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 </a:t>
            </a:r>
            <a:r>
              <a:rPr lang="en-US" b="1" dirty="0"/>
              <a:t>most</a:t>
            </a:r>
            <a:r>
              <a:rPr lang="en-US" dirty="0"/>
              <a:t> </a:t>
            </a:r>
            <a:r>
              <a:rPr lang="en-US" b="1" dirty="0"/>
              <a:t>cases an agreement is reached</a:t>
            </a:r>
            <a:r>
              <a:rPr lang="en-US" dirty="0"/>
              <a:t>, however, if a property owner feels the Cabinet’s offer is not acceptable it may be refused</a:t>
            </a:r>
          </a:p>
          <a:p>
            <a:r>
              <a:rPr lang="en-US" dirty="0"/>
              <a:t>The Cabinet will initiate a </a:t>
            </a:r>
            <a:r>
              <a:rPr lang="en-US" b="1" dirty="0"/>
              <a:t>condemnation action</a:t>
            </a:r>
          </a:p>
          <a:p>
            <a:r>
              <a:rPr lang="en-US" dirty="0"/>
              <a:t>The Cabinet must prove the acquisition is for </a:t>
            </a:r>
            <a:r>
              <a:rPr lang="en-US" b="1" dirty="0"/>
              <a:t>public purpose</a:t>
            </a:r>
            <a:r>
              <a:rPr lang="en-US" dirty="0"/>
              <a:t>.</a:t>
            </a:r>
          </a:p>
          <a:p>
            <a:r>
              <a:rPr lang="en-US" dirty="0"/>
              <a:t>Some condemnation actions are required for other legal reasons, such as undetermined ownership after a property owner passes away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EFE6121-B627-AEE3-CAAF-20E18DEED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Eminent Domain</a:t>
            </a:r>
          </a:p>
        </p:txBody>
      </p:sp>
    </p:spTree>
    <p:extLst>
      <p:ext uri="{BB962C8B-B14F-4D97-AF65-F5344CB8AC3E}">
        <p14:creationId xmlns:p14="http://schemas.microsoft.com/office/powerpoint/2010/main" val="2935055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0596" y="1257300"/>
            <a:ext cx="7204453" cy="889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3860596" y="2323306"/>
            <a:ext cx="5826035" cy="2899623"/>
          </a:xfrm>
        </p:spPr>
        <p:txBody>
          <a:bodyPr>
            <a:normAutofit/>
          </a:bodyPr>
          <a:lstStyle/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Jason Siwula</a:t>
            </a:r>
          </a:p>
          <a:p>
            <a:r>
              <a:rPr lang="en-US" sz="2400" dirty="0">
                <a:hlinkClick r:id="rId2"/>
              </a:rPr>
              <a:t>Jason.Siwula@ky.gov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37322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C600"/>
      </a:accent1>
      <a:accent2>
        <a:srgbClr val="003764"/>
      </a:accent2>
      <a:accent3>
        <a:srgbClr val="5EB3E4"/>
      </a:accent3>
      <a:accent4>
        <a:srgbClr val="7F7F7F"/>
      </a:accent4>
      <a:accent5>
        <a:srgbClr val="3A3838"/>
      </a:accent5>
      <a:accent6>
        <a:srgbClr val="D8D9D7"/>
      </a:accent6>
      <a:hlink>
        <a:srgbClr val="2F5496"/>
      </a:hlink>
      <a:folHlink>
        <a:srgbClr val="833C0B"/>
      </a:folHlink>
    </a:clrScheme>
    <a:fontScheme name="KYTC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YTCtemplate-TK-Main" id="{5079439B-1F70-2A47-A72D-43CF1FB7F3A3}" vid="{75E5FD48-4F16-094F-9B4E-6C600BDA1E7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89ABD76F30DF43962563A28BC51F62" ma:contentTypeVersion="2" ma:contentTypeDescription="Create a new document." ma:contentTypeScope="" ma:versionID="e6d63f56d6d252fd0b56787b478e0a9e">
  <xsd:schema xmlns:xsd="http://www.w3.org/2001/XMLSchema" xmlns:xs="http://www.w3.org/2001/XMLSchema" xmlns:p="http://schemas.microsoft.com/office/2006/metadata/properties" xmlns:ns1="http://schemas.microsoft.com/sharepoint/v3" xmlns:ns2="9c16dc54-5a24-4afd-a61c-664ec7eab416" targetNamespace="http://schemas.microsoft.com/office/2006/metadata/properties" ma:root="true" ma:fieldsID="9ac3fb3146f66afbb46b711eb535f5ef" ns1:_="" ns2:_="">
    <xsd:import namespace="http://schemas.microsoft.com/sharepoint/v3"/>
    <xsd:import namespace="9c16dc54-5a24-4afd-a61c-664ec7eab41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16dc54-5a24-4afd-a61c-664ec7eab41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C83A01-C0AC-456B-BD95-6E45D8FCAB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070A070-8F65-401D-945B-E1F108E5B9F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3FFB9159-6531-4689-8619-D8C8EDCF93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c16dc54-5a24-4afd-a61c-664ec7eab4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2025-10-14 IJC Rest Area</Template>
  <TotalTime>1014</TotalTime>
  <Words>437</Words>
  <Application>Microsoft Office PowerPoint</Application>
  <PresentationFormat>Widescreen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Calibri</vt:lpstr>
      <vt:lpstr>Helvetica</vt:lpstr>
      <vt:lpstr>Office Theme</vt:lpstr>
      <vt:lpstr>PowerPoint Presentation</vt:lpstr>
      <vt:lpstr>PowerPoint Presentation</vt:lpstr>
      <vt:lpstr>What is Right of Way? </vt:lpstr>
      <vt:lpstr>Right of Way Laws / Regulations / Policies</vt:lpstr>
      <vt:lpstr>Purpose of ROW Function</vt:lpstr>
      <vt:lpstr>Ownership Rights Acquired Can Be:</vt:lpstr>
      <vt:lpstr>How Does KYTC Acquire ROW?</vt:lpstr>
      <vt:lpstr>Eminent Domain</vt:lpstr>
      <vt:lpstr>PowerPoint Presentation</vt:lpstr>
    </vt:vector>
  </TitlesOfParts>
  <Company>Commonwealth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Moore, John W (KYTC)</dc:creator>
  <cp:lastModifiedBy>Siwula, Jason J (KYTC)</cp:lastModifiedBy>
  <cp:revision>6</cp:revision>
  <dcterms:created xsi:type="dcterms:W3CDTF">2025-10-08T13:21:57Z</dcterms:created>
  <dcterms:modified xsi:type="dcterms:W3CDTF">2025-11-03T16:46:34Z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0x0101009C89ABD76F30DF43962563A28BC51F62</vt:lpwstr>
  </property>
</Properties>
</file>