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9" r:id="rId2"/>
    <p:sldId id="506" r:id="rId3"/>
    <p:sldId id="508" r:id="rId4"/>
    <p:sldId id="507" r:id="rId5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FEF"/>
    <a:srgbClr val="EBFEE2"/>
    <a:srgbClr val="EC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2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F939E36E-9C1A-4B7F-85B6-51C70519CB33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76BF697-4546-40FD-B17D-804299AAD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125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086224" y="1447481"/>
            <a:ext cx="7191375" cy="1042987"/>
          </a:xfrm>
        </p:spPr>
        <p:txBody>
          <a:bodyPr tIns="0" anchor="t">
            <a:normAutofit/>
          </a:bodyPr>
          <a:lstStyle>
            <a:lvl1pPr algn="l">
              <a:defRPr sz="54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SLIDE: NAME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092575" y="2490468"/>
            <a:ext cx="7185025" cy="2043432"/>
          </a:xfrm>
        </p:spPr>
        <p:txBody>
          <a:bodyPr anchor="b"/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Speaker information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3667125" y="1604961"/>
            <a:ext cx="85725" cy="28273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" y="2247313"/>
            <a:ext cx="2465097" cy="1398942"/>
          </a:xfrm>
          <a:prstGeom prst="rect">
            <a:avLst/>
          </a:prstGeom>
        </p:spPr>
      </p:pic>
      <p:sp>
        <p:nvSpPr>
          <p:cNvPr id="16" name="Rectangle 15"/>
          <p:cNvSpPr/>
          <p:nvPr userDrawn="1"/>
        </p:nvSpPr>
        <p:spPr>
          <a:xfrm>
            <a:off x="1" y="6362700"/>
            <a:ext cx="12192000" cy="495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26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Statem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667126" y="1004341"/>
            <a:ext cx="107706" cy="44418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" y="2247313"/>
            <a:ext cx="2465097" cy="1398942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1" y="6362700"/>
            <a:ext cx="12192000" cy="495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134779" y="1004341"/>
            <a:ext cx="6729533" cy="4598790"/>
          </a:xfrm>
        </p:spPr>
        <p:txBody>
          <a:bodyPr>
            <a:noAutofit/>
          </a:bodyPr>
          <a:lstStyle>
            <a:lvl1pPr marL="0" indent="0">
              <a:buNone/>
              <a:defRPr sz="18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2400" dirty="0"/>
              <a:t>Content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632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ered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12833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1283368"/>
            <a:ext cx="12192000" cy="157373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33650" y="1716966"/>
            <a:ext cx="73152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24400" y="6356350"/>
            <a:ext cx="2743200" cy="365125"/>
          </a:xfrm>
        </p:spPr>
        <p:txBody>
          <a:bodyPr/>
          <a:lstStyle>
            <a:lvl1pPr algn="ctr">
              <a:defRPr/>
            </a:lvl1pPr>
          </a:lstStyle>
          <a:p>
            <a:fld id="{8C7C9E5F-8B91-4FE5-96C2-A2C328B502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546100" y="6632575"/>
            <a:ext cx="11099800" cy="8890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10135897" y="5816600"/>
            <a:ext cx="1752600" cy="108267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397" y="5942679"/>
            <a:ext cx="1612900" cy="915321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0" y="352926"/>
            <a:ext cx="12192000" cy="108781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69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itle with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546100" y="6632575"/>
            <a:ext cx="11099800" cy="8890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84300"/>
          </a:xfrm>
          <a:solidFill>
            <a:schemeClr val="accent2"/>
          </a:solidFill>
        </p:spPr>
        <p:txBody>
          <a:bodyPr lIns="548640" anchor="b" anchorCtr="0"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10135897" y="5816600"/>
            <a:ext cx="1752600" cy="108267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397" y="5942679"/>
            <a:ext cx="1612900" cy="915321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-17754" y="1354492"/>
            <a:ext cx="12209753" cy="155888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221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ered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0"/>
            <a:ext cx="12192000" cy="12833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0" y="1283368"/>
            <a:ext cx="12192000" cy="157373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2533650" y="1716966"/>
            <a:ext cx="73152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24400" y="6356350"/>
            <a:ext cx="2743200" cy="365125"/>
          </a:xfrm>
        </p:spPr>
        <p:txBody>
          <a:bodyPr/>
          <a:lstStyle>
            <a:lvl1pPr algn="ctr">
              <a:defRPr/>
            </a:lvl1pPr>
          </a:lstStyle>
          <a:p>
            <a:fld id="{8C7C9E5F-8B91-4FE5-96C2-A2C328B502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Rectangle 18"/>
          <p:cNvSpPr/>
          <p:nvPr userDrawn="1"/>
        </p:nvSpPr>
        <p:spPr>
          <a:xfrm>
            <a:off x="546100" y="6632575"/>
            <a:ext cx="11099800" cy="8890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0" y="352926"/>
            <a:ext cx="12192000" cy="108781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989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4562475" y="0"/>
            <a:ext cx="76295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875" y="390525"/>
            <a:ext cx="3467101" cy="1114425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60758" y="390525"/>
            <a:ext cx="7007392" cy="6153150"/>
          </a:xfr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3876" y="1990726"/>
            <a:ext cx="3467100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4479925" y="1"/>
            <a:ext cx="125414" cy="685800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7550150" y="6331506"/>
            <a:ext cx="4479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KENTUCKY</a:t>
            </a:r>
            <a:r>
              <a:rPr lang="en-US" b="1" baseline="0" dirty="0">
                <a:solidFill>
                  <a:schemeClr val="bg1"/>
                </a:solidFill>
              </a:rPr>
              <a:t> TRANSPORTATION CABINET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814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9931399" y="0"/>
            <a:ext cx="2120900" cy="618966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8723312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4227511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4227511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32400" y="1681163"/>
            <a:ext cx="4330700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32400" y="2505075"/>
            <a:ext cx="4330700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066BC-843C-419F-9977-D35BD11A762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C9E5F-8B91-4FE5-96C2-A2C328B5021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9931399" y="1"/>
            <a:ext cx="2120900" cy="16906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idx="13"/>
          </p:nvPr>
        </p:nvSpPr>
        <p:spPr>
          <a:xfrm>
            <a:off x="9931399" y="1690688"/>
            <a:ext cx="2120900" cy="5176836"/>
          </a:xfrm>
          <a:solidFill>
            <a:schemeClr val="accent2"/>
          </a:solidFill>
        </p:spPr>
        <p:txBody>
          <a:bodyPr anchor="ctr"/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101600" y="1604168"/>
            <a:ext cx="11825802" cy="86519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10135897" y="5816600"/>
            <a:ext cx="1752600" cy="108267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897" y="365125"/>
            <a:ext cx="1850456" cy="105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471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60596" y="2323306"/>
            <a:ext cx="5826035" cy="2899623"/>
          </a:xfrm>
        </p:spPr>
        <p:txBody>
          <a:bodyPr>
            <a:normAutofit/>
          </a:bodyPr>
          <a:lstStyle>
            <a:lvl1pPr marL="0" indent="0" algn="l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Information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70" y="3371680"/>
            <a:ext cx="380063" cy="380063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1089708" y="2840199"/>
            <a:ext cx="13103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KYTC</a:t>
            </a:r>
          </a:p>
        </p:txBody>
      </p:sp>
      <p:sp>
        <p:nvSpPr>
          <p:cNvPr id="10" name="Rectangle 9"/>
          <p:cNvSpPr/>
          <p:nvPr userDrawn="1"/>
        </p:nvSpPr>
        <p:spPr>
          <a:xfrm flipH="1">
            <a:off x="3525396" y="1257300"/>
            <a:ext cx="96390" cy="39656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80" y="1257300"/>
            <a:ext cx="2465097" cy="1398942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522789" y="4853595"/>
            <a:ext cx="259355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100" dirty="0"/>
              <a:t>transportation.ky.gov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1" y="6362700"/>
            <a:ext cx="12192000" cy="495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3854870" y="1257300"/>
            <a:ext cx="7191375" cy="1042987"/>
          </a:xfrm>
        </p:spPr>
        <p:txBody>
          <a:bodyPr tIns="0" anchor="t">
            <a:noAutofit/>
          </a:bodyPr>
          <a:lstStyle>
            <a:lvl1pPr algn="l">
              <a:defRPr sz="44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QUESTIONS?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1089708" y="3350046"/>
            <a:ext cx="14264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@kytc120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1089708" y="3859893"/>
            <a:ext cx="1957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@</a:t>
            </a:r>
            <a:r>
              <a:rPr lang="en-US" sz="18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KYtransportation</a:t>
            </a:r>
            <a:endParaRPr lang="en-US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1089708" y="4342163"/>
            <a:ext cx="1957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@</a:t>
            </a:r>
            <a:r>
              <a:rPr lang="en-US" sz="18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KYtransportation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93" y="4375341"/>
            <a:ext cx="375616" cy="26352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27" y="2873887"/>
            <a:ext cx="375148" cy="37514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35" y="3857035"/>
            <a:ext cx="368733" cy="36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913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066BC-843C-419F-9977-D35BD11A762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C9E5F-8B91-4FE5-96C2-A2C328B50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513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4" r:id="rId4"/>
    <p:sldLayoutId id="2147483652" r:id="rId5"/>
    <p:sldLayoutId id="2147483657" r:id="rId6"/>
    <p:sldLayoutId id="2147483653" r:id="rId7"/>
    <p:sldLayoutId id="2147483655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03821" y="1437699"/>
            <a:ext cx="5126775" cy="3982602"/>
          </a:xfrm>
        </p:spPr>
        <p:txBody>
          <a:bodyPr>
            <a:normAutofit/>
          </a:bodyPr>
          <a:lstStyle/>
          <a:p>
            <a:r>
              <a:rPr lang="en-US" sz="4400" b="1" dirty="0">
                <a:latin typeface="+mn-lt"/>
              </a:rPr>
              <a:t>Fiscal Year 2025-26</a:t>
            </a:r>
          </a:p>
          <a:p>
            <a:r>
              <a:rPr lang="en-US" sz="4400" b="1" dirty="0">
                <a:latin typeface="+mn-lt"/>
              </a:rPr>
              <a:t>Road Fund Report</a:t>
            </a:r>
          </a:p>
          <a:p>
            <a:pPr algn="ctr"/>
            <a:endParaRPr lang="en-US" sz="2800" b="1" dirty="0">
              <a:latin typeface="+mn-lt"/>
            </a:endParaRPr>
          </a:p>
          <a:p>
            <a:r>
              <a:rPr lang="en-US" dirty="0">
                <a:latin typeface="+mn-lt"/>
              </a:rPr>
              <a:t>Shaun McKiernan</a:t>
            </a:r>
          </a:p>
          <a:p>
            <a:r>
              <a:rPr lang="en-US" sz="2000" dirty="0">
                <a:latin typeface="+mn-lt"/>
              </a:rPr>
              <a:t>Executive Director</a:t>
            </a:r>
          </a:p>
          <a:p>
            <a:r>
              <a:rPr lang="en-US" sz="2000" dirty="0">
                <a:latin typeface="+mn-lt"/>
              </a:rPr>
              <a:t>Office of Budget and Fiscal Management</a:t>
            </a:r>
          </a:p>
          <a:p>
            <a:pPr algn="ctr"/>
            <a:endParaRPr lang="en-US" sz="1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11550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D1A481-0EBC-F2F9-49B2-1D25155F2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27760"/>
            <a:ext cx="12192000" cy="679040"/>
          </a:xfrm>
        </p:spPr>
        <p:txBody>
          <a:bodyPr>
            <a:normAutofit fontScale="90000"/>
          </a:bodyPr>
          <a:lstStyle/>
          <a:p>
            <a:r>
              <a:rPr lang="en-US" dirty="0"/>
              <a:t>FY 2026 ROAD FUND REVENUE</a:t>
            </a:r>
            <a:br>
              <a:rPr lang="en-US" dirty="0"/>
            </a:br>
            <a:r>
              <a:rPr lang="en-US" dirty="0"/>
              <a:t>Enacted Estimate vs. Actual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61F6B1-8E4A-C51B-AD41-F5A4652E4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093" y="1664799"/>
            <a:ext cx="8289120" cy="472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93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D1A481-0EBC-F2F9-49B2-1D25155F2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27760"/>
            <a:ext cx="12192000" cy="679040"/>
          </a:xfrm>
        </p:spPr>
        <p:txBody>
          <a:bodyPr>
            <a:normAutofit fontScale="90000"/>
          </a:bodyPr>
          <a:lstStyle/>
          <a:p>
            <a:r>
              <a:rPr lang="en-US" dirty="0"/>
              <a:t>ROAD FUND REVENUE</a:t>
            </a:r>
            <a:br>
              <a:rPr lang="en-US" dirty="0"/>
            </a:br>
            <a:r>
              <a:rPr lang="en-US" dirty="0"/>
              <a:t>FY 2025 vs. FY 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BCC3D8-21B4-A13E-9821-AD8EDDCFE8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7252" y="2369185"/>
            <a:ext cx="8437495" cy="2119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349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D1A481-0EBC-F2F9-49B2-1D25155F2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27760"/>
            <a:ext cx="12192000" cy="679040"/>
          </a:xfrm>
        </p:spPr>
        <p:txBody>
          <a:bodyPr>
            <a:normAutofit fontScale="90000"/>
          </a:bodyPr>
          <a:lstStyle/>
          <a:p>
            <a:r>
              <a:rPr lang="en-US" dirty="0"/>
              <a:t>FY 2026 ROAD FUND</a:t>
            </a:r>
            <a:br>
              <a:rPr lang="en-US" dirty="0"/>
            </a:br>
            <a:r>
              <a:rPr lang="en-US" dirty="0"/>
              <a:t>Budget Balancing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3EFE45C-27AB-07E8-C32B-B64938CFE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1498" y="1447225"/>
            <a:ext cx="6303178" cy="447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897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C600"/>
      </a:accent1>
      <a:accent2>
        <a:srgbClr val="003764"/>
      </a:accent2>
      <a:accent3>
        <a:srgbClr val="5EB3E4"/>
      </a:accent3>
      <a:accent4>
        <a:srgbClr val="7F7F7F"/>
      </a:accent4>
      <a:accent5>
        <a:srgbClr val="3A3838"/>
      </a:accent5>
      <a:accent6>
        <a:srgbClr val="D8D9D7"/>
      </a:accent6>
      <a:hlink>
        <a:srgbClr val="2F5496"/>
      </a:hlink>
      <a:folHlink>
        <a:srgbClr val="833C0B"/>
      </a:folHlink>
    </a:clrScheme>
    <a:fontScheme name="KYTC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J Powerpoint" id="{9F61B896-1C3F-4876-B1E5-ABD4C0A0BFC3}" vid="{395E123D-721D-4CB5-B541-63C115D5A1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BJ Powerpoint</Template>
  <TotalTime>73046</TotalTime>
  <Words>44</Words>
  <Application>Microsoft Office PowerPoint</Application>
  <PresentationFormat>Widescreen</PresentationFormat>
  <Paragraphs>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Presentation</vt:lpstr>
      <vt:lpstr>FY 2026 ROAD FUND REVENUE Enacted Estimate vs. Actual</vt:lpstr>
      <vt:lpstr>ROAD FUND REVENUE FY 2025 vs. FY 2026</vt:lpstr>
      <vt:lpstr>FY 2026 ROAD FUND Budget Balancing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Rural and Municipal Aid</dc:title>
  <dc:creator>Smith, Gayle (KYTC)</dc:creator>
  <cp:lastModifiedBy>McKiernan, Shaun P (KYTC)</cp:lastModifiedBy>
  <cp:revision>114</cp:revision>
  <cp:lastPrinted>2025-08-12T13:33:44Z</cp:lastPrinted>
  <dcterms:created xsi:type="dcterms:W3CDTF">2022-11-10T15:41:37Z</dcterms:created>
  <dcterms:modified xsi:type="dcterms:W3CDTF">2026-07-30T17:42:32Z</dcterms:modified>
</cp:coreProperties>
</file>