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802" r:id="rId1"/>
  </p:sldMasterIdLst>
  <p:notesMasterIdLst>
    <p:notesMasterId r:id="rId18"/>
  </p:notesMasterIdLst>
  <p:handoutMasterIdLst>
    <p:handoutMasterId r:id="rId19"/>
  </p:handoutMasterIdLst>
  <p:sldIdLst>
    <p:sldId id="2141412277" r:id="rId2"/>
    <p:sldId id="2141412303" r:id="rId3"/>
    <p:sldId id="2141412309" r:id="rId4"/>
    <p:sldId id="504" r:id="rId5"/>
    <p:sldId id="259" r:id="rId6"/>
    <p:sldId id="2141412304" r:id="rId7"/>
    <p:sldId id="2141412280" r:id="rId8"/>
    <p:sldId id="2141412306" r:id="rId9"/>
    <p:sldId id="2141412288" r:id="rId10"/>
    <p:sldId id="2141412289" r:id="rId11"/>
    <p:sldId id="2141412290" r:id="rId12"/>
    <p:sldId id="2141412291" r:id="rId13"/>
    <p:sldId id="2141412292" r:id="rId14"/>
    <p:sldId id="2141412293" r:id="rId15"/>
    <p:sldId id="2141412294" r:id="rId16"/>
    <p:sldId id="2141412308" r:id="rId17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FF"/>
    <a:srgbClr val="0000FF"/>
    <a:srgbClr val="333399"/>
    <a:srgbClr val="000000"/>
    <a:srgbClr val="000066"/>
    <a:srgbClr val="180C00"/>
    <a:srgbClr val="3333CC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51" autoAdjust="0"/>
    <p:restoredTop sz="94139" autoAdjust="0"/>
  </p:normalViewPr>
  <p:slideViewPr>
    <p:cSldViewPr>
      <p:cViewPr varScale="1">
        <p:scale>
          <a:sx n="67" d="100"/>
          <a:sy n="67" d="100"/>
        </p:scale>
        <p:origin x="1392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90" d="100"/>
        <a:sy n="190" d="100"/>
      </p:scale>
      <p:origin x="0" y="-59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86A384-147C-4049-A5F9-C322878625EC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84D7A-5089-4A0D-9DCF-DDA31D6B6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565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092" y="0"/>
            <a:ext cx="3077739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4850"/>
            <a:ext cx="4692650" cy="3519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248" y="4459526"/>
            <a:ext cx="5681980" cy="422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7422"/>
            <a:ext cx="3077739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092" y="8917422"/>
            <a:ext cx="3077739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9F4266C7-D7E7-4AB7-9334-E1B824D1072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014839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551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266C7-D7E7-4AB7-9334-E1B824D1072D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67832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266C7-D7E7-4AB7-9334-E1B824D1072D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7238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84F6-2062-49C8-8B49-421AB09AAD2B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8376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43D0E-FED1-4842-A714-5764F89DFC53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5184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96109-F3F6-4F00-A509-281595C3BC5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5286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A8972-339F-4AA2-9960-72F621CE366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21624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7CC0-676E-4DD5-BDC3-F0D0D06C2EC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453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C63-1063-4F2B-ADC9-A82DD7038351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27724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E212-C41B-41BD-AC72-574A483447EA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3262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F31C-20C3-4990-B808-1C816FD6DA8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3898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9E885-E95B-411C-84E5-2B954D24143A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8351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F6EDE-34AC-451A-9049-A112D603EB2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8011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F6EDE-34AC-451A-9049-A112D603EB2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4906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F6EDE-34AC-451A-9049-A112D603EB2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8323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F6EDE-34AC-451A-9049-A112D603EB2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957098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F6EDE-34AC-451A-9049-A112D603EB2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00861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F6EDE-34AC-451A-9049-A112D603EB2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09000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83E10-D254-44F2-8BF3-17D8042976A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5446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19BC-68D2-48CF-8398-858F32E6ECF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69276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E630A3-C228-4917-9266-E15356EDA29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52426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4300538" cy="2219691"/>
          </a:xfrm>
        </p:spPr>
        <p:txBody>
          <a:bodyPr anchor="ctr">
            <a:normAutofit/>
          </a:bodyPr>
          <a:lstStyle>
            <a:lvl1pPr algn="l">
              <a:defRPr sz="3300" cap="all" baseline="0"/>
            </a:lvl1pPr>
          </a:lstStyle>
          <a:p>
            <a:r>
              <a:t>Click to edit Master title style</a:t>
            </a:r>
          </a:p>
        </p:txBody>
      </p:sp>
      <p:sp>
        <p:nvSpPr>
          <p:cNvPr id="11" name="Picture Placeholder 10" title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5235798" y="1310656"/>
            <a:ext cx="3908203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8675" y="4511785"/>
            <a:ext cx="4300538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35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6225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F6EDE-34AC-451A-9049-A112D603EB2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46807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803" r:id="rId1"/>
    <p:sldLayoutId id="2147485804" r:id="rId2"/>
    <p:sldLayoutId id="2147485805" r:id="rId3"/>
    <p:sldLayoutId id="2147485806" r:id="rId4"/>
    <p:sldLayoutId id="2147485807" r:id="rId5"/>
    <p:sldLayoutId id="2147485808" r:id="rId6"/>
    <p:sldLayoutId id="2147485809" r:id="rId7"/>
    <p:sldLayoutId id="2147485810" r:id="rId8"/>
    <p:sldLayoutId id="2147485811" r:id="rId9"/>
    <p:sldLayoutId id="2147485812" r:id="rId10"/>
    <p:sldLayoutId id="2147485813" r:id="rId11"/>
    <p:sldLayoutId id="2147485814" r:id="rId12"/>
    <p:sldLayoutId id="2147485815" r:id="rId13"/>
    <p:sldLayoutId id="2147485816" r:id="rId14"/>
    <p:sldLayoutId id="2147485817" r:id="rId15"/>
    <p:sldLayoutId id="2147485818" r:id="rId16"/>
    <p:sldLayoutId id="2147485819" r:id="rId17"/>
    <p:sldLayoutId id="2147485820" r:id="rId18"/>
    <p:sldLayoutId id="2147485821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2206132" y="3733800"/>
            <a:ext cx="4731735" cy="1547038"/>
          </a:xfrm>
        </p:spPr>
        <p:txBody>
          <a:bodyPr vert="horz" lIns="68580" tIns="34290" rIns="68580" bIns="34290" rtlCol="0" anchor="t">
            <a:noAutofit/>
          </a:bodyPr>
          <a:lstStyle/>
          <a:p>
            <a:pPr algn="ctr">
              <a:spcBef>
                <a:spcPts val="750"/>
              </a:spcBef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Department for Highway Safety </a:t>
            </a:r>
          </a:p>
          <a:p>
            <a:pPr algn="ctr">
              <a:spcBef>
                <a:spcPts val="750"/>
              </a:spcBef>
            </a:pP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lnSpc>
                <a:spcPct val="100000"/>
              </a:lnSpc>
              <a:spcBef>
                <a:spcPts val="750"/>
              </a:spcBef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Interim Joint Committee on Transportation</a:t>
            </a:r>
          </a:p>
          <a:p>
            <a:pPr algn="ctr">
              <a:lnSpc>
                <a:spcPct val="100000"/>
              </a:lnSpc>
              <a:spcBef>
                <a:spcPts val="750"/>
              </a:spcBef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October 6,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F00B52-D0A2-92D5-40FB-6B2A0E8FD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283390"/>
            <a:ext cx="381000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9982-B2E7-AE8E-6BBC-CFDAC88AE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Mission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EBDAC-A25D-8354-1DDB-168EF253D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3600"/>
            <a:ext cx="7765322" cy="36951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The Kentucky Office of Highway Safety, within the Kentucky Transportation Cabinet, operates with the following mission: To enhance the lives of those who use Kentucky’s transportation system by preventing crashes that result in deaths and serious injuries.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have learned it takes all the E’s:</a:t>
            </a:r>
          </a:p>
          <a:p>
            <a:pPr marL="0" indent="0">
              <a:buNone/>
            </a:pPr>
            <a:r>
              <a:rPr lang="en-US" dirty="0"/>
              <a:t>-Enforcement</a:t>
            </a:r>
          </a:p>
          <a:p>
            <a:pPr marL="0" indent="0">
              <a:buNone/>
            </a:pPr>
            <a:r>
              <a:rPr lang="en-US" dirty="0"/>
              <a:t>-Education</a:t>
            </a:r>
          </a:p>
          <a:p>
            <a:pPr marL="0" indent="0">
              <a:buNone/>
            </a:pPr>
            <a:r>
              <a:rPr lang="en-US" dirty="0"/>
              <a:t>-Engineering (Roadside Safety Assessments)</a:t>
            </a:r>
          </a:p>
          <a:p>
            <a:pPr marL="0" indent="0">
              <a:buNone/>
            </a:pPr>
            <a:r>
              <a:rPr lang="en-US" dirty="0"/>
              <a:t>-Emergency Medical Services (EMS)</a:t>
            </a:r>
          </a:p>
          <a:p>
            <a:pPr marL="0" indent="0">
              <a:buNone/>
            </a:pPr>
            <a:r>
              <a:rPr lang="en-US" dirty="0"/>
              <a:t> 				</a:t>
            </a:r>
          </a:p>
          <a:p>
            <a:pPr marL="0" indent="0">
              <a:buNone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Rockwell" panose="02060603020205020403"/>
                <a:ea typeface="+mn-ea"/>
                <a:cs typeface="+mn-cs"/>
              </a:rPr>
              <a:t>			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146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012ACB-5806-B937-EE8F-CF7AE306C4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066800"/>
            <a:ext cx="8398933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768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9982-B2E7-AE8E-6BBC-CFDAC88AE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2026 Daily Fatality Summary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EBDAC-A25D-8354-1DDB-168EF253D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7765322" cy="278073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Fatalities for 2026 as of Oct. 2: 506 / same time last year: 519 </a:t>
            </a:r>
          </a:p>
          <a:p>
            <a:r>
              <a:rPr lang="en-US" dirty="0"/>
              <a:t>84 Alcohol related (not including drugs)</a:t>
            </a:r>
          </a:p>
          <a:p>
            <a:r>
              <a:rPr lang="en-US" dirty="0"/>
              <a:t>161 not belted</a:t>
            </a:r>
          </a:p>
          <a:p>
            <a:r>
              <a:rPr lang="en-US" dirty="0"/>
              <a:t>Commercial motor vehicle-involved: 51</a:t>
            </a:r>
          </a:p>
          <a:p>
            <a:r>
              <a:rPr lang="en-US" dirty="0"/>
              <a:t>Motorcycle: 71</a:t>
            </a:r>
          </a:p>
          <a:p>
            <a:r>
              <a:rPr lang="en-US" dirty="0"/>
              <a:t>Pedestrian / Non-Motorist: 68</a:t>
            </a:r>
          </a:p>
          <a:p>
            <a:pPr marL="0" indent="0">
              <a:buNone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54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B3096EA-BA0A-6E4D-9D16-255971188F2E}"/>
              </a:ext>
            </a:extLst>
          </p:cNvPr>
          <p:cNvSpPr/>
          <p:nvPr/>
        </p:nvSpPr>
        <p:spPr>
          <a:xfrm>
            <a:off x="849612" y="5159651"/>
            <a:ext cx="7459397" cy="1327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5F2DE75-8D10-6944-8C08-44268030309B}"/>
              </a:ext>
            </a:extLst>
          </p:cNvPr>
          <p:cNvSpPr/>
          <p:nvPr/>
        </p:nvSpPr>
        <p:spPr>
          <a:xfrm>
            <a:off x="1024784" y="586701"/>
            <a:ext cx="7810803" cy="471904"/>
          </a:xfrm>
          <a:prstGeom prst="roundRect">
            <a:avLst/>
          </a:prstGeom>
          <a:solidFill>
            <a:srgbClr val="1B1C44"/>
          </a:solidFill>
          <a:ln w="38100">
            <a:solidFill>
              <a:srgbClr val="F4BF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E06F294-C1A5-6142-8060-C0A976DC3D47}"/>
              </a:ext>
            </a:extLst>
          </p:cNvPr>
          <p:cNvSpPr txBox="1">
            <a:spLocks/>
          </p:cNvSpPr>
          <p:nvPr/>
        </p:nvSpPr>
        <p:spPr>
          <a:xfrm>
            <a:off x="1506900" y="489268"/>
            <a:ext cx="6846570" cy="665018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defRPr/>
            </a:pPr>
            <a:r>
              <a:rPr lang="en-US" sz="3300" b="1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Safety isn’t really about numbers…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0729" y="4543470"/>
            <a:ext cx="4375115" cy="924362"/>
          </a:xfrm>
        </p:spPr>
        <p:txBody>
          <a:bodyPr>
            <a:noAutofit/>
          </a:bodyPr>
          <a:lstStyle/>
          <a:p>
            <a:r>
              <a:rPr lang="en-US" sz="405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It’s about people.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C52D6D-4594-6D4D-8C6A-D442AA9E7ADB}"/>
              </a:ext>
            </a:extLst>
          </p:cNvPr>
          <p:cNvSpPr txBox="1"/>
          <p:nvPr/>
        </p:nvSpPr>
        <p:spPr>
          <a:xfrm>
            <a:off x="6505216" y="5607859"/>
            <a:ext cx="247702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350" b="1" dirty="0">
                <a:solidFill>
                  <a:prstClr val="white"/>
                </a:solidFill>
                <a:latin typeface="Helvetica" pitchFamily="2" charset="0"/>
              </a:rPr>
              <a:t>TRANSPORTATION.KY.GOV</a:t>
            </a:r>
          </a:p>
        </p:txBody>
      </p:sp>
      <p:pic>
        <p:nvPicPr>
          <p:cNvPr id="30" name="Picture 29" descr="A close up of a logo&#10;&#10;Description automatically generated">
            <a:extLst>
              <a:ext uri="{FF2B5EF4-FFF2-40B4-BE49-F238E27FC236}">
                <a16:creationId xmlns:a16="http://schemas.microsoft.com/office/drawing/2014/main" id="{0734514B-F922-AC40-98AE-E852379ABB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011" y="5459259"/>
            <a:ext cx="279741" cy="347216"/>
          </a:xfrm>
          <a:prstGeom prst="rect">
            <a:avLst/>
          </a:prstGeom>
        </p:spPr>
      </p:pic>
      <p:pic>
        <p:nvPicPr>
          <p:cNvPr id="31" name="Picture 30" descr="A close up of a logo&#10;&#10;Description automatically generated">
            <a:extLst>
              <a:ext uri="{FF2B5EF4-FFF2-40B4-BE49-F238E27FC236}">
                <a16:creationId xmlns:a16="http://schemas.microsoft.com/office/drawing/2014/main" id="{04CC8377-DBE0-8F40-B119-880E978E5D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788" y="6014400"/>
            <a:ext cx="864925" cy="500300"/>
          </a:xfrm>
          <a:prstGeom prst="rect">
            <a:avLst/>
          </a:prstGeom>
        </p:spPr>
      </p:pic>
      <p:pic>
        <p:nvPicPr>
          <p:cNvPr id="32" name="Picture 31" descr="A close up of a logo&#10;&#10;Description automatically generated">
            <a:extLst>
              <a:ext uri="{FF2B5EF4-FFF2-40B4-BE49-F238E27FC236}">
                <a16:creationId xmlns:a16="http://schemas.microsoft.com/office/drawing/2014/main" id="{F73EEFD6-0979-AB42-A66F-D70F8204BC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" y="266838"/>
            <a:ext cx="1421371" cy="8221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72" y="1287724"/>
            <a:ext cx="6750782" cy="306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18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69BBC-C4F4-4E12-C279-D30764AB6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347" y="715617"/>
            <a:ext cx="7773308" cy="935037"/>
          </a:xfrm>
        </p:spPr>
        <p:txBody>
          <a:bodyPr/>
          <a:lstStyle/>
          <a:p>
            <a:r>
              <a:rPr lang="en-US" dirty="0"/>
              <a:t>Work zone Camera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F6B3ED-1F50-EAA9-8ECC-5A2BAB915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660" y="1905000"/>
            <a:ext cx="7773308" cy="3962400"/>
          </a:xfrm>
        </p:spPr>
        <p:txBody>
          <a:bodyPr/>
          <a:lstStyle/>
          <a:p>
            <a:r>
              <a:rPr lang="en-US" b="1" i="1" u="sng" dirty="0"/>
              <a:t>NEXT STEPS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Deploy 7 new systems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Identify locations through a data driven approach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Expand project to other law enforcement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Continue to monitor progress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494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ACFC76B-CC67-4BF7-AC5E-44D4D84CE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909408-2487-BBE2-83BE-61F2190A9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4950" y="609600"/>
            <a:ext cx="3135717" cy="1326321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Education </a:t>
            </a:r>
            <a:r>
              <a:rPr lang="en-US" dirty="0" err="1"/>
              <a:t>ProgramS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CAC7CE-1C65-0D68-1CEE-351E507ED7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002" r="27093" b="-2"/>
          <a:stretch>
            <a:fillRect/>
          </a:stretch>
        </p:blipFill>
        <p:spPr>
          <a:xfrm>
            <a:off x="343851" y="488844"/>
            <a:ext cx="4693354" cy="3526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1B9DB4-883F-7ABF-C68D-38946E8126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043" r="23571" b="6"/>
          <a:stretch>
            <a:fillRect/>
          </a:stretch>
        </p:blipFill>
        <p:spPr>
          <a:xfrm>
            <a:off x="359853" y="4110491"/>
            <a:ext cx="2296388" cy="22586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C8D6C9-A0BC-2720-1EC3-0912DEA03A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379" r="15020" b="-5"/>
          <a:stretch>
            <a:fillRect/>
          </a:stretch>
        </p:blipFill>
        <p:spPr>
          <a:xfrm>
            <a:off x="2740094" y="4119951"/>
            <a:ext cx="2297113" cy="224920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76659-FA92-EF32-3CEB-0FCB8C16F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4950" y="2096064"/>
            <a:ext cx="3135717" cy="4095186"/>
          </a:xfrm>
        </p:spPr>
        <p:txBody>
          <a:bodyPr>
            <a:normAutofit/>
          </a:bodyPr>
          <a:lstStyle/>
          <a:p>
            <a:pPr marL="173827" indent="-173827">
              <a:lnSpc>
                <a:spcPct val="110000"/>
              </a:lnSpc>
              <a:buClr>
                <a:srgbClr val="F9CB07"/>
              </a:buClr>
              <a:defRPr/>
            </a:pPr>
            <a:r>
              <a:rPr lang="en-US" altLang="en-US" sz="1000" dirty="0">
                <a:latin typeface="Trebuchet MS" panose="020B0603020202020204" pitchFamily="34" charset="0"/>
              </a:rPr>
              <a:t>Occupant Protection</a:t>
            </a:r>
          </a:p>
          <a:p>
            <a:pPr marL="392902" lvl="1" indent="-173827">
              <a:lnSpc>
                <a:spcPct val="110000"/>
              </a:lnSpc>
              <a:buClr>
                <a:srgbClr val="F9CB07"/>
              </a:buClr>
              <a:defRPr/>
            </a:pPr>
            <a:r>
              <a:rPr lang="en-US" altLang="en-US" sz="1000" dirty="0">
                <a:latin typeface="Trebuchet MS" panose="020B0603020202020204" pitchFamily="34" charset="0"/>
              </a:rPr>
              <a:t>Rollover Simulator</a:t>
            </a:r>
          </a:p>
          <a:p>
            <a:pPr marL="392902" lvl="1" indent="-173827">
              <a:lnSpc>
                <a:spcPct val="110000"/>
              </a:lnSpc>
              <a:buClr>
                <a:srgbClr val="F9CB07"/>
              </a:buClr>
              <a:defRPr/>
            </a:pPr>
            <a:r>
              <a:rPr lang="en-US" altLang="en-US" sz="1000" dirty="0">
                <a:latin typeface="Trebuchet MS" panose="020B0603020202020204" pitchFamily="34" charset="0"/>
              </a:rPr>
              <a:t>Presentations</a:t>
            </a:r>
          </a:p>
          <a:p>
            <a:pPr marL="392902" lvl="1" indent="-173827">
              <a:lnSpc>
                <a:spcPct val="110000"/>
              </a:lnSpc>
              <a:buClr>
                <a:srgbClr val="F9CB07"/>
              </a:buClr>
              <a:defRPr/>
            </a:pPr>
            <a:r>
              <a:rPr lang="en-US" altLang="en-US" sz="1000" dirty="0">
                <a:latin typeface="Trebuchet MS" panose="020B0603020202020204" pitchFamily="34" charset="0"/>
              </a:rPr>
              <a:t>Seatbelt Convincer</a:t>
            </a:r>
          </a:p>
          <a:p>
            <a:pPr marL="173827" indent="-173827">
              <a:lnSpc>
                <a:spcPct val="110000"/>
              </a:lnSpc>
              <a:buClr>
                <a:srgbClr val="F9CB07"/>
              </a:buClr>
              <a:defRPr/>
            </a:pPr>
            <a:r>
              <a:rPr lang="en-US" altLang="en-US" sz="1000" dirty="0">
                <a:latin typeface="Trebuchet MS" panose="020B0603020202020204" pitchFamily="34" charset="0"/>
              </a:rPr>
              <a:t>Young Drivers</a:t>
            </a:r>
          </a:p>
          <a:p>
            <a:pPr marL="173827" indent="-173827">
              <a:lnSpc>
                <a:spcPct val="110000"/>
              </a:lnSpc>
              <a:buClr>
                <a:srgbClr val="F9CB07"/>
              </a:buClr>
              <a:defRPr/>
            </a:pPr>
            <a:r>
              <a:rPr lang="en-US" altLang="en-US" sz="1000" dirty="0">
                <a:latin typeface="Trebuchet MS" panose="020B0603020202020204" pitchFamily="34" charset="0"/>
              </a:rPr>
              <a:t>Impaired Driving</a:t>
            </a:r>
          </a:p>
          <a:p>
            <a:pPr marL="392902" lvl="1" indent="-173827">
              <a:lnSpc>
                <a:spcPct val="110000"/>
              </a:lnSpc>
              <a:buClr>
                <a:srgbClr val="F9CB07"/>
              </a:buClr>
              <a:defRPr/>
            </a:pPr>
            <a:r>
              <a:rPr lang="en-US" altLang="en-US" sz="1000" dirty="0">
                <a:latin typeface="Trebuchet MS" panose="020B0603020202020204" pitchFamily="34" charset="0"/>
              </a:rPr>
              <a:t>Ghost Out</a:t>
            </a:r>
          </a:p>
          <a:p>
            <a:pPr marL="392902" lvl="1" indent="-173827">
              <a:lnSpc>
                <a:spcPct val="110000"/>
              </a:lnSpc>
              <a:buClr>
                <a:srgbClr val="F9CB07"/>
              </a:buClr>
              <a:defRPr/>
            </a:pPr>
            <a:r>
              <a:rPr lang="en-US" altLang="en-US" sz="1000" dirty="0">
                <a:latin typeface="Trebuchet MS" panose="020B0603020202020204" pitchFamily="34" charset="0"/>
              </a:rPr>
              <a:t>Drunk &amp; Drugged Driving Simulator</a:t>
            </a:r>
          </a:p>
          <a:p>
            <a:pPr marL="392902" lvl="1" indent="-173827">
              <a:lnSpc>
                <a:spcPct val="110000"/>
              </a:lnSpc>
              <a:buClr>
                <a:srgbClr val="F9CB07"/>
              </a:buClr>
              <a:defRPr/>
            </a:pPr>
            <a:r>
              <a:rPr lang="en-US" altLang="en-US" sz="1000" dirty="0">
                <a:latin typeface="Trebuchet MS" panose="020B0603020202020204" pitchFamily="34" charset="0"/>
              </a:rPr>
              <a:t>Presentations</a:t>
            </a:r>
          </a:p>
          <a:p>
            <a:pPr marL="392902" lvl="1" indent="-173827">
              <a:lnSpc>
                <a:spcPct val="110000"/>
              </a:lnSpc>
              <a:buClr>
                <a:srgbClr val="F9CB07"/>
              </a:buClr>
              <a:defRPr/>
            </a:pPr>
            <a:r>
              <a:rPr lang="en-US" altLang="en-US" sz="1000" dirty="0">
                <a:latin typeface="Trebuchet MS" panose="020B0603020202020204" pitchFamily="34" charset="0"/>
              </a:rPr>
              <a:t>SIDNE Karts</a:t>
            </a:r>
          </a:p>
          <a:p>
            <a:pPr marL="173827" indent="-173827">
              <a:lnSpc>
                <a:spcPct val="110000"/>
              </a:lnSpc>
              <a:buClr>
                <a:srgbClr val="F9CB07"/>
              </a:buClr>
              <a:defRPr/>
            </a:pPr>
            <a:r>
              <a:rPr lang="en-US" altLang="en-US" sz="1000" dirty="0">
                <a:latin typeface="Trebuchet MS" panose="020B0603020202020204" pitchFamily="34" charset="0"/>
              </a:rPr>
              <a:t>Distracted Driving</a:t>
            </a:r>
          </a:p>
          <a:p>
            <a:pPr marL="392902" lvl="1" indent="-173827">
              <a:lnSpc>
                <a:spcPct val="110000"/>
              </a:lnSpc>
              <a:buClr>
                <a:srgbClr val="F9CB07"/>
              </a:buClr>
              <a:defRPr/>
            </a:pPr>
            <a:r>
              <a:rPr lang="en-US" altLang="en-US" sz="1000" dirty="0">
                <a:latin typeface="Trebuchet MS" panose="020B0603020202020204" pitchFamily="34" charset="0"/>
              </a:rPr>
              <a:t>Presentations</a:t>
            </a:r>
          </a:p>
          <a:p>
            <a:pPr marL="392902" lvl="1" indent="-173827">
              <a:lnSpc>
                <a:spcPct val="110000"/>
              </a:lnSpc>
              <a:buClr>
                <a:srgbClr val="F9CB07"/>
              </a:buClr>
              <a:defRPr/>
            </a:pPr>
            <a:r>
              <a:rPr lang="en-US" altLang="en-US" sz="1000" dirty="0">
                <a:latin typeface="Trebuchet MS" panose="020B0603020202020204" pitchFamily="34" charset="0"/>
              </a:rPr>
              <a:t>Arrive Alive Tour Program (Granted thru KOHS)</a:t>
            </a:r>
          </a:p>
          <a:p>
            <a:pPr marL="392902" lvl="1" indent="-173827">
              <a:lnSpc>
                <a:spcPct val="110000"/>
              </a:lnSpc>
              <a:buClr>
                <a:srgbClr val="F9CB07"/>
              </a:buClr>
              <a:defRPr/>
            </a:pPr>
            <a:r>
              <a:rPr lang="en-US" altLang="en-US" sz="1000" dirty="0">
                <a:latin typeface="Trebuchet MS" panose="020B0603020202020204" pitchFamily="34" charset="0"/>
              </a:rPr>
              <a:t>Choices Matter Program(Granted thru KOHS)</a:t>
            </a:r>
          </a:p>
          <a:p>
            <a:pPr>
              <a:lnSpc>
                <a:spcPct val="110000"/>
              </a:lnSpc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38348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A48C3-67AD-7581-E833-A0E4C263A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 KENTUCKY TEEN DRIVER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33577-33C1-A9FF-CA5D-E1445B236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346" y="2096064"/>
            <a:ext cx="7765322" cy="7124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effectLst/>
              </a:rPr>
              <a:t>Teen drivers competed for $10,000 in total prize money, with individual awards of:</a:t>
            </a:r>
          </a:p>
          <a:p>
            <a:pPr lvl="0"/>
            <a:r>
              <a:rPr lang="en-US" b="1" dirty="0">
                <a:effectLst/>
              </a:rPr>
              <a:t>1st Place:</a:t>
            </a:r>
            <a:r>
              <a:rPr lang="en-US" dirty="0">
                <a:effectLst/>
              </a:rPr>
              <a:t> $3,000</a:t>
            </a:r>
          </a:p>
          <a:p>
            <a:pPr lvl="0"/>
            <a:r>
              <a:rPr lang="en-US" b="1" dirty="0">
                <a:effectLst/>
              </a:rPr>
              <a:t>2nd Place:</a:t>
            </a:r>
            <a:r>
              <a:rPr lang="en-US" dirty="0">
                <a:effectLst/>
              </a:rPr>
              <a:t> $2,500</a:t>
            </a:r>
          </a:p>
          <a:p>
            <a:pPr lvl="0"/>
            <a:r>
              <a:rPr lang="en-US" b="1" dirty="0">
                <a:effectLst/>
              </a:rPr>
              <a:t>3rd Place:</a:t>
            </a:r>
            <a:r>
              <a:rPr lang="en-US" dirty="0">
                <a:effectLst/>
              </a:rPr>
              <a:t> $2,000</a:t>
            </a:r>
          </a:p>
          <a:p>
            <a:pPr lvl="0"/>
            <a:r>
              <a:rPr lang="en-US" b="1" dirty="0">
                <a:effectLst/>
              </a:rPr>
              <a:t>4th Place:</a:t>
            </a:r>
            <a:r>
              <a:rPr lang="en-US" dirty="0">
                <a:effectLst/>
              </a:rPr>
              <a:t> $1,500</a:t>
            </a:r>
          </a:p>
          <a:p>
            <a:pPr lvl="0"/>
            <a:r>
              <a:rPr lang="en-US" b="1" dirty="0">
                <a:effectLst/>
              </a:rPr>
              <a:t>5th Place:</a:t>
            </a:r>
            <a:r>
              <a:rPr lang="en-US" dirty="0">
                <a:effectLst/>
              </a:rPr>
              <a:t> $1,000</a:t>
            </a:r>
          </a:p>
          <a:p>
            <a:pPr marL="0" indent="0">
              <a:buNone/>
            </a:pPr>
            <a:r>
              <a:rPr lang="en-US" dirty="0">
                <a:effectLst/>
              </a:rPr>
              <a:t>This challenge was supported by our great partners from Intoximeters, AAA Bluegrass and AAA East Central.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4C655C-FCFF-9B45-79E7-EDF138DDC8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590800"/>
            <a:ext cx="4229419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57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5E82B-BDBC-EEB2-6CC2-74E04D520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Incident Management</a:t>
            </a:r>
            <a:br>
              <a:rPr lang="en-US" dirty="0"/>
            </a:br>
            <a:br>
              <a:rPr lang="en-US" dirty="0"/>
            </a:br>
            <a:r>
              <a:rPr lang="en-US" sz="2700" dirty="0"/>
              <a:t>Transportation Operations Center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4E32DFD-1F63-8EF2-A20D-31BCA64446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3734" y="2095500"/>
            <a:ext cx="4928595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458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D221D-0462-0A12-D2D2-313D547CC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Transportation Operations Center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F508C-0690-011B-4C0B-B1B75D8B2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Receive and distribute notifications of incidents occurring on all State Highways, Federal Routes, Parkways and Interstates 24/7/365</a:t>
            </a:r>
          </a:p>
          <a:p>
            <a:pPr lvl="1"/>
            <a:r>
              <a:rPr lang="en-US" dirty="0"/>
              <a:t>Reports are received via:	</a:t>
            </a:r>
          </a:p>
          <a:p>
            <a:pPr lvl="2"/>
            <a:r>
              <a:rPr lang="en-US" dirty="0"/>
              <a:t>Local and County Governmental agencies</a:t>
            </a:r>
          </a:p>
          <a:p>
            <a:pPr lvl="2"/>
            <a:r>
              <a:rPr lang="en-US" dirty="0"/>
              <a:t>KYEM Duty Officer reports</a:t>
            </a:r>
          </a:p>
          <a:p>
            <a:pPr lvl="2"/>
            <a:r>
              <a:rPr lang="en-US" dirty="0"/>
              <a:t>KSP Via CAD sharing or Road Closure Reports</a:t>
            </a:r>
          </a:p>
          <a:p>
            <a:pPr lvl="2"/>
            <a:r>
              <a:rPr lang="en-US" dirty="0"/>
              <a:t>General Public</a:t>
            </a:r>
          </a:p>
          <a:p>
            <a:pPr lvl="2"/>
            <a:r>
              <a:rPr lang="en-US" dirty="0"/>
              <a:t>Camera Network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63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81D01-D98C-D5D4-34BD-8AA206FBD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Transportation Operations Center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7E9D3-1489-AF5E-BE52-DB4363499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Dissemination of Information	</a:t>
            </a:r>
          </a:p>
          <a:p>
            <a:pPr lvl="1"/>
            <a:r>
              <a:rPr lang="en-US" dirty="0"/>
              <a:t>Populates the Go KY public website</a:t>
            </a:r>
          </a:p>
          <a:p>
            <a:pPr marL="914400" lvl="2" indent="0">
              <a:buNone/>
            </a:pPr>
            <a:r>
              <a:rPr lang="en-US" dirty="0"/>
              <a:t>-Information is shared with navigation platforms</a:t>
            </a:r>
          </a:p>
          <a:p>
            <a:pPr lvl="1"/>
            <a:r>
              <a:rPr lang="en-US" dirty="0"/>
              <a:t>Send traffic incidence notices through e-mails</a:t>
            </a:r>
          </a:p>
          <a:p>
            <a:pPr marL="914400" lvl="2" indent="0">
              <a:buNone/>
            </a:pPr>
            <a:r>
              <a:rPr lang="en-US" dirty="0"/>
              <a:t>-Internal and external distribution of e-mails for KYTC groups</a:t>
            </a:r>
          </a:p>
          <a:p>
            <a:r>
              <a:rPr lang="en-US" dirty="0"/>
              <a:t>DMS Messaging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451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2D480-C973-DB55-C17E-6A03D00A6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Transportation Operations Center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DE9E4-C163-CAB8-1AA3-4F315CC31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After-hours Point of Contact	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KYTC District personnel call-outs</a:t>
            </a:r>
          </a:p>
          <a:p>
            <a:pPr lvl="2"/>
            <a:r>
              <a:rPr lang="en-US" dirty="0"/>
              <a:t>Debris removal, Signal Issues, Snow &amp; Ice, etc..</a:t>
            </a:r>
          </a:p>
          <a:p>
            <a:pPr lvl="1"/>
            <a:r>
              <a:rPr lang="en-US" dirty="0"/>
              <a:t>Fleet Management</a:t>
            </a:r>
          </a:p>
          <a:p>
            <a:pPr lvl="2"/>
            <a:r>
              <a:rPr lang="en-US" dirty="0"/>
              <a:t>Flat tires, lockouts, collisions, etc..</a:t>
            </a:r>
          </a:p>
          <a:p>
            <a:pPr lvl="1"/>
            <a:r>
              <a:rPr lang="en-US" dirty="0"/>
              <a:t>Division of Driver Licensing </a:t>
            </a:r>
          </a:p>
          <a:p>
            <a:pPr lvl="2"/>
            <a:r>
              <a:rPr lang="en-US" dirty="0"/>
              <a:t>Fraud report inquiries from Law Enforcement	</a:t>
            </a:r>
          </a:p>
          <a:p>
            <a:pPr lvl="3"/>
            <a:endParaRPr lang="en-US" dirty="0"/>
          </a:p>
          <a:p>
            <a:pPr lvl="3"/>
            <a:endParaRPr lang="en-US" dirty="0"/>
          </a:p>
          <a:p>
            <a:pPr lvl="3"/>
            <a:endParaRPr lang="en-US" dirty="0"/>
          </a:p>
          <a:p>
            <a:pPr lvl="3"/>
            <a:endParaRPr lang="en-US" dirty="0"/>
          </a:p>
          <a:p>
            <a:pPr lvl="3"/>
            <a:endParaRPr lang="en-US" dirty="0"/>
          </a:p>
          <a:p>
            <a:pPr marL="1371600" lvl="3" indent="0">
              <a:buNone/>
            </a:pPr>
            <a:endParaRPr lang="en-US" dirty="0"/>
          </a:p>
          <a:p>
            <a:pPr marL="1371600" lvl="3" indent="0">
              <a:buNone/>
            </a:pPr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029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5473A-7BCD-F061-B5A2-CF52DAB74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1" cy="1326321"/>
          </a:xfrm>
        </p:spPr>
        <p:txBody>
          <a:bodyPr>
            <a:normAutofit/>
          </a:bodyPr>
          <a:lstStyle/>
          <a:p>
            <a:r>
              <a:rPr lang="en-US" dirty="0"/>
              <a:t>Incident Management Coordinators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6C38F-9563-D40A-83A9-647306F1D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346" y="2096064"/>
            <a:ext cx="3762645" cy="3695136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E878DBA-BB74-D7BA-E2D3-D10B7F5520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1391" y="2065143"/>
            <a:ext cx="6553200" cy="3886200"/>
          </a:xfrm>
          <a:prstGeom prst="rect">
            <a:avLst/>
          </a:prstGeom>
          <a:noFill/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</p:spTree>
    <p:extLst>
      <p:ext uri="{BB962C8B-B14F-4D97-AF65-F5344CB8AC3E}">
        <p14:creationId xmlns:p14="http://schemas.microsoft.com/office/powerpoint/2010/main" val="1808886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AC841-0CCE-2BD7-1168-8FD8D6EFE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Incident Management Coordinators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A7714-97A3-8B69-7AD0-6B733943D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Ensure all response entities have the needed assets to manage incidents that occur</a:t>
            </a:r>
          </a:p>
          <a:p>
            <a:r>
              <a:rPr lang="en-US" dirty="0"/>
              <a:t>Respond to scenes to assist as needed</a:t>
            </a:r>
          </a:p>
          <a:p>
            <a:r>
              <a:rPr lang="en-US" dirty="0"/>
              <a:t>Represent the Cabinet in any Incident Command Structures </a:t>
            </a:r>
          </a:p>
          <a:p>
            <a:r>
              <a:rPr lang="en-US" dirty="0"/>
              <a:t>Assist with multi-agency coordination</a:t>
            </a:r>
          </a:p>
          <a:p>
            <a:r>
              <a:rPr lang="en-US" dirty="0"/>
              <a:t>Provide accurate and detailed information</a:t>
            </a:r>
          </a:p>
          <a:p>
            <a:r>
              <a:rPr lang="en-US" dirty="0"/>
              <a:t>Provide training for KYTC and partner response agencies</a:t>
            </a:r>
          </a:p>
          <a:p>
            <a:r>
              <a:rPr lang="en-US" dirty="0"/>
              <a:t>Schedule, assist and facilitate After-Action reviews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118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BF615-CE01-7C34-184E-1A2B67ABC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Incident Management Coordinators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15B65-CDDC-3190-4AF0-9AA5CAF39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>
                <a:effectLst/>
              </a:rPr>
              <a:t>Provide training for KYTC and partner response agencies</a:t>
            </a:r>
          </a:p>
          <a:p>
            <a:r>
              <a:rPr lang="en-US" dirty="0">
                <a:effectLst/>
              </a:rPr>
              <a:t>Attend functions and remain active with Partner Response Agencies</a:t>
            </a:r>
          </a:p>
          <a:p>
            <a:r>
              <a:rPr lang="en-US" dirty="0">
                <a:effectLst/>
              </a:rPr>
              <a:t>Building Relationships and Strengthening Response Planning</a:t>
            </a:r>
          </a:p>
          <a:p>
            <a:r>
              <a:rPr lang="en-US" dirty="0">
                <a:effectLst/>
              </a:rPr>
              <a:t>Represent KYTC during activations of the State Emergency Operations Center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67802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25A30-264A-4F5F-CC9E-8788110D7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523" y="2819400"/>
            <a:ext cx="7765321" cy="1326321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1125913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8307</TotalTime>
  <Words>528</Words>
  <Application>Microsoft Office PowerPoint</Application>
  <PresentationFormat>On-screen Show (4:3)</PresentationFormat>
  <Paragraphs>109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Bookman Old Style</vt:lpstr>
      <vt:lpstr>Calibri</vt:lpstr>
      <vt:lpstr>Helvetica</vt:lpstr>
      <vt:lpstr>Rockwell</vt:lpstr>
      <vt:lpstr>Trebuchet MS</vt:lpstr>
      <vt:lpstr>Damask</vt:lpstr>
      <vt:lpstr>PowerPoint Presentation</vt:lpstr>
      <vt:lpstr> Mission Statement</vt:lpstr>
      <vt:lpstr>PowerPoint Presentation</vt:lpstr>
      <vt:lpstr>2026 Daily Fatality Summary </vt:lpstr>
      <vt:lpstr>It’s about people.</vt:lpstr>
      <vt:lpstr>Work zone Camera </vt:lpstr>
      <vt:lpstr>Education ProgramS</vt:lpstr>
      <vt:lpstr>SAFE KENTUCKY TEEN DRIVER CHALLENGE</vt:lpstr>
      <vt:lpstr>Incident Management  Transportation Operations Center</vt:lpstr>
      <vt:lpstr>Transportation Operations Center</vt:lpstr>
      <vt:lpstr>Transportation Operations Center</vt:lpstr>
      <vt:lpstr>Transportation Operations Center</vt:lpstr>
      <vt:lpstr>Incident Management Coordinators</vt:lpstr>
      <vt:lpstr>Incident Management Coordinators</vt:lpstr>
      <vt:lpstr>Incident Management Coordinators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Troy Dye</dc:creator>
  <cp:lastModifiedBy>Fochtman, Elissa L (KYTC)</cp:lastModifiedBy>
  <cp:revision>270</cp:revision>
  <dcterms:created xsi:type="dcterms:W3CDTF">2020-07-27T21:06:05Z</dcterms:created>
  <dcterms:modified xsi:type="dcterms:W3CDTF">2026-10-05T18:57:10Z</dcterms:modified>
</cp:coreProperties>
</file>