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60" r:id="rId5"/>
    <p:sldId id="298" r:id="rId6"/>
    <p:sldId id="290" r:id="rId7"/>
    <p:sldId id="291" r:id="rId8"/>
    <p:sldId id="295" r:id="rId9"/>
    <p:sldId id="292" r:id="rId10"/>
    <p:sldId id="294" r:id="rId11"/>
    <p:sldId id="29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B3E4"/>
    <a:srgbClr val="0066A8"/>
    <a:srgbClr val="0066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50CD03-F86E-41F4-8E19-632AB9F01B1B}" v="6" dt="2026-09-30T19:57:18.858"/>
  </p1510:revLst>
</p1510:revInfo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9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3C8C88-EF52-42F6-A53C-10B2828EDC7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1A0CE-EA0A-4200-9849-ABA218AC8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55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1A0CE-EA0A-4200-9849-ABA218AC8CD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98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7CA0F-CBAE-FD96-2AF0-1BA08C632D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9810" y="2374232"/>
            <a:ext cx="5903495" cy="1847516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B7FB062-45A6-6B16-E58C-558E747E2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9811" y="4410075"/>
            <a:ext cx="5085347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95895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F607A-DCFA-7080-D94A-21CCA5370C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70137"/>
            <a:ext cx="10227590" cy="35782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111624-FE04-E791-C837-0682BE0F3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494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F61FDB-AD2A-B249-888C-F75327A72B5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C71DA1A-0CC1-62FB-04D7-92EDD1966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9637"/>
            <a:ext cx="977834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4081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F607A-DCFA-7080-D94A-21CCA5370C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22759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111624-FE04-E791-C837-0682BE0F3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494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F61FDB-AD2A-B249-888C-F75327A72B5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C71DA1A-0CC1-62FB-04D7-92EDD1966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834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0405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F607A-DCFA-7080-D94A-21CCA5370C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22759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111624-FE04-E791-C837-0682BE0F3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494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F61FDB-AD2A-B249-888C-F75327A72B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C71DA1A-0CC1-62FB-04D7-92EDD1966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834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64205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F607A-DCFA-7080-D94A-21CCA5370C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22759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111624-FE04-E791-C837-0682BE0F3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494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F61FDB-AD2A-B249-888C-F75327A72B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C71DA1A-0CC1-62FB-04D7-92EDD1966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834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4402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48EA0-E6C7-6703-45FC-C66F5C9F2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2346" y="2045776"/>
            <a:ext cx="5940480" cy="1503336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CC1906-6749-3A9F-43A7-C252AAD3D2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1003" y="3924543"/>
            <a:ext cx="7381823" cy="2011308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7F81DD-6BC7-4155-4DFA-16897E96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626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F61FDB-AD2A-B249-888C-F75327A72B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038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F607A-DCFA-7080-D94A-21CCA5370C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D7D4BB-87D7-BE86-D55F-984D76DF0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111624-FE04-E791-C837-0682BE0F3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F61FDB-AD2A-B249-888C-F75327A72B5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C71DA1A-0CC1-62FB-04D7-92EDD1966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834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20387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A8EF07-C3A0-FBAF-F320-9D1585443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874768-BA6A-906C-8D95-1B77F9D84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384B1F-ECFB-3787-80EB-9903C14347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7368A-B0F1-B168-81D9-D3B999E462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ACA5A5-646D-D748-8652-B704F779B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4940" y="6492875"/>
            <a:ext cx="2743200" cy="365125"/>
          </a:xfrm>
          <a:prstGeom prst="rect">
            <a:avLst/>
          </a:prstGeom>
        </p:spPr>
        <p:txBody>
          <a:bodyPr/>
          <a:lstStyle/>
          <a:p>
            <a:fld id="{1CF61FDB-AD2A-B249-888C-F75327A72B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B407032-A842-E211-D1BC-331176915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834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62836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F0403-D7CC-4E40-2F53-A3F5AD327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01FCC-66B6-AD35-84B0-EEDC85698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62335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67473-DB33-58D8-E7DF-BDB11DD3F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A305A0-B021-07B9-6805-BA7D970DE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9535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CF61FDB-AD2A-B249-888C-F75327A72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80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2D3276-6D92-B4BE-41D6-FE22B28AB2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4494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F61FDB-AD2A-B249-888C-F75327A72B5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82A9BA8-A65A-1471-72BB-8FB30047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7834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8123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2D3276-6D92-B4BE-41D6-FE22B28AB2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4494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F61FDB-AD2A-B249-888C-F75327A72B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64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88ACBE-FC6B-E5DE-D780-8BD90C6D5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846388"/>
            <a:ext cx="802079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90BE45-D231-01EE-13B9-25BF3B27C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1951"/>
            <a:ext cx="9612086" cy="4005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254DB-A0C7-F934-C0C5-B1A0340716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2081" y="6356350"/>
            <a:ext cx="27432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1CF61FDB-AD2A-B249-888C-F75327A72B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2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5" r:id="rId2"/>
    <p:sldLayoutId id="2147483661" r:id="rId3"/>
    <p:sldLayoutId id="2147483663" r:id="rId4"/>
    <p:sldLayoutId id="2147483662" r:id="rId5"/>
    <p:sldLayoutId id="2147483649" r:id="rId6"/>
    <p:sldLayoutId id="2147483652" r:id="rId7"/>
    <p:sldLayoutId id="2147483653" r:id="rId8"/>
    <p:sldLayoutId id="2147483656" r:id="rId9"/>
    <p:sldLayoutId id="2147483660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Clr>
          <a:srgbClr val="5EB3E4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5EB3E4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rgbClr val="5EB3E4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5EB3E4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rgbClr val="5EB3E4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C1CFCB-BB5A-FCFB-C4B6-608CB530B4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>
                <a:solidFill>
                  <a:srgbClr val="0D2E4F"/>
                </a:solidFill>
                <a:latin typeface="Aptos Display"/>
                <a:cs typeface="Segoe UI"/>
              </a:rPr>
              <a:t>Interim Joint Transportation Committee</a:t>
            </a:r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389075B-34CE-20FB-0354-9503A17483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Heather Stout, Executive Director OIT</a:t>
            </a:r>
          </a:p>
          <a:p>
            <a:r>
              <a:rPr lang="en-US" dirty="0"/>
              <a:t>October 6,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BF6115-3876-F849-1B3D-4F0094387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034" y="5043948"/>
            <a:ext cx="2693043" cy="152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504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2C3CEC-10E0-B5AC-2E8D-08BFB1D633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4942"/>
            <a:ext cx="10227590" cy="389342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~40 year old legacy mainframe system</a:t>
            </a:r>
          </a:p>
          <a:p>
            <a:r>
              <a:rPr lang="en-US" dirty="0"/>
              <a:t>RFP Released – May 2024</a:t>
            </a:r>
          </a:p>
          <a:p>
            <a:r>
              <a:rPr lang="en-US" dirty="0"/>
              <a:t>Project kickoff – February 2025</a:t>
            </a:r>
          </a:p>
          <a:p>
            <a:r>
              <a:rPr lang="en-US" dirty="0"/>
              <a:t>Vendor – Fast Enterprises (40+ team members onsite)</a:t>
            </a:r>
          </a:p>
          <a:p>
            <a:r>
              <a:rPr lang="en-US" dirty="0"/>
              <a:t>Project Go-Live – June 2026</a:t>
            </a:r>
          </a:p>
          <a:p>
            <a:pPr lvl="1"/>
            <a:r>
              <a:rPr lang="en-US" dirty="0"/>
              <a:t>Data conversion activities from 6/4 - 6/5</a:t>
            </a:r>
          </a:p>
          <a:p>
            <a:pPr lvl="1"/>
            <a:r>
              <a:rPr lang="en-US" dirty="0"/>
              <a:t>Interface partners connected on 6/6</a:t>
            </a:r>
          </a:p>
          <a:p>
            <a:pPr lvl="1"/>
            <a:r>
              <a:rPr lang="en-US" dirty="0"/>
              <a:t>AAMVA connection certified on 6/7</a:t>
            </a:r>
          </a:p>
          <a:p>
            <a:pPr lvl="1"/>
            <a:r>
              <a:rPr lang="en-US" dirty="0"/>
              <a:t>Soft launch performed in 36 regional offices on 6/7</a:t>
            </a:r>
          </a:p>
          <a:p>
            <a:pPr lvl="2"/>
            <a:r>
              <a:rPr lang="en-US" dirty="0"/>
              <a:t>266 transactions performed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54C4A3-67A2-A0CE-F2BC-FFD014E88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KDLIS Legacy Modernization</a:t>
            </a:r>
          </a:p>
        </p:txBody>
      </p:sp>
    </p:spTree>
    <p:extLst>
      <p:ext uri="{BB962C8B-B14F-4D97-AF65-F5344CB8AC3E}">
        <p14:creationId xmlns:p14="http://schemas.microsoft.com/office/powerpoint/2010/main" val="1174611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41298A-EFB6-03A2-BCBB-0C9DEF6CE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098" y="119110"/>
            <a:ext cx="10709674" cy="1083879"/>
          </a:xfrm>
        </p:spPr>
        <p:txBody>
          <a:bodyPr>
            <a:normAutofit/>
          </a:bodyPr>
          <a:lstStyle/>
          <a:p>
            <a:r>
              <a:rPr lang="en-US"/>
              <a:t>FAST Driver and Vehicle Services (DS/VS) Projects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600E8F-04DC-B0C1-1D6E-D69D981E74C2}"/>
              </a:ext>
            </a:extLst>
          </p:cNvPr>
          <p:cNvSpPr txBox="1"/>
          <p:nvPr/>
        </p:nvSpPr>
        <p:spPr>
          <a:xfrm>
            <a:off x="118871" y="1572767"/>
            <a:ext cx="3040887" cy="14982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/>
              <a:t>In 26 States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/>
              <a:t>23 Driver Services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/>
              <a:t>24 Vehicle Services </a:t>
            </a:r>
          </a:p>
          <a:p>
            <a:endParaRPr lang="en-US" sz="1600"/>
          </a:p>
          <a:p>
            <a:endParaRPr lang="en-US"/>
          </a:p>
        </p:txBody>
      </p:sp>
      <p:pic>
        <p:nvPicPr>
          <p:cNvPr id="6" name="Content Placeholder 3" descr="A picture containing chart&#10;&#10;AI-generated content may be incorrect.">
            <a:extLst>
              <a:ext uri="{FF2B5EF4-FFF2-40B4-BE49-F238E27FC236}">
                <a16:creationId xmlns:a16="http://schemas.microsoft.com/office/drawing/2014/main" id="{E03282CD-89DC-31E4-AEE5-CF0F97D42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680" y="1504783"/>
            <a:ext cx="802299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924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DE6BBE-0EEF-2C7C-575A-4C993E062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07630" cy="703932"/>
          </a:xfrm>
        </p:spPr>
        <p:txBody>
          <a:bodyPr/>
          <a:lstStyle/>
          <a:p>
            <a:r>
              <a:rPr lang="en-US"/>
              <a:t>KINDL Project Introduction and Objectives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0CE48F-B68B-C603-76D1-4DDA837BC70C}"/>
              </a:ext>
            </a:extLst>
          </p:cNvPr>
          <p:cNvSpPr/>
          <p:nvPr/>
        </p:nvSpPr>
        <p:spPr>
          <a:xfrm>
            <a:off x="1098921" y="1831414"/>
            <a:ext cx="9714970" cy="533495"/>
          </a:xfrm>
          <a:prstGeom prst="rect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1614" tIns="60961" rIns="113792" bIns="60960" numCol="1" spcCol="1270" anchor="ctr" anchorCtr="0">
            <a:noAutofit/>
          </a:bodyPr>
          <a:lstStyle/>
          <a:p>
            <a:pPr marL="0" lvl="0" indent="0" algn="l" defTabSz="7112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b="1" kern="1200" dirty="0">
                <a:solidFill>
                  <a:schemeClr val="tx1"/>
                </a:solidFill>
                <a:latin typeface="Aptos"/>
              </a:rPr>
              <a:t>Reduced wait times and improved customer satisfaction</a:t>
            </a: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E239ED3A-2DD3-A5BE-6F89-3DC39B024058}"/>
              </a:ext>
            </a:extLst>
          </p:cNvPr>
          <p:cNvSpPr>
            <a:spLocks noChangeAspect="1"/>
          </p:cNvSpPr>
          <p:nvPr/>
        </p:nvSpPr>
        <p:spPr>
          <a:xfrm>
            <a:off x="655936" y="1831414"/>
            <a:ext cx="689540" cy="533495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2C7008-B347-44D2-E4F0-9116F596B2D7}"/>
              </a:ext>
            </a:extLst>
          </p:cNvPr>
          <p:cNvSpPr/>
          <p:nvPr/>
        </p:nvSpPr>
        <p:spPr>
          <a:xfrm>
            <a:off x="1098921" y="2455668"/>
            <a:ext cx="9714970" cy="533495"/>
          </a:xfrm>
          <a:prstGeom prst="rect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20968"/>
              <a:satOff val="-617"/>
              <a:lumOff val="3824"/>
              <a:alphaOff val="0"/>
            </a:schemeClr>
          </a:fillRef>
          <a:effectRef idx="0">
            <a:schemeClr val="accent2">
              <a:hueOff val="20968"/>
              <a:satOff val="-617"/>
              <a:lumOff val="382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1614" tIns="60961" rIns="113792" bIns="60961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b="1" kern="1200">
                <a:solidFill>
                  <a:schemeClr val="tx1"/>
                </a:solidFill>
                <a:latin typeface="Aptos"/>
              </a:rPr>
              <a:t>Enhancing the availability and shareability of data with authorized internal and external users</a:t>
            </a:r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44017A91-F9E0-C540-E8AC-60D9C5FCDC22}"/>
              </a:ext>
            </a:extLst>
          </p:cNvPr>
          <p:cNvSpPr>
            <a:spLocks noChangeAspect="1"/>
          </p:cNvSpPr>
          <p:nvPr/>
        </p:nvSpPr>
        <p:spPr>
          <a:xfrm>
            <a:off x="655936" y="2455668"/>
            <a:ext cx="689540" cy="533495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50000"/>
              <a:hueOff val="-20599"/>
              <a:satOff val="336"/>
              <a:lumOff val="1260"/>
              <a:alphaOff val="0"/>
            </a:schemeClr>
          </a:fillRef>
          <a:effectRef idx="0">
            <a:schemeClr val="accent2">
              <a:tint val="50000"/>
              <a:hueOff val="-20599"/>
              <a:satOff val="336"/>
              <a:lumOff val="126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7F29E3-9485-BE74-6556-8D3A848AD627}"/>
              </a:ext>
            </a:extLst>
          </p:cNvPr>
          <p:cNvSpPr/>
          <p:nvPr/>
        </p:nvSpPr>
        <p:spPr>
          <a:xfrm>
            <a:off x="1098921" y="3079922"/>
            <a:ext cx="9714970" cy="533495"/>
          </a:xfrm>
          <a:prstGeom prst="rect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41936"/>
              <a:satOff val="-1234"/>
              <a:lumOff val="7647"/>
              <a:alphaOff val="0"/>
            </a:schemeClr>
          </a:fillRef>
          <a:effectRef idx="0">
            <a:schemeClr val="accent2">
              <a:hueOff val="41936"/>
              <a:satOff val="-1234"/>
              <a:lumOff val="764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1614" tIns="60961" rIns="113792" bIns="60961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b="1" kern="1200" dirty="0">
                <a:solidFill>
                  <a:schemeClr val="tx1"/>
                </a:solidFill>
                <a:latin typeface="Aptos"/>
              </a:rPr>
              <a:t>Streamline workflows, eliminate manual workarounds and reduce learning curve</a:t>
            </a:r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A08B4302-7172-2D6C-F0A3-DFDAE749D65D}"/>
              </a:ext>
            </a:extLst>
          </p:cNvPr>
          <p:cNvSpPr>
            <a:spLocks noChangeAspect="1"/>
          </p:cNvSpPr>
          <p:nvPr/>
        </p:nvSpPr>
        <p:spPr>
          <a:xfrm>
            <a:off x="655936" y="3079922"/>
            <a:ext cx="689540" cy="533495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50000"/>
              <a:hueOff val="-41198"/>
              <a:satOff val="671"/>
              <a:lumOff val="2520"/>
              <a:alphaOff val="0"/>
            </a:schemeClr>
          </a:fillRef>
          <a:effectRef idx="0">
            <a:schemeClr val="accent2">
              <a:tint val="50000"/>
              <a:hueOff val="-41198"/>
              <a:satOff val="671"/>
              <a:lumOff val="252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0EA99C-57A8-FA61-0B84-316CBE8FAA6D}"/>
              </a:ext>
            </a:extLst>
          </p:cNvPr>
          <p:cNvSpPr/>
          <p:nvPr/>
        </p:nvSpPr>
        <p:spPr>
          <a:xfrm>
            <a:off x="1069425" y="3718834"/>
            <a:ext cx="9714970" cy="533495"/>
          </a:xfrm>
          <a:prstGeom prst="rect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83872"/>
              <a:satOff val="-2469"/>
              <a:lumOff val="15294"/>
              <a:alphaOff val="0"/>
            </a:schemeClr>
          </a:fillRef>
          <a:effectRef idx="0">
            <a:schemeClr val="accent2">
              <a:hueOff val="83872"/>
              <a:satOff val="-2469"/>
              <a:lumOff val="1529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1614" tIns="60961" rIns="113792" bIns="60961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b="1" kern="1200">
                <a:solidFill>
                  <a:schemeClr val="tx1"/>
                </a:solidFill>
                <a:latin typeface="Aptos"/>
              </a:rPr>
              <a:t>Enhanced/expanded digital services for customers</a:t>
            </a:r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2C9EF2AB-2F61-05E1-5B93-446C0EC0FC2E}"/>
              </a:ext>
            </a:extLst>
          </p:cNvPr>
          <p:cNvSpPr>
            <a:spLocks noChangeAspect="1"/>
          </p:cNvSpPr>
          <p:nvPr/>
        </p:nvSpPr>
        <p:spPr>
          <a:xfrm>
            <a:off x="626440" y="3718834"/>
            <a:ext cx="689540" cy="533495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50000"/>
              <a:hueOff val="-82397"/>
              <a:satOff val="1343"/>
              <a:lumOff val="5039"/>
              <a:alphaOff val="0"/>
            </a:schemeClr>
          </a:fillRef>
          <a:effectRef idx="0">
            <a:schemeClr val="accent2">
              <a:tint val="50000"/>
              <a:hueOff val="-82397"/>
              <a:satOff val="1343"/>
              <a:lumOff val="5039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92C954-902B-328F-702B-4C2D2986DC03}"/>
              </a:ext>
            </a:extLst>
          </p:cNvPr>
          <p:cNvSpPr/>
          <p:nvPr/>
        </p:nvSpPr>
        <p:spPr>
          <a:xfrm>
            <a:off x="1069425" y="4343088"/>
            <a:ext cx="9714970" cy="533495"/>
          </a:xfrm>
          <a:prstGeom prst="rect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104840"/>
              <a:satOff val="-3086"/>
              <a:lumOff val="19117"/>
              <a:alphaOff val="0"/>
            </a:schemeClr>
          </a:fillRef>
          <a:effectRef idx="0">
            <a:schemeClr val="accent2">
              <a:hueOff val="104840"/>
              <a:satOff val="-3086"/>
              <a:lumOff val="1911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1614" tIns="60961" rIns="113792" bIns="60961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b="1" kern="1200">
                <a:solidFill>
                  <a:schemeClr val="tx1"/>
                </a:solidFill>
                <a:latin typeface="Aptos"/>
              </a:rPr>
              <a:t>Advanced and improved auditing and reporting capabilities</a:t>
            </a:r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6E3CB097-ABA2-CF87-0BAC-CDB0837BA531}"/>
              </a:ext>
            </a:extLst>
          </p:cNvPr>
          <p:cNvSpPr>
            <a:spLocks noChangeAspect="1"/>
          </p:cNvSpPr>
          <p:nvPr/>
        </p:nvSpPr>
        <p:spPr>
          <a:xfrm>
            <a:off x="626440" y="4343088"/>
            <a:ext cx="689540" cy="533495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50000"/>
              <a:hueOff val="-102996"/>
              <a:satOff val="1678"/>
              <a:lumOff val="6299"/>
              <a:alphaOff val="0"/>
            </a:schemeClr>
          </a:fillRef>
          <a:effectRef idx="0">
            <a:schemeClr val="accent2">
              <a:tint val="50000"/>
              <a:hueOff val="-102996"/>
              <a:satOff val="1678"/>
              <a:lumOff val="6299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862635-CEFA-E5FA-DC8E-EAA2E4B82595}"/>
              </a:ext>
            </a:extLst>
          </p:cNvPr>
          <p:cNvSpPr/>
          <p:nvPr/>
        </p:nvSpPr>
        <p:spPr>
          <a:xfrm>
            <a:off x="1069425" y="4967340"/>
            <a:ext cx="9714970" cy="533495"/>
          </a:xfrm>
          <a:prstGeom prst="rect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125808"/>
              <a:satOff val="-3703"/>
              <a:lumOff val="22941"/>
              <a:alphaOff val="0"/>
            </a:schemeClr>
          </a:fillRef>
          <a:effectRef idx="0">
            <a:schemeClr val="accent2">
              <a:hueOff val="125808"/>
              <a:satOff val="-3703"/>
              <a:lumOff val="2294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1614" tIns="60960" rIns="113792" bIns="60961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b="1" kern="1200">
                <a:solidFill>
                  <a:schemeClr val="tx1"/>
                </a:solidFill>
                <a:latin typeface="Aptos"/>
              </a:rPr>
              <a:t>Speed up compliance with state-to-state requirements and federal mandates</a:t>
            </a:r>
          </a:p>
        </p:txBody>
      </p:sp>
      <p:sp>
        <p:nvSpPr>
          <p:cNvPr id="18" name="Parallelogram 17">
            <a:extLst>
              <a:ext uri="{FF2B5EF4-FFF2-40B4-BE49-F238E27FC236}">
                <a16:creationId xmlns:a16="http://schemas.microsoft.com/office/drawing/2014/main" id="{98B59CA4-67FC-056F-671E-DB04758F353E}"/>
              </a:ext>
            </a:extLst>
          </p:cNvPr>
          <p:cNvSpPr>
            <a:spLocks noChangeAspect="1"/>
          </p:cNvSpPr>
          <p:nvPr/>
        </p:nvSpPr>
        <p:spPr>
          <a:xfrm>
            <a:off x="626440" y="4967340"/>
            <a:ext cx="689540" cy="533495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50000"/>
              <a:hueOff val="-123595"/>
              <a:satOff val="2014"/>
              <a:lumOff val="7559"/>
              <a:alphaOff val="0"/>
            </a:schemeClr>
          </a:fillRef>
          <a:effectRef idx="0">
            <a:schemeClr val="accent2">
              <a:tint val="50000"/>
              <a:hueOff val="-123595"/>
              <a:satOff val="2014"/>
              <a:lumOff val="7559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pic>
        <p:nvPicPr>
          <p:cNvPr id="20" name="Graphic 19" descr="Stopwatch 25% with solid fill">
            <a:extLst>
              <a:ext uri="{FF2B5EF4-FFF2-40B4-BE49-F238E27FC236}">
                <a16:creationId xmlns:a16="http://schemas.microsoft.com/office/drawing/2014/main" id="{BD783935-BAF2-7F5D-4699-9EFB4F66A3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5550" y="1875564"/>
            <a:ext cx="430313" cy="421163"/>
          </a:xfrm>
          <a:prstGeom prst="rect">
            <a:avLst/>
          </a:prstGeom>
        </p:spPr>
      </p:pic>
      <p:pic>
        <p:nvPicPr>
          <p:cNvPr id="22" name="Graphic 21" descr="Network with solid fill">
            <a:extLst>
              <a:ext uri="{FF2B5EF4-FFF2-40B4-BE49-F238E27FC236}">
                <a16:creationId xmlns:a16="http://schemas.microsoft.com/office/drawing/2014/main" id="{51AC46CC-5CB5-591C-6A63-04950FD16E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3273" y="2477534"/>
            <a:ext cx="464931" cy="455046"/>
          </a:xfrm>
          <a:prstGeom prst="rect">
            <a:avLst/>
          </a:prstGeom>
        </p:spPr>
      </p:pic>
      <p:pic>
        <p:nvPicPr>
          <p:cNvPr id="24" name="Graphic 23" descr="Fast Forward with solid fill">
            <a:extLst>
              <a:ext uri="{FF2B5EF4-FFF2-40B4-BE49-F238E27FC236}">
                <a16:creationId xmlns:a16="http://schemas.microsoft.com/office/drawing/2014/main" id="{499EDD6B-DF2C-CA38-36E4-C457E15397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500" y="4999071"/>
            <a:ext cx="500388" cy="489748"/>
          </a:xfrm>
          <a:prstGeom prst="rect">
            <a:avLst/>
          </a:prstGeom>
        </p:spPr>
      </p:pic>
      <p:pic>
        <p:nvPicPr>
          <p:cNvPr id="26" name="Graphic 25" descr="Bar graph with upward trend with solid fill">
            <a:extLst>
              <a:ext uri="{FF2B5EF4-FFF2-40B4-BE49-F238E27FC236}">
                <a16:creationId xmlns:a16="http://schemas.microsoft.com/office/drawing/2014/main" id="{AA11E54E-8391-EA71-E8A7-6ECADEE1D4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8329" y="4430608"/>
            <a:ext cx="399729" cy="391229"/>
          </a:xfrm>
          <a:prstGeom prst="rect">
            <a:avLst/>
          </a:prstGeom>
        </p:spPr>
      </p:pic>
      <p:pic>
        <p:nvPicPr>
          <p:cNvPr id="30" name="Graphic 29" descr="Ui Ux with solid fill">
            <a:extLst>
              <a:ext uri="{FF2B5EF4-FFF2-40B4-BE49-F238E27FC236}">
                <a16:creationId xmlns:a16="http://schemas.microsoft.com/office/drawing/2014/main" id="{FD5AFB9A-9225-C3E5-AB03-599013F8EE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4899" y="3789966"/>
            <a:ext cx="399729" cy="391229"/>
          </a:xfrm>
          <a:prstGeom prst="rect">
            <a:avLst/>
          </a:prstGeom>
        </p:spPr>
      </p:pic>
      <p:pic>
        <p:nvPicPr>
          <p:cNvPr id="34" name="Graphic 33" descr="Back with solid fill">
            <a:extLst>
              <a:ext uri="{FF2B5EF4-FFF2-40B4-BE49-F238E27FC236}">
                <a16:creationId xmlns:a16="http://schemas.microsoft.com/office/drawing/2014/main" id="{63E07A39-CCE0-2A38-3EEC-0FC1260111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571" y="3120384"/>
            <a:ext cx="454237" cy="44457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BDB622C-BEB7-E4DF-FE1F-D5117B122F5D}"/>
              </a:ext>
            </a:extLst>
          </p:cNvPr>
          <p:cNvSpPr/>
          <p:nvPr/>
        </p:nvSpPr>
        <p:spPr>
          <a:xfrm>
            <a:off x="1089771" y="1198763"/>
            <a:ext cx="9714970" cy="533495"/>
          </a:xfrm>
          <a:prstGeom prst="rect">
            <a:avLst/>
          </a:prstGeom>
          <a:solidFill>
            <a:srgbClr val="5EB3E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125808"/>
              <a:satOff val="-3703"/>
              <a:lumOff val="22941"/>
              <a:alphaOff val="0"/>
            </a:schemeClr>
          </a:fillRef>
          <a:effectRef idx="0">
            <a:schemeClr val="accent2">
              <a:hueOff val="125808"/>
              <a:satOff val="-3703"/>
              <a:lumOff val="2294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1614" tIns="60960" rIns="113792" bIns="60961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b="1" kern="1200" dirty="0">
                <a:solidFill>
                  <a:schemeClr val="tx1"/>
                </a:solidFill>
                <a:latin typeface="Aptos"/>
              </a:rPr>
              <a:t>Decommissioning an aging mainframe system and replacing with a modern, configurable cloud-based system</a:t>
            </a:r>
          </a:p>
        </p:txBody>
      </p: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E88221F8-291A-3E38-CCF7-39F42998F315}"/>
              </a:ext>
            </a:extLst>
          </p:cNvPr>
          <p:cNvSpPr>
            <a:spLocks noChangeAspect="1"/>
          </p:cNvSpPr>
          <p:nvPr/>
        </p:nvSpPr>
        <p:spPr>
          <a:xfrm>
            <a:off x="646786" y="1198763"/>
            <a:ext cx="689540" cy="533495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50000"/>
              <a:hueOff val="-123595"/>
              <a:satOff val="2014"/>
              <a:lumOff val="7559"/>
              <a:alphaOff val="0"/>
            </a:schemeClr>
          </a:fillRef>
          <a:effectRef idx="0">
            <a:schemeClr val="accent2">
              <a:tint val="50000"/>
              <a:hueOff val="-123595"/>
              <a:satOff val="2014"/>
              <a:lumOff val="7559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pic>
        <p:nvPicPr>
          <p:cNvPr id="27" name="Graphic 26" descr="Cloud Computing with solid fill">
            <a:extLst>
              <a:ext uri="{FF2B5EF4-FFF2-40B4-BE49-F238E27FC236}">
                <a16:creationId xmlns:a16="http://schemas.microsoft.com/office/drawing/2014/main" id="{8A14E21B-1755-9145-DEDA-FE3B1471F3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85550" y="1220636"/>
            <a:ext cx="489748" cy="48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146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D6908BF-DA02-2883-A6D6-8C19D914CD26}"/>
              </a:ext>
            </a:extLst>
          </p:cNvPr>
          <p:cNvGrpSpPr/>
          <p:nvPr/>
        </p:nvGrpSpPr>
        <p:grpSpPr>
          <a:xfrm>
            <a:off x="400422" y="467218"/>
            <a:ext cx="10157955" cy="533495"/>
            <a:chOff x="420475" y="3633949"/>
            <a:chExt cx="10157955" cy="53349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1580BD5-1A0E-ED68-C336-702A7501809B}"/>
                </a:ext>
              </a:extLst>
            </p:cNvPr>
            <p:cNvSpPr/>
            <p:nvPr/>
          </p:nvSpPr>
          <p:spPr>
            <a:xfrm>
              <a:off x="863460" y="3633949"/>
              <a:ext cx="9714970" cy="533495"/>
            </a:xfrm>
            <a:prstGeom prst="rect">
              <a:avLst/>
            </a:prstGeom>
            <a:solidFill>
              <a:srgbClr val="5EB3E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125808"/>
                <a:satOff val="-3703"/>
                <a:lumOff val="22941"/>
                <a:alphaOff val="0"/>
              </a:schemeClr>
            </a:fillRef>
            <a:effectRef idx="0">
              <a:schemeClr val="accent2">
                <a:hueOff val="125808"/>
                <a:satOff val="-3703"/>
                <a:lumOff val="2294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1614" tIns="60960" rIns="113792" bIns="60961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b="1" kern="1200" dirty="0">
                  <a:solidFill>
                    <a:schemeClr val="tx1"/>
                  </a:solidFill>
                  <a:latin typeface="Aptos"/>
                </a:rPr>
                <a:t>Decommissioning an aging mainframe system and replacing with a modern, configurable cloud-based system</a:t>
              </a:r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5CCD31EB-AEBD-1C42-D682-CCCDD93BA4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0475" y="3633949"/>
              <a:ext cx="689540" cy="533495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50000"/>
                <a:hueOff val="-123595"/>
                <a:satOff val="2014"/>
                <a:lumOff val="7559"/>
                <a:alphaOff val="0"/>
              </a:schemeClr>
            </a:fillRef>
            <a:effectRef idx="0">
              <a:schemeClr val="accent2">
                <a:tint val="50000"/>
                <a:hueOff val="-123595"/>
                <a:satOff val="2014"/>
                <a:lumOff val="7559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5" name="Graphic 14" descr="Cloud Computing with solid fill">
              <a:extLst>
                <a:ext uri="{FF2B5EF4-FFF2-40B4-BE49-F238E27FC236}">
                  <a16:creationId xmlns:a16="http://schemas.microsoft.com/office/drawing/2014/main" id="{F6D5A232-798E-4951-DA6A-613D9838622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559239" y="3655822"/>
              <a:ext cx="489748" cy="489748"/>
            </a:xfrm>
            <a:prstGeom prst="rect">
              <a:avLst/>
            </a:prstGeom>
          </p:spPr>
        </p:pic>
      </p:grp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4751C446-F66E-7040-A815-C0865DD8BAAF}"/>
              </a:ext>
            </a:extLst>
          </p:cNvPr>
          <p:cNvSpPr txBox="1">
            <a:spLocks/>
          </p:cNvSpPr>
          <p:nvPr/>
        </p:nvSpPr>
        <p:spPr>
          <a:xfrm>
            <a:off x="539186" y="1110198"/>
            <a:ext cx="10227590" cy="24472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0"/>
              </a:spcBef>
            </a:pPr>
            <a:r>
              <a:rPr lang="en-US" sz="2400" dirty="0"/>
              <a:t>~5.5 million individual records migrated to KINDL</a:t>
            </a:r>
          </a:p>
          <a:p>
            <a:pPr marL="0">
              <a:spcBef>
                <a:spcPts val="0"/>
              </a:spcBef>
            </a:pPr>
            <a:r>
              <a:rPr lang="en-US" sz="2400" dirty="0"/>
              <a:t>~5.1 million credentials migrated to KINDL</a:t>
            </a:r>
          </a:p>
          <a:p>
            <a:pPr marL="0">
              <a:spcBef>
                <a:spcPts val="0"/>
              </a:spcBef>
            </a:pPr>
            <a:r>
              <a:rPr lang="en-US" sz="2400" dirty="0"/>
              <a:t>~1 million driver sanctions converted to KINDL</a:t>
            </a:r>
          </a:p>
          <a:p>
            <a:pPr marL="0">
              <a:spcBef>
                <a:spcPts val="0"/>
              </a:spcBef>
            </a:pPr>
            <a:r>
              <a:rPr lang="en-US" sz="2400" dirty="0"/>
              <a:t>~1.4 million driver verdicts converted to KINDL</a:t>
            </a:r>
          </a:p>
          <a:p>
            <a:pPr marL="0" indent="0">
              <a:buNone/>
            </a:pPr>
            <a:endParaRPr lang="en-US" sz="24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ACD6001-278F-8C4B-5D37-A7A55422DABD}"/>
              </a:ext>
            </a:extLst>
          </p:cNvPr>
          <p:cNvGrpSpPr/>
          <p:nvPr/>
        </p:nvGrpSpPr>
        <p:grpSpPr>
          <a:xfrm>
            <a:off x="327024" y="2691246"/>
            <a:ext cx="10157955" cy="533495"/>
            <a:chOff x="240001" y="196623"/>
            <a:chExt cx="10157955" cy="53349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D9D231-5435-7F24-C9F7-89D4386D667E}"/>
                </a:ext>
              </a:extLst>
            </p:cNvPr>
            <p:cNvSpPr/>
            <p:nvPr/>
          </p:nvSpPr>
          <p:spPr>
            <a:xfrm>
              <a:off x="682986" y="196623"/>
              <a:ext cx="9714970" cy="53349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1614" tIns="60961" rIns="113792" bIns="60960" numCol="1" spcCol="1270" anchor="ctr" anchorCtr="0">
              <a:noAutofit/>
            </a:bodyPr>
            <a:lstStyle/>
            <a:p>
              <a:pPr marL="0" lvl="0" indent="0" algn="l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b="1" kern="1200">
                  <a:solidFill>
                    <a:schemeClr val="tx1"/>
                  </a:solidFill>
                  <a:latin typeface="Aptos"/>
                </a:rPr>
                <a:t>Reduced wait times and improved customer satisfaction</a:t>
              </a:r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CF94EDDB-D997-811B-8184-E3F567B2D3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0001" y="196623"/>
              <a:ext cx="689540" cy="533495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24" name="Graphic 23" descr="Stopwatch 25% with solid fill">
              <a:extLst>
                <a:ext uri="{FF2B5EF4-FFF2-40B4-BE49-F238E27FC236}">
                  <a16:creationId xmlns:a16="http://schemas.microsoft.com/office/drawing/2014/main" id="{DB05FB05-53EE-178B-7027-DAADA090704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69615" y="240773"/>
              <a:ext cx="430313" cy="421163"/>
            </a:xfrm>
            <a:prstGeom prst="rect">
              <a:avLst/>
            </a:prstGeom>
          </p:spPr>
        </p:pic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646FBF87-DFA8-F81A-63F6-68E54D5E2A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803611"/>
              </p:ext>
            </p:extLst>
          </p:nvPr>
        </p:nvGraphicFramePr>
        <p:xfrm>
          <a:off x="548266" y="3763006"/>
          <a:ext cx="5282164" cy="2123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79066">
                  <a:extLst>
                    <a:ext uri="{9D8B030D-6E8A-4147-A177-3AD203B41FA5}">
                      <a16:colId xmlns:a16="http://schemas.microsoft.com/office/drawing/2014/main" val="1459594022"/>
                    </a:ext>
                  </a:extLst>
                </a:gridCol>
                <a:gridCol w="1563329">
                  <a:extLst>
                    <a:ext uri="{9D8B030D-6E8A-4147-A177-3AD203B41FA5}">
                      <a16:colId xmlns:a16="http://schemas.microsoft.com/office/drawing/2014/main" val="1503289355"/>
                    </a:ext>
                  </a:extLst>
                </a:gridCol>
                <a:gridCol w="2439769">
                  <a:extLst>
                    <a:ext uri="{9D8B030D-6E8A-4147-A177-3AD203B41FA5}">
                      <a16:colId xmlns:a16="http://schemas.microsoft.com/office/drawing/2014/main" val="3354969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Transaction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Average Transaction</a:t>
                      </a:r>
                    </a:p>
                    <a:p>
                      <a:pPr lvl="0" algn="ctr">
                        <a:buNone/>
                      </a:pPr>
                      <a:r>
                        <a:rPr lang="en-US" dirty="0"/>
                        <a:t> (In 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322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92,112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860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July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131,007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82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August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128,355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40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119,571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65917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A72F17D5-39DD-809C-EAE7-0E0F8DBBC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163106"/>
              </p:ext>
            </p:extLst>
          </p:nvPr>
        </p:nvGraphicFramePr>
        <p:xfrm>
          <a:off x="5951375" y="3782762"/>
          <a:ext cx="4607002" cy="2123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15953">
                  <a:extLst>
                    <a:ext uri="{9D8B030D-6E8A-4147-A177-3AD203B41FA5}">
                      <a16:colId xmlns:a16="http://schemas.microsoft.com/office/drawing/2014/main" val="1459594022"/>
                    </a:ext>
                  </a:extLst>
                </a:gridCol>
                <a:gridCol w="1441983">
                  <a:extLst>
                    <a:ext uri="{9D8B030D-6E8A-4147-A177-3AD203B41FA5}">
                      <a16:colId xmlns:a16="http://schemas.microsoft.com/office/drawing/2014/main" val="1503289355"/>
                    </a:ext>
                  </a:extLst>
                </a:gridCol>
                <a:gridCol w="1849066">
                  <a:extLst>
                    <a:ext uri="{9D8B030D-6E8A-4147-A177-3AD203B41FA5}">
                      <a16:colId xmlns:a16="http://schemas.microsoft.com/office/drawing/2014/main" val="3354969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Wait Time (walk-ins)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Wait Time (appts)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322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 mins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 mins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860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July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 mins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 mins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82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August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 mins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 mins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40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 mins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 </a:t>
                      </a:r>
                      <a:r>
                        <a:rPr lang="en-US" dirty="0"/>
                        <a:t>mins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659173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E9CC7341-4805-AC67-7368-9189FDD955DC}"/>
              </a:ext>
            </a:extLst>
          </p:cNvPr>
          <p:cNvSpPr txBox="1"/>
          <p:nvPr/>
        </p:nvSpPr>
        <p:spPr>
          <a:xfrm>
            <a:off x="578692" y="3410613"/>
            <a:ext cx="24244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Average Transaction Time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5F50E96-D6C5-BE9F-BEA6-6A9355138F32}"/>
              </a:ext>
            </a:extLst>
          </p:cNvPr>
          <p:cNvSpPr txBox="1"/>
          <p:nvPr/>
        </p:nvSpPr>
        <p:spPr>
          <a:xfrm>
            <a:off x="5830430" y="3451688"/>
            <a:ext cx="1790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Average Wait Time</a:t>
            </a:r>
          </a:p>
        </p:txBody>
      </p:sp>
    </p:spTree>
    <p:extLst>
      <p:ext uri="{BB962C8B-B14F-4D97-AF65-F5344CB8AC3E}">
        <p14:creationId xmlns:p14="http://schemas.microsoft.com/office/powerpoint/2010/main" val="2625258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9CF4FDE-AC1E-2E7B-B81B-11F3ED9A1D10}"/>
              </a:ext>
            </a:extLst>
          </p:cNvPr>
          <p:cNvGrpSpPr/>
          <p:nvPr/>
        </p:nvGrpSpPr>
        <p:grpSpPr>
          <a:xfrm>
            <a:off x="238433" y="221889"/>
            <a:ext cx="10157955" cy="533495"/>
            <a:chOff x="229975" y="3680999"/>
            <a:chExt cx="10157955" cy="533495"/>
          </a:xfrm>
          <a:solidFill>
            <a:srgbClr val="5EB3E4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E39B0A1-9275-BA11-D66E-D5047EF83677}"/>
                </a:ext>
              </a:extLst>
            </p:cNvPr>
            <p:cNvSpPr/>
            <p:nvPr/>
          </p:nvSpPr>
          <p:spPr>
            <a:xfrm>
              <a:off x="672960" y="3680999"/>
              <a:ext cx="9714970" cy="5334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1936"/>
                <a:satOff val="-1234"/>
                <a:lumOff val="7647"/>
                <a:alphaOff val="0"/>
              </a:schemeClr>
            </a:fillRef>
            <a:effectRef idx="0">
              <a:schemeClr val="accent2">
                <a:hueOff val="41936"/>
                <a:satOff val="-1234"/>
                <a:lumOff val="764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1614" tIns="60961" rIns="113792" bIns="60961" numCol="1" spcCol="1270" anchor="ctr" anchorCtr="0">
              <a:noAutofit/>
            </a:bodyPr>
            <a:lstStyle/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700" b="1" dirty="0">
                  <a:solidFill>
                    <a:schemeClr val="tx1"/>
                  </a:solidFill>
                </a:rPr>
                <a:t>Streamline workflows, eliminate manual workarounds and reduce learning curve</a:t>
              </a:r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3D769B20-5E13-C188-52F3-83BA58AD3E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9975" y="3680999"/>
              <a:ext cx="689540" cy="533495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50000"/>
                <a:hueOff val="-41198"/>
                <a:satOff val="671"/>
                <a:lumOff val="2520"/>
                <a:alphaOff val="0"/>
              </a:schemeClr>
            </a:fillRef>
            <a:effectRef idx="0">
              <a:schemeClr val="accent2">
                <a:tint val="50000"/>
                <a:hueOff val="-41198"/>
                <a:satOff val="671"/>
                <a:lumOff val="252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22" name="Graphic 21" descr="Back with solid fill">
              <a:extLst>
                <a:ext uri="{FF2B5EF4-FFF2-40B4-BE49-F238E27FC236}">
                  <a16:creationId xmlns:a16="http://schemas.microsoft.com/office/drawing/2014/main" id="{58CA721C-AF33-40E9-5B6C-9D2BEAC5D1A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44610" y="3721461"/>
              <a:ext cx="454237" cy="444579"/>
            </a:xfrm>
            <a:prstGeom prst="rect">
              <a:avLst/>
            </a:prstGeom>
          </p:spPr>
        </p:pic>
      </p:grpSp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1DADB732-1284-D2E7-D811-DE2633A086FD}"/>
              </a:ext>
            </a:extLst>
          </p:cNvPr>
          <p:cNvSpPr txBox="1">
            <a:spLocks/>
          </p:cNvSpPr>
          <p:nvPr/>
        </p:nvSpPr>
        <p:spPr>
          <a:xfrm>
            <a:off x="245461" y="870660"/>
            <a:ext cx="10586884" cy="174753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100" dirty="0"/>
              <a:t>Replaced manual SAVE document review with systematic interface</a:t>
            </a:r>
          </a:p>
          <a:p>
            <a:r>
              <a:rPr lang="en-US" sz="3100" dirty="0"/>
              <a:t>30 Distinct Approval processes to streamline supervisor/central office review</a:t>
            </a:r>
          </a:p>
          <a:p>
            <a:r>
              <a:rPr lang="en-US" sz="3100" dirty="0"/>
              <a:t>36 Transaction Types that provide distinct workflows that guide users</a:t>
            </a:r>
          </a:p>
          <a:p>
            <a:r>
              <a:rPr lang="en-US" sz="3100" dirty="0"/>
              <a:t>Built in system Help manager for user reference and ongoing documentation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06E064A-2814-3B6B-097D-D96C8BEE628A}"/>
              </a:ext>
            </a:extLst>
          </p:cNvPr>
          <p:cNvSpPr>
            <a:spLocks noChangeAspect="1"/>
          </p:cNvSpPr>
          <p:nvPr/>
        </p:nvSpPr>
        <p:spPr>
          <a:xfrm>
            <a:off x="235416" y="232175"/>
            <a:ext cx="689540" cy="533495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50000"/>
              <a:hueOff val="-41198"/>
              <a:satOff val="671"/>
              <a:lumOff val="2520"/>
              <a:alphaOff val="0"/>
            </a:schemeClr>
          </a:fillRef>
          <a:effectRef idx="0">
            <a:schemeClr val="accent2">
              <a:tint val="50000"/>
              <a:hueOff val="-41198"/>
              <a:satOff val="671"/>
              <a:lumOff val="252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8" name="Graphic 7" descr="Back with solid fill">
            <a:extLst>
              <a:ext uri="{FF2B5EF4-FFF2-40B4-BE49-F238E27FC236}">
                <a16:creationId xmlns:a16="http://schemas.microsoft.com/office/drawing/2014/main" id="{5583714C-5B29-FB2B-278F-84AEDE54DB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665" y="295475"/>
            <a:ext cx="454237" cy="444579"/>
          </a:xfrm>
          <a:prstGeom prst="rect">
            <a:avLst/>
          </a:prstGeom>
        </p:spPr>
      </p:pic>
      <p:pic>
        <p:nvPicPr>
          <p:cNvPr id="17" name="Graphic 16" descr="Idea with solid fill">
            <a:extLst>
              <a:ext uri="{FF2B5EF4-FFF2-40B4-BE49-F238E27FC236}">
                <a16:creationId xmlns:a16="http://schemas.microsoft.com/office/drawing/2014/main" id="{F6F68FB2-33AA-D431-4890-9BB2EEDCAB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5665" y="925959"/>
            <a:ext cx="399729" cy="391229"/>
          </a:xfrm>
          <a:prstGeom prst="rect">
            <a:avLst/>
          </a:prstGeom>
        </p:spPr>
      </p:pic>
      <p:sp>
        <p:nvSpPr>
          <p:cNvPr id="32" name="Content Placeholder 1">
            <a:extLst>
              <a:ext uri="{FF2B5EF4-FFF2-40B4-BE49-F238E27FC236}">
                <a16:creationId xmlns:a16="http://schemas.microsoft.com/office/drawing/2014/main" id="{49C1031E-D5D2-C945-2E9F-AFCE6EFE9A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5461" y="4224722"/>
            <a:ext cx="10227590" cy="1102858"/>
          </a:xfrm>
        </p:spPr>
        <p:txBody>
          <a:bodyPr/>
          <a:lstStyle/>
          <a:p>
            <a:pPr marL="0">
              <a:spcBef>
                <a:spcPts val="0"/>
              </a:spcBef>
            </a:pPr>
            <a:r>
              <a:rPr lang="en-US" sz="2200" dirty="0"/>
              <a:t>Improved speed in obtaining and building reports</a:t>
            </a:r>
          </a:p>
          <a:p>
            <a:pPr marL="0">
              <a:spcBef>
                <a:spcPts val="0"/>
              </a:spcBef>
            </a:pPr>
            <a:r>
              <a:rPr lang="en-US" sz="2200" dirty="0"/>
              <a:t>Ad hoc reporting and filtering capabilities</a:t>
            </a:r>
          </a:p>
          <a:p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E5235FB-38EC-C2CF-0845-AD3F1329A3A8}"/>
              </a:ext>
            </a:extLst>
          </p:cNvPr>
          <p:cNvGrpSpPr/>
          <p:nvPr/>
        </p:nvGrpSpPr>
        <p:grpSpPr>
          <a:xfrm>
            <a:off x="204373" y="2418517"/>
            <a:ext cx="10157955" cy="508140"/>
            <a:chOff x="380370" y="239350"/>
            <a:chExt cx="10157955" cy="53349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BA4EF48-A6E1-4141-C1F2-88ADA1E363D1}"/>
                </a:ext>
              </a:extLst>
            </p:cNvPr>
            <p:cNvSpPr/>
            <p:nvPr/>
          </p:nvSpPr>
          <p:spPr>
            <a:xfrm>
              <a:off x="823355" y="239350"/>
              <a:ext cx="9714970" cy="53349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20968"/>
                <a:satOff val="-617"/>
                <a:lumOff val="3824"/>
                <a:alphaOff val="0"/>
              </a:schemeClr>
            </a:fillRef>
            <a:effectRef idx="0">
              <a:schemeClr val="accent2">
                <a:hueOff val="20968"/>
                <a:satOff val="-617"/>
                <a:lumOff val="382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1614" tIns="60961" rIns="113792" bIns="60961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b="1" kern="1200" dirty="0">
                  <a:solidFill>
                    <a:schemeClr val="tx1"/>
                  </a:solidFill>
                  <a:latin typeface="Aptos"/>
                </a:rPr>
                <a:t>Enhancing the availability and shareability of data with authorized internal and external users</a:t>
              </a:r>
            </a:p>
          </p:txBody>
        </p:sp>
        <p:sp>
          <p:nvSpPr>
            <p:cNvPr id="35" name="Parallelogram 34">
              <a:extLst>
                <a:ext uri="{FF2B5EF4-FFF2-40B4-BE49-F238E27FC236}">
                  <a16:creationId xmlns:a16="http://schemas.microsoft.com/office/drawing/2014/main" id="{04E357EF-4BFF-FA00-D757-2A081F646C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0370" y="239350"/>
              <a:ext cx="689540" cy="533495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50000"/>
                <a:hueOff val="-20599"/>
                <a:satOff val="336"/>
                <a:lumOff val="1260"/>
                <a:alphaOff val="0"/>
              </a:schemeClr>
            </a:fillRef>
            <a:effectRef idx="0">
              <a:schemeClr val="accent2">
                <a:tint val="50000"/>
                <a:hueOff val="-20599"/>
                <a:satOff val="336"/>
                <a:lumOff val="126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36" name="Graphic 35" descr="Network with solid fill">
              <a:extLst>
                <a:ext uri="{FF2B5EF4-FFF2-40B4-BE49-F238E27FC236}">
                  <a16:creationId xmlns:a16="http://schemas.microsoft.com/office/drawing/2014/main" id="{81F0BEEB-1200-6FB1-5EC1-BA81619108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97707" y="261216"/>
              <a:ext cx="464931" cy="455046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E07DE0B-B95F-0F4B-28BA-1733E58EE074}"/>
              </a:ext>
            </a:extLst>
          </p:cNvPr>
          <p:cNvGrpSpPr/>
          <p:nvPr/>
        </p:nvGrpSpPr>
        <p:grpSpPr>
          <a:xfrm>
            <a:off x="197490" y="3656083"/>
            <a:ext cx="10157955" cy="508140"/>
            <a:chOff x="440527" y="3458262"/>
            <a:chExt cx="10157955" cy="533495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8803928-02EB-2B00-412D-C8BBD661CB25}"/>
                </a:ext>
              </a:extLst>
            </p:cNvPr>
            <p:cNvSpPr/>
            <p:nvPr/>
          </p:nvSpPr>
          <p:spPr>
            <a:xfrm>
              <a:off x="883512" y="3458262"/>
              <a:ext cx="9714970" cy="533495"/>
            </a:xfrm>
            <a:prstGeom prst="rect">
              <a:avLst/>
            </a:prstGeom>
            <a:solidFill>
              <a:srgbClr val="5EB3E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104840"/>
                <a:satOff val="-3086"/>
                <a:lumOff val="19117"/>
                <a:alphaOff val="0"/>
              </a:schemeClr>
            </a:fillRef>
            <a:effectRef idx="0">
              <a:schemeClr val="accent2">
                <a:hueOff val="104840"/>
                <a:satOff val="-3086"/>
                <a:lumOff val="1911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1614" tIns="60961" rIns="113792" bIns="60961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b="1" kern="1200" dirty="0">
                  <a:solidFill>
                    <a:schemeClr val="tx1"/>
                  </a:solidFill>
                  <a:latin typeface="Aptos"/>
                </a:rPr>
                <a:t>Advanced and improved auditing and reporting capabilities</a:t>
              </a:r>
            </a:p>
          </p:txBody>
        </p:sp>
        <p:sp>
          <p:nvSpPr>
            <p:cNvPr id="39" name="Parallelogram 38">
              <a:extLst>
                <a:ext uri="{FF2B5EF4-FFF2-40B4-BE49-F238E27FC236}">
                  <a16:creationId xmlns:a16="http://schemas.microsoft.com/office/drawing/2014/main" id="{1FE1A161-CE6D-1F96-9A75-31EA423990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0527" y="3458262"/>
              <a:ext cx="689540" cy="533495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50000"/>
                <a:hueOff val="-102996"/>
                <a:satOff val="1678"/>
                <a:lumOff val="6299"/>
                <a:alphaOff val="0"/>
              </a:schemeClr>
            </a:fillRef>
            <a:effectRef idx="0">
              <a:schemeClr val="accent2">
                <a:tint val="50000"/>
                <a:hueOff val="-102996"/>
                <a:satOff val="1678"/>
                <a:lumOff val="6299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pic>
          <p:nvPicPr>
            <p:cNvPr id="40" name="Graphic 14" descr="Bar graph with upward trend with solid fill">
              <a:extLst>
                <a:ext uri="{FF2B5EF4-FFF2-40B4-BE49-F238E27FC236}">
                  <a16:creationId xmlns:a16="http://schemas.microsoft.com/office/drawing/2014/main" id="{5C351F36-3C91-DD14-1A4A-B8746322D0F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82416" y="3545782"/>
              <a:ext cx="399729" cy="391229"/>
            </a:xfrm>
            <a:prstGeom prst="rect">
              <a:avLst/>
            </a:prstGeom>
          </p:spPr>
        </p:pic>
      </p:grp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C2826B9E-AEE5-7855-F8FE-A4E59549B526}"/>
              </a:ext>
            </a:extLst>
          </p:cNvPr>
          <p:cNvSpPr txBox="1">
            <a:spLocks/>
          </p:cNvSpPr>
          <p:nvPr/>
        </p:nvSpPr>
        <p:spPr>
          <a:xfrm>
            <a:off x="229975" y="2945934"/>
            <a:ext cx="9714970" cy="6606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Kentucky Driver Access Portal (KDAP) enables external agencies to obtain more controlled access to necessary data</a:t>
            </a:r>
          </a:p>
          <a:p>
            <a:endParaRPr lang="en-US" dirty="0"/>
          </a:p>
        </p:txBody>
      </p:sp>
      <p:sp>
        <p:nvSpPr>
          <p:cNvPr id="42" name="Content Placeholder 1">
            <a:extLst>
              <a:ext uri="{FF2B5EF4-FFF2-40B4-BE49-F238E27FC236}">
                <a16:creationId xmlns:a16="http://schemas.microsoft.com/office/drawing/2014/main" id="{33D23DBB-B27D-77B8-B2E6-6B3D4FB3C4DE}"/>
              </a:ext>
            </a:extLst>
          </p:cNvPr>
          <p:cNvSpPr txBox="1">
            <a:spLocks/>
          </p:cNvSpPr>
          <p:nvPr/>
        </p:nvSpPr>
        <p:spPr>
          <a:xfrm>
            <a:off x="321710" y="5569998"/>
            <a:ext cx="10217564" cy="8503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EB3E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Joined AAMVA's State-to-State Pointer Exchange System (SPEXS) and Driver History Record (DHR) programs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FBE0322-1A2F-8C6C-CA35-8CBAB9168A05}"/>
              </a:ext>
            </a:extLst>
          </p:cNvPr>
          <p:cNvGrpSpPr/>
          <p:nvPr/>
        </p:nvGrpSpPr>
        <p:grpSpPr>
          <a:xfrm>
            <a:off x="145683" y="5031635"/>
            <a:ext cx="10157955" cy="508140"/>
            <a:chOff x="400422" y="513145"/>
            <a:chExt cx="10157955" cy="53349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71887E2-CE81-04F1-EEBA-62022991BBD2}"/>
                </a:ext>
              </a:extLst>
            </p:cNvPr>
            <p:cNvSpPr/>
            <p:nvPr/>
          </p:nvSpPr>
          <p:spPr>
            <a:xfrm>
              <a:off x="843407" y="513145"/>
              <a:ext cx="9714970" cy="533495"/>
            </a:xfrm>
            <a:prstGeom prst="rect">
              <a:avLst/>
            </a:prstGeom>
            <a:solidFill>
              <a:srgbClr val="5EB3E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125808"/>
                <a:satOff val="-3703"/>
                <a:lumOff val="22941"/>
                <a:alphaOff val="0"/>
              </a:schemeClr>
            </a:fillRef>
            <a:effectRef idx="0">
              <a:schemeClr val="accent2">
                <a:hueOff val="125808"/>
                <a:satOff val="-3703"/>
                <a:lumOff val="2294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1614" tIns="60960" rIns="113792" bIns="60961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b="1" kern="1200" dirty="0">
                  <a:solidFill>
                    <a:schemeClr val="tx1"/>
                  </a:solidFill>
                  <a:latin typeface="Aptos"/>
                </a:rPr>
                <a:t>Speed up compliance with state-to-state requirements and federal mandates</a:t>
              </a:r>
            </a:p>
          </p:txBody>
        </p:sp>
        <p:sp>
          <p:nvSpPr>
            <p:cNvPr id="45" name="Parallelogram 44">
              <a:extLst>
                <a:ext uri="{FF2B5EF4-FFF2-40B4-BE49-F238E27FC236}">
                  <a16:creationId xmlns:a16="http://schemas.microsoft.com/office/drawing/2014/main" id="{B2911CC1-6DA2-0912-D8F9-64154611B0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0422" y="513145"/>
              <a:ext cx="689540" cy="533495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50000"/>
                <a:hueOff val="-123595"/>
                <a:satOff val="2014"/>
                <a:lumOff val="7559"/>
                <a:alphaOff val="0"/>
              </a:schemeClr>
            </a:fillRef>
            <a:effectRef idx="0">
              <a:schemeClr val="accent2">
                <a:tint val="50000"/>
                <a:hueOff val="-123595"/>
                <a:satOff val="2014"/>
                <a:lumOff val="7559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46" name="Graphic 45" descr="Fast Forward with solid fill">
              <a:extLst>
                <a:ext uri="{FF2B5EF4-FFF2-40B4-BE49-F238E27FC236}">
                  <a16:creationId xmlns:a16="http://schemas.microsoft.com/office/drawing/2014/main" id="{E5C2C003-E15A-EF12-5718-9979174A9A8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5482" y="544876"/>
              <a:ext cx="500388" cy="4897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3557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1C5C2E-9432-E55A-899D-CA1D207AA2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6911" y="953335"/>
            <a:ext cx="10227590" cy="22257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Enhanced account verification process</a:t>
            </a:r>
          </a:p>
          <a:p>
            <a:pPr lvl="1"/>
            <a:r>
              <a:rPr lang="en-US" dirty="0"/>
              <a:t>Letter ID required for identity verification</a:t>
            </a:r>
          </a:p>
          <a:p>
            <a:r>
              <a:rPr lang="en-US" dirty="0" err="1"/>
              <a:t>myDrive</a:t>
            </a:r>
            <a:r>
              <a:rPr lang="en-US" dirty="0"/>
              <a:t> stats </a:t>
            </a:r>
          </a:p>
          <a:p>
            <a:pPr lvl="1"/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139,970 Web logon accounts created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dirty="0"/>
              <a:t>51,000+ Online transactions performed since June 7</a:t>
            </a:r>
            <a:r>
              <a:rPr lang="en-US" baseline="30000" dirty="0"/>
              <a:t>th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F4BDD73-5F85-0379-FB10-C524D8B93426}"/>
              </a:ext>
            </a:extLst>
          </p:cNvPr>
          <p:cNvGrpSpPr/>
          <p:nvPr/>
        </p:nvGrpSpPr>
        <p:grpSpPr>
          <a:xfrm>
            <a:off x="350291" y="287323"/>
            <a:ext cx="10157955" cy="533495"/>
            <a:chOff x="350291" y="287323"/>
            <a:chExt cx="10157955" cy="53349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F90E97-283B-51DF-D7D7-C0FFE7111FAD}"/>
                </a:ext>
              </a:extLst>
            </p:cNvPr>
            <p:cNvSpPr/>
            <p:nvPr/>
          </p:nvSpPr>
          <p:spPr>
            <a:xfrm>
              <a:off x="793276" y="287323"/>
              <a:ext cx="9714970" cy="533495"/>
            </a:xfrm>
            <a:prstGeom prst="rect">
              <a:avLst/>
            </a:prstGeom>
            <a:solidFill>
              <a:srgbClr val="5EB3E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83872"/>
                <a:satOff val="-2469"/>
                <a:lumOff val="15294"/>
                <a:alphaOff val="0"/>
              </a:schemeClr>
            </a:fillRef>
            <a:effectRef idx="0">
              <a:schemeClr val="accent2">
                <a:hueOff val="83872"/>
                <a:satOff val="-2469"/>
                <a:lumOff val="1529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1614" tIns="60961" rIns="113792" bIns="60961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b="1" kern="1200" dirty="0">
                  <a:solidFill>
                    <a:schemeClr val="tx1"/>
                  </a:solidFill>
                  <a:latin typeface="Aptos"/>
                </a:rPr>
                <a:t>Enhanced/expanded digital services for customers through </a:t>
              </a:r>
              <a:r>
                <a:rPr lang="en-US" sz="1700" b="1" kern="1200" dirty="0" err="1">
                  <a:solidFill>
                    <a:schemeClr val="tx1"/>
                  </a:solidFill>
                  <a:latin typeface="Aptos"/>
                </a:rPr>
                <a:t>myDrive</a:t>
              </a:r>
              <a:endParaRPr lang="en-US" sz="1700" b="1" kern="1200" dirty="0">
                <a:solidFill>
                  <a:schemeClr val="tx1"/>
                </a:solidFill>
                <a:latin typeface="Aptos"/>
              </a:endParaRPr>
            </a:p>
          </p:txBody>
        </p:sp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EAE76351-E1F3-6499-32CE-35F6094C59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0291" y="287323"/>
              <a:ext cx="689540" cy="533495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50000"/>
                <a:hueOff val="-82397"/>
                <a:satOff val="1343"/>
                <a:lumOff val="5039"/>
                <a:alphaOff val="0"/>
              </a:schemeClr>
            </a:fillRef>
            <a:effectRef idx="0">
              <a:schemeClr val="accent2">
                <a:tint val="50000"/>
                <a:hueOff val="-82397"/>
                <a:satOff val="1343"/>
                <a:lumOff val="5039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9" name="Graphic 8" descr="Ui Ux with solid fill">
              <a:extLst>
                <a:ext uri="{FF2B5EF4-FFF2-40B4-BE49-F238E27FC236}">
                  <a16:creationId xmlns:a16="http://schemas.microsoft.com/office/drawing/2014/main" id="{88A257E4-8216-C7B5-D57B-005371CE111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98750" y="358455"/>
              <a:ext cx="399729" cy="391229"/>
            </a:xfrm>
            <a:prstGeom prst="rect">
              <a:avLst/>
            </a:prstGeom>
          </p:spPr>
        </p:pic>
      </p:grp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D42CBE2-75F8-20A6-EA16-EF01F57F38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18140"/>
              </p:ext>
            </p:extLst>
          </p:nvPr>
        </p:nvGraphicFramePr>
        <p:xfrm>
          <a:off x="1039831" y="3240568"/>
          <a:ext cx="7451025" cy="2926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59113">
                  <a:extLst>
                    <a:ext uri="{9D8B030D-6E8A-4147-A177-3AD203B41FA5}">
                      <a16:colId xmlns:a16="http://schemas.microsoft.com/office/drawing/2014/main" val="771004849"/>
                    </a:ext>
                  </a:extLst>
                </a:gridCol>
                <a:gridCol w="2991912">
                  <a:extLst>
                    <a:ext uri="{9D8B030D-6E8A-4147-A177-3AD203B41FA5}">
                      <a16:colId xmlns:a16="http://schemas.microsoft.com/office/drawing/2014/main" val="510607687"/>
                    </a:ext>
                  </a:extLst>
                </a:gridCol>
              </a:tblGrid>
              <a:tr h="358659">
                <a:tc>
                  <a:txBody>
                    <a:bodyPr/>
                    <a:lstStyle/>
                    <a:p>
                      <a:r>
                        <a:rPr lang="en-US" dirty="0"/>
                        <a:t>Transaction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976442"/>
                  </a:ext>
                </a:extLst>
              </a:tr>
              <a:tr h="358659">
                <a:tc>
                  <a:txBody>
                    <a:bodyPr/>
                    <a:lstStyle/>
                    <a:p>
                      <a:r>
                        <a:rPr lang="en-US" b="1" dirty="0"/>
                        <a:t>New! </a:t>
                      </a:r>
                      <a:r>
                        <a:rPr lang="en-US" b="0" dirty="0"/>
                        <a:t>Pre-apply for card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36,188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170676"/>
                  </a:ext>
                </a:extLst>
              </a:tr>
              <a:tr h="334736">
                <a:tc>
                  <a:txBody>
                    <a:bodyPr/>
                    <a:lstStyle/>
                    <a:p>
                      <a:r>
                        <a:rPr lang="en-US" b="1" dirty="0"/>
                        <a:t>New! </a:t>
                      </a:r>
                      <a:r>
                        <a:rPr lang="en-US" dirty="0"/>
                        <a:t>General Document Submission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1,168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356022"/>
                  </a:ext>
                </a:extLst>
              </a:tr>
              <a:tr h="358659">
                <a:tc>
                  <a:txBody>
                    <a:bodyPr/>
                    <a:lstStyle/>
                    <a:p>
                      <a:r>
                        <a:rPr lang="en-US" b="1" dirty="0"/>
                        <a:t>New! </a:t>
                      </a:r>
                      <a:r>
                        <a:rPr lang="en-US" b="0" dirty="0"/>
                        <a:t>Replace card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5,710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818843"/>
                  </a:ext>
                </a:extLst>
              </a:tr>
              <a:tr h="3347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dirty="0"/>
                        <a:t>New! </a:t>
                      </a:r>
                      <a:r>
                        <a:rPr lang="en-US" b="0" dirty="0"/>
                        <a:t>Change mailing/residential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1,193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579548"/>
                  </a:ext>
                </a:extLst>
              </a:tr>
              <a:tr h="35865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0" dirty="0"/>
                        <a:t>Renew card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6,395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426131"/>
                  </a:ext>
                </a:extLst>
              </a:tr>
              <a:tr h="35865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Pay Reinstatement Fees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183907"/>
                  </a:ext>
                </a:extLst>
              </a:tr>
              <a:tr h="35865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Ignition Interlock Application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078972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B3592942-397B-C896-609F-73F4B96E92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6536" y="1453224"/>
            <a:ext cx="5080905" cy="114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73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7218DA-0C40-4B30-7411-67EC16ED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006" y="534552"/>
            <a:ext cx="9778340" cy="1325563"/>
          </a:xfrm>
        </p:spPr>
        <p:txBody>
          <a:bodyPr/>
          <a:lstStyle/>
          <a:p>
            <a:r>
              <a:rPr lang="en-US" dirty="0"/>
              <a:t>Staff and Customer Feedback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0FDA67-018A-36FC-E3AD-8FE5F0AC48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557"/>
          <a:stretch>
            <a:fillRect/>
          </a:stretch>
        </p:blipFill>
        <p:spPr>
          <a:xfrm>
            <a:off x="353960" y="1566386"/>
            <a:ext cx="5104115" cy="30094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EF5F00-5DEC-A940-1067-57202F1B5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7607" y="1197334"/>
            <a:ext cx="4514234" cy="30094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B4AE4F-2E08-53E7-166B-CFF9FFAD5F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532" b="6314"/>
          <a:stretch>
            <a:fillRect/>
          </a:stretch>
        </p:blipFill>
        <p:spPr>
          <a:xfrm>
            <a:off x="1724332" y="4021395"/>
            <a:ext cx="4057121" cy="23302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3550BD5-319B-51C9-E515-609D0029A8E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032" b="12205"/>
          <a:stretch>
            <a:fillRect/>
          </a:stretch>
        </p:blipFill>
        <p:spPr>
          <a:xfrm>
            <a:off x="6096000" y="3942735"/>
            <a:ext cx="3988288" cy="204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05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Y D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D2E4F"/>
      </a:accent1>
      <a:accent2>
        <a:srgbClr val="5EB3E3"/>
      </a:accent2>
      <a:accent3>
        <a:srgbClr val="C3E0F3"/>
      </a:accent3>
      <a:accent4>
        <a:srgbClr val="669873"/>
      </a:accent4>
      <a:accent5>
        <a:srgbClr val="E09644"/>
      </a:accent5>
      <a:accent6>
        <a:srgbClr val="FBBE4B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Y PPT Template" id="{CF747B11-03AB-AF40-BCE0-07DB98B39899}" vid="{226C84D7-DB99-914E-B328-4CDB6FBD6D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e9bf16f-d2d7-44ab-9cf2-f6f05ec0013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58E809894A4A48886E8CC8D4CF63FA" ma:contentTypeVersion="11" ma:contentTypeDescription="Create a new document." ma:contentTypeScope="" ma:versionID="940769855c04e67cc69ef8323f8a87c4">
  <xsd:schema xmlns:xsd="http://www.w3.org/2001/XMLSchema" xmlns:xs="http://www.w3.org/2001/XMLSchema" xmlns:p="http://schemas.microsoft.com/office/2006/metadata/properties" xmlns:ns3="ee9bf16f-d2d7-44ab-9cf2-f6f05ec0013c" targetNamespace="http://schemas.microsoft.com/office/2006/metadata/properties" ma:root="true" ma:fieldsID="8b0dd191a80904417282093ff7ca09b2" ns3:_="">
    <xsd:import namespace="ee9bf16f-d2d7-44ab-9cf2-f6f05ec0013c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9bf16f-d2d7-44ab-9cf2-f6f05ec0013c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8A1FFD-8434-498D-AEE7-350911C20FD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7551251-970B-43E6-9605-1EA5155BFB2F}">
  <ds:schemaRefs>
    <ds:schemaRef ds:uri="ee9bf16f-d2d7-44ab-9cf2-f6f05ec0013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2538DB7-6A87-4014-A304-CC21414ABF68}">
  <ds:schemaRefs>
    <ds:schemaRef ds:uri="ee9bf16f-d2d7-44ab-9cf2-f6f05ec0013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KINDL Rollout Lessons Learned</Template>
  <TotalTime>4028</TotalTime>
  <Words>487</Words>
  <Application>Microsoft Office PowerPoint</Application>
  <PresentationFormat>Widescreen</PresentationFormat>
  <Paragraphs>101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Interim Joint Transportation Committee</vt:lpstr>
      <vt:lpstr>KDLIS Legacy Modernization</vt:lpstr>
      <vt:lpstr>FAST Driver and Vehicle Services (DS/VS) Projects</vt:lpstr>
      <vt:lpstr>KINDL Project Introduction and Objectives</vt:lpstr>
      <vt:lpstr>PowerPoint Presentation</vt:lpstr>
      <vt:lpstr>PowerPoint Presentation</vt:lpstr>
      <vt:lpstr>PowerPoint Presentation</vt:lpstr>
      <vt:lpstr>Staff and Customer Feedback</vt:lpstr>
    </vt:vector>
  </TitlesOfParts>
  <Company>Commonwealth Of Kentucky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Matheny, Kelly (KYTC FASTCORE)</dc:creator>
  <cp:lastModifiedBy>Fochtman, Elissa L (KYTC)</cp:lastModifiedBy>
  <cp:revision>9</cp:revision>
  <dcterms:created xsi:type="dcterms:W3CDTF">2026-06-24T14:15:22Z</dcterms:created>
  <dcterms:modified xsi:type="dcterms:W3CDTF">2026-10-01T15:42:32Z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0x0101003158E809894A4A48886E8CC8D4CF63FA</vt:lpwstr>
  </property>
</Properties>
</file>