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90" r:id="rId2"/>
    <p:sldId id="293" r:id="rId3"/>
    <p:sldId id="295" r:id="rId4"/>
    <p:sldId id="296" r:id="rId5"/>
    <p:sldId id="302" r:id="rId6"/>
    <p:sldId id="298" r:id="rId7"/>
    <p:sldId id="299" r:id="rId8"/>
    <p:sldId id="300" r:id="rId9"/>
    <p:sldId id="270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862278A-EF34-5D4D-9560-88DE661EE30C}">
          <p14:sldIdLst>
            <p14:sldId id="290"/>
            <p14:sldId id="293"/>
            <p14:sldId id="295"/>
            <p14:sldId id="296"/>
            <p14:sldId id="302"/>
            <p14:sldId id="298"/>
            <p14:sldId id="299"/>
            <p14:sldId id="300"/>
            <p14:sldId id="270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8B29278-C9DC-3026-B209-E3EA94DF32C4}" name="McGee, Christine L (KYTC)" initials="MCL(" userId="S::christine.mcgee@ky.gov::0d7df79a-ba10-4244-9d19-0e012da6cc50" providerId="AD"/>
  <p188:author id="{7019A7E6-4D85-BB06-5ABE-593AC179579E}" name="Djigbenou, Naitore  (KYTC)" initials="DN" userId="S::naitore.djigbenou@ky.gov::acd7be5a-f258-4354-ab92-45167c1f28a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867"/>
    <a:srgbClr val="FFC600"/>
    <a:srgbClr val="5EB3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F053868-9457-456A-9874-D59FA0856FA7}" v="7" dt="2026-10-01T14:45:01.3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/>
    <p:restoredTop sz="96220"/>
  </p:normalViewPr>
  <p:slideViewPr>
    <p:cSldViewPr snapToGrid="0">
      <p:cViewPr varScale="1">
        <p:scale>
          <a:sx n="106" d="100"/>
          <a:sy n="106" d="100"/>
        </p:scale>
        <p:origin x="135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8/10/relationships/authors" Target="author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434CDE-E59E-E44B-AEC3-E64FEC2937E2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EEEBBE-5903-164C-8A1D-B775AC554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323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EEEBBE-5903-164C-8A1D-B775AC554D0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1280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6A4582-FEC8-6302-C7AD-67C164EA5F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F5FD04-AB1A-2957-DEE2-1B90339528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33240E-DACB-A68E-682A-86506E3D98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D3D198-5108-32F1-8A17-BAFE4C0487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EEEBBE-5903-164C-8A1D-B775AC554D0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531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D0718-4248-7E57-4101-B72FEA64A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FE4DC8A-EB03-3ED1-D39C-71E8A01D4E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F13935-525F-700F-2147-2A460BEFF8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B3EACE-F262-67A4-5055-660E926B27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EEEBBE-5903-164C-8A1D-B775AC554D0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4317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6D946-1A20-5153-749F-7DFB0006D4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86A1FD-E481-4D0C-EE9B-99E4281C3D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99BD97-B056-9D4F-300D-CFD9E81310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9C9619-093A-0464-FAA7-B69EC25930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EEEBBE-5903-164C-8A1D-B775AC554D0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7866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8C8B06-B558-4592-1BAE-982F224B5C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6F6F77-A8BF-90C8-2B2F-93A008DFF0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B5B1AA-A743-D3BB-1B07-286B71F6F8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5EF732-765D-D440-F847-981A5F2541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EEEBBE-5903-164C-8A1D-B775AC554D0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9860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74BDFD-8724-C504-FC95-9FD050DE02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1A5290-11C2-1495-47CE-01C4C39442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782A9C-1E5F-70BB-D4B5-65BE0B704E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5BC283-5BF6-09F7-D832-91712C6840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EEEBBE-5903-164C-8A1D-B775AC554D0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1666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53F9DB-D9CB-D8F3-8F39-7CF263AB01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DB79BD-497A-FF79-CECE-D8F0E12486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4FB25E-1CD8-1E87-1CA4-AF100C0A43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ABFB76-F0BF-C4AB-0D35-EFD1F219A7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EEEBBE-5903-164C-8A1D-B775AC554D0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9837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D543C4-56DB-23C0-F43E-37B042017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1BCC22-C121-2C98-4A80-1FAEFC68DA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633664-9C4D-EA10-C8A2-8DC013EC53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117F94-420C-904A-4314-1F29E52733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EEEBBE-5903-164C-8A1D-B775AC554D0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5892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EEEBBE-5903-164C-8A1D-B775AC554D0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2473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27F2E57-4554-357C-4313-541E1B44B68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EB3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EB3E4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A80A9B7-3796-000D-5DD3-75E80ED635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biLevel thresh="50000"/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392" t="21386" r="27392" b="18696"/>
          <a:stretch>
            <a:fillRect/>
          </a:stretch>
        </p:blipFill>
        <p:spPr>
          <a:xfrm>
            <a:off x="1" y="0"/>
            <a:ext cx="12191999" cy="2430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07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C74DFD5-1AA6-D7D9-A2CF-86765CF8882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biLevel thresh="75000"/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392" t="21386" r="27392" b="47217"/>
          <a:stretch>
            <a:fillRect/>
          </a:stretch>
        </p:blipFill>
        <p:spPr>
          <a:xfrm>
            <a:off x="1" y="0"/>
            <a:ext cx="12191999" cy="1273629"/>
          </a:xfrm>
          <a:prstGeom prst="rect">
            <a:avLst/>
          </a:prstGeom>
          <a:noFill/>
          <a:ln w="79375">
            <a:noFill/>
          </a:ln>
        </p:spPr>
      </p:pic>
    </p:spTree>
    <p:extLst>
      <p:ext uri="{BB962C8B-B14F-4D97-AF65-F5344CB8AC3E}">
        <p14:creationId xmlns:p14="http://schemas.microsoft.com/office/powerpoint/2010/main" val="780084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C74DFD5-1AA6-D7D9-A2CF-86765CF8882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biLevel thresh="75000"/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392" t="21386" r="27392" b="47217"/>
          <a:stretch>
            <a:fillRect/>
          </a:stretch>
        </p:blipFill>
        <p:spPr>
          <a:xfrm>
            <a:off x="1" y="0"/>
            <a:ext cx="12191999" cy="1273629"/>
          </a:xfrm>
          <a:prstGeom prst="rect">
            <a:avLst/>
          </a:prstGeom>
          <a:noFill/>
          <a:ln w="79375">
            <a:noFill/>
          </a:ln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32D71FD-7FD4-B475-3B83-E306EE523DF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008682" y="2929179"/>
            <a:ext cx="9739393" cy="305316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1800" b="1">
                <a:solidFill>
                  <a:srgbClr val="0038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 Headings: </a:t>
            </a:r>
            <a:r>
              <a:rPr lang="en-US" sz="1800">
                <a:solidFill>
                  <a:srgbClr val="0038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Arial Bold, 40pt., character spacing-loose</a:t>
            </a:r>
          </a:p>
          <a:p>
            <a:pPr marL="0" indent="0">
              <a:buNone/>
            </a:pPr>
            <a:r>
              <a:rPr lang="en-US" sz="1800" b="1">
                <a:solidFill>
                  <a:srgbClr val="0038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 Headings:</a:t>
            </a:r>
            <a:r>
              <a:rPr lang="en-US" sz="1800">
                <a:solidFill>
                  <a:srgbClr val="0038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Arial Bold, 16pt., character spacing-loose</a:t>
            </a:r>
          </a:p>
          <a:p>
            <a:pPr marL="0" indent="0">
              <a:buNone/>
            </a:pPr>
            <a:r>
              <a:rPr lang="en-US" sz="1800" b="1">
                <a:solidFill>
                  <a:srgbClr val="0038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Text: </a:t>
            </a:r>
            <a:r>
              <a:rPr lang="en-US" sz="1800">
                <a:solidFill>
                  <a:srgbClr val="0038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Arial Regular, Arial Bold, 14-18pt., character spacing- regular</a:t>
            </a:r>
          </a:p>
          <a:p>
            <a:pPr marL="0" indent="0">
              <a:buNone/>
            </a:pPr>
            <a:endParaRPr lang="en-US" sz="1800">
              <a:solidFill>
                <a:srgbClr val="00386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800" b="1">
                <a:solidFill>
                  <a:srgbClr val="0038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KYTC Colors: </a:t>
            </a:r>
            <a:r>
              <a:rPr lang="en-US" sz="1800">
                <a:solidFill>
                  <a:srgbClr val="0038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Dark Blue (Hex #003867), Light Blue (Hex #5EB3E4), Yellow (Hex #FFC600)</a:t>
            </a:r>
          </a:p>
          <a:p>
            <a:pPr marL="0" indent="0">
              <a:buNone/>
            </a:pPr>
            <a:r>
              <a:rPr lang="en-US" sz="1800">
                <a:solidFill>
                  <a:srgbClr val="0038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change a photo on any slide: select the photo, click the picture format tab, select “change picture,” and select “from a file,” and replace with your chosen file. If adjustments need to be made, go to “crop” and move the photo to be framed within the box.</a:t>
            </a:r>
          </a:p>
          <a:p>
            <a:pPr marL="0" indent="0">
              <a:buNone/>
            </a:pPr>
            <a:endParaRPr lang="en-US" sz="1800">
              <a:solidFill>
                <a:srgbClr val="00386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800">
                <a:solidFill>
                  <a:srgbClr val="0038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Look in the notes section on each slide for specific instructions.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61BF7AF-B142-8CAF-E285-4E94636941DF}"/>
              </a:ext>
            </a:extLst>
          </p:cNvPr>
          <p:cNvSpPr/>
          <p:nvPr userDrawn="1"/>
        </p:nvSpPr>
        <p:spPr>
          <a:xfrm>
            <a:off x="1008682" y="1793263"/>
            <a:ext cx="6600986" cy="914400"/>
          </a:xfrm>
          <a:prstGeom prst="rect">
            <a:avLst/>
          </a:prstGeom>
          <a:solidFill>
            <a:srgbClr val="5EB3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spc="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 STANDARDS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64C979-296D-7A19-3DBE-755796CEF5FD}"/>
              </a:ext>
            </a:extLst>
          </p:cNvPr>
          <p:cNvSpPr/>
          <p:nvPr userDrawn="1"/>
        </p:nvSpPr>
        <p:spPr>
          <a:xfrm>
            <a:off x="1008682" y="992625"/>
            <a:ext cx="4322736" cy="579122"/>
          </a:xfrm>
          <a:prstGeom prst="rect">
            <a:avLst/>
          </a:prstGeom>
          <a:solidFill>
            <a:srgbClr val="FFC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spc="300">
                <a:latin typeface="Arial" panose="020B0604020202020204" pitchFamily="34" charset="0"/>
                <a:cs typeface="Arial" panose="020B0604020202020204" pitchFamily="34" charset="0"/>
              </a:rPr>
              <a:t>DELETE OR HIDE THIS SLIDE</a:t>
            </a:r>
          </a:p>
        </p:txBody>
      </p:sp>
    </p:spTree>
    <p:extLst>
      <p:ext uri="{BB962C8B-B14F-4D97-AF65-F5344CB8AC3E}">
        <p14:creationId xmlns:p14="http://schemas.microsoft.com/office/powerpoint/2010/main" val="2801372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8A82EAE-6DDB-79E7-9C2F-0E8EA0059467}"/>
              </a:ext>
            </a:extLst>
          </p:cNvPr>
          <p:cNvSpPr/>
          <p:nvPr userDrawn="1"/>
        </p:nvSpPr>
        <p:spPr>
          <a:xfrm flipV="1">
            <a:off x="0" y="0"/>
            <a:ext cx="12189156" cy="18669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B17A5A1-6637-3815-F79E-3CD111BC44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72746" y="6008914"/>
            <a:ext cx="12337493" cy="84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382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8A82EAE-6DDB-79E7-9C2F-0E8EA0059467}"/>
              </a:ext>
            </a:extLst>
          </p:cNvPr>
          <p:cNvSpPr/>
          <p:nvPr userDrawn="1"/>
        </p:nvSpPr>
        <p:spPr>
          <a:xfrm flipV="1">
            <a:off x="0" y="0"/>
            <a:ext cx="12189156" cy="132149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B17A5A1-6637-3815-F79E-3CD111BC44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72746" y="6008914"/>
            <a:ext cx="12337493" cy="84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024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5052799-B7B9-9F15-1460-2B1D669CD68A}"/>
              </a:ext>
            </a:extLst>
          </p:cNvPr>
          <p:cNvSpPr/>
          <p:nvPr userDrawn="1"/>
        </p:nvSpPr>
        <p:spPr>
          <a:xfrm>
            <a:off x="-1" y="928869"/>
            <a:ext cx="6461075" cy="500026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891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A53FFCA-96AC-ED2E-1AC6-5CE93885493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38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9BD88F7-C535-44AD-135E-21B8867F2B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72746" y="6008914"/>
            <a:ext cx="12337493" cy="84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597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B2E1C82-3E0B-CBCB-C519-A71FE406BCE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38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EB3E4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5B4AA04-F0B1-DC20-28A9-E1BDD1F630B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biLevel thresh="50000"/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392" t="21386" r="27392" b="18696"/>
          <a:stretch>
            <a:fillRect/>
          </a:stretch>
        </p:blipFill>
        <p:spPr>
          <a:xfrm>
            <a:off x="1" y="0"/>
            <a:ext cx="12191999" cy="2430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708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F62FA7D-7251-A279-5605-EE2627B6894D}"/>
              </a:ext>
            </a:extLst>
          </p:cNvPr>
          <p:cNvSpPr/>
          <p:nvPr userDrawn="1"/>
        </p:nvSpPr>
        <p:spPr>
          <a:xfrm>
            <a:off x="7124615" y="1"/>
            <a:ext cx="5067385" cy="685799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D75926-8123-6A9D-13F3-3D209651A7E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72746" y="6008914"/>
            <a:ext cx="12337493" cy="84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371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6D75926-8123-6A9D-13F3-3D209651A7E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72746" y="6008914"/>
            <a:ext cx="12337493" cy="84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372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6D75926-8123-6A9D-13F3-3D209651A7E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72746" y="6008914"/>
            <a:ext cx="12337493" cy="84908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972FBB2-3BA3-4C9B-D3F9-8708CB92A6C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1999" cy="2751474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90EED5A0-20E5-BF59-9FDB-1D2092DA5DDA}"/>
              </a:ext>
            </a:extLst>
          </p:cNvPr>
          <p:cNvSpPr/>
          <p:nvPr userDrawn="1"/>
        </p:nvSpPr>
        <p:spPr>
          <a:xfrm>
            <a:off x="4588920" y="1229203"/>
            <a:ext cx="3014160" cy="30141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Logo, company name&#10;&#10;AI-generated content may be incorrect.">
            <a:extLst>
              <a:ext uri="{FF2B5EF4-FFF2-40B4-BE49-F238E27FC236}">
                <a16:creationId xmlns:a16="http://schemas.microsoft.com/office/drawing/2014/main" id="{4E0D0FF5-A47D-39C7-C52D-0B278D83D7B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5058" y="2105561"/>
            <a:ext cx="2321885" cy="1354433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E64EECB4-C21F-F168-34F0-3CC17B0A8229}"/>
              </a:ext>
            </a:extLst>
          </p:cNvPr>
          <p:cNvSpPr/>
          <p:nvPr userDrawn="1"/>
        </p:nvSpPr>
        <p:spPr>
          <a:xfrm>
            <a:off x="4735855" y="1376138"/>
            <a:ext cx="2720291" cy="2720291"/>
          </a:xfrm>
          <a:prstGeom prst="ellipse">
            <a:avLst/>
          </a:prstGeom>
          <a:noFill/>
          <a:ln w="19050">
            <a:solidFill>
              <a:srgbClr val="00386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8471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649DE01-5EE6-B20A-54B8-555CB9725EF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biLevel thresh="75000"/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261" t="9671" r="37030" b="23305"/>
          <a:stretch>
            <a:fillRect/>
          </a:stretch>
        </p:blipFill>
        <p:spPr>
          <a:xfrm>
            <a:off x="1" y="0"/>
            <a:ext cx="12191999" cy="3260034"/>
          </a:xfrm>
          <a:prstGeom prst="rect">
            <a:avLst/>
          </a:prstGeom>
          <a:noFill/>
          <a:ln w="79375">
            <a:noFill/>
          </a:ln>
        </p:spPr>
      </p:pic>
      <p:pic>
        <p:nvPicPr>
          <p:cNvPr id="2" name="Picture 1" descr="Logo, company name&#10;&#10;AI-generated content may be incorrect.">
            <a:extLst>
              <a:ext uri="{FF2B5EF4-FFF2-40B4-BE49-F238E27FC236}">
                <a16:creationId xmlns:a16="http://schemas.microsoft.com/office/drawing/2014/main" id="{271C49C9-7172-C222-2426-9D8D01677FF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73586" y="4884422"/>
            <a:ext cx="2735657" cy="15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3914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50415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398BED2-2351-E569-4E72-88C21A214640}"/>
              </a:ext>
            </a:extLst>
          </p:cNvPr>
          <p:cNvSpPr/>
          <p:nvPr userDrawn="1"/>
        </p:nvSpPr>
        <p:spPr>
          <a:xfrm>
            <a:off x="0" y="2114025"/>
            <a:ext cx="12192000" cy="2306726"/>
          </a:xfrm>
          <a:prstGeom prst="rect">
            <a:avLst/>
          </a:prstGeom>
          <a:solidFill>
            <a:srgbClr val="0038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6655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7A2337B-6DAC-023C-E37A-633DC762A05E}"/>
              </a:ext>
            </a:extLst>
          </p:cNvPr>
          <p:cNvSpPr/>
          <p:nvPr userDrawn="1"/>
        </p:nvSpPr>
        <p:spPr>
          <a:xfrm flipV="1">
            <a:off x="0" y="0"/>
            <a:ext cx="12189156" cy="18669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731A78E-0E6F-029F-FC37-C0DA8F1EDF24}"/>
              </a:ext>
            </a:extLst>
          </p:cNvPr>
          <p:cNvSpPr/>
          <p:nvPr userDrawn="1"/>
        </p:nvSpPr>
        <p:spPr>
          <a:xfrm>
            <a:off x="636767" y="1393025"/>
            <a:ext cx="4941073" cy="914400"/>
          </a:xfrm>
          <a:prstGeom prst="rect">
            <a:avLst/>
          </a:prstGeom>
          <a:solidFill>
            <a:srgbClr val="5EB3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spc="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ICONOGRAPHY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710B2B-69C0-2E40-01F1-A34F31D71BC9}"/>
              </a:ext>
            </a:extLst>
          </p:cNvPr>
          <p:cNvSpPr txBox="1"/>
          <p:nvPr userDrawn="1"/>
        </p:nvSpPr>
        <p:spPr>
          <a:xfrm>
            <a:off x="645531" y="5974287"/>
            <a:ext cx="8842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38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Copy and paste the icon you would like to use on a slide. You can adjust transparency but not color.</a:t>
            </a:r>
          </a:p>
          <a:p>
            <a:r>
              <a:rPr lang="en-US" sz="1200" dirty="0">
                <a:solidFill>
                  <a:srgbClr val="0038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Once you have copied the icons you would like to use, either delete or hide this slide for your presentation.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BAF60CB-9E5A-A844-7C82-B142A8EF790E}"/>
              </a:ext>
            </a:extLst>
          </p:cNvPr>
          <p:cNvSpPr/>
          <p:nvPr userDrawn="1"/>
        </p:nvSpPr>
        <p:spPr>
          <a:xfrm>
            <a:off x="636766" y="660098"/>
            <a:ext cx="4322736" cy="579122"/>
          </a:xfrm>
          <a:prstGeom prst="rect">
            <a:avLst/>
          </a:prstGeom>
          <a:solidFill>
            <a:srgbClr val="FFC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spc="300">
                <a:latin typeface="Arial" panose="020B0604020202020204" pitchFamily="34" charset="0"/>
                <a:cs typeface="Arial" panose="020B0604020202020204" pitchFamily="34" charset="0"/>
              </a:rPr>
              <a:t>DELETE OR HIDE THIS SLIDE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EDB7D7A-4D56-2169-3006-31B91775F362}"/>
              </a:ext>
            </a:extLst>
          </p:cNvPr>
          <p:cNvSpPr txBox="1"/>
          <p:nvPr userDrawn="1"/>
        </p:nvSpPr>
        <p:spPr>
          <a:xfrm>
            <a:off x="1567019" y="4428233"/>
            <a:ext cx="8723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>
                <a:solidFill>
                  <a:srgbClr val="0038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TRAFFIC LIGHT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B75CC5-30AE-B203-1A49-2C839FDBF015}"/>
              </a:ext>
            </a:extLst>
          </p:cNvPr>
          <p:cNvSpPr txBox="1"/>
          <p:nvPr userDrawn="1"/>
        </p:nvSpPr>
        <p:spPr>
          <a:xfrm>
            <a:off x="2942074" y="4439856"/>
            <a:ext cx="56947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>
                <a:solidFill>
                  <a:srgbClr val="0038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SIGNALS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2CA58D-5BC9-428E-2380-5906C0313D7D}"/>
              </a:ext>
            </a:extLst>
          </p:cNvPr>
          <p:cNvSpPr txBox="1"/>
          <p:nvPr userDrawn="1"/>
        </p:nvSpPr>
        <p:spPr>
          <a:xfrm>
            <a:off x="4061987" y="4459723"/>
            <a:ext cx="73462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>
                <a:solidFill>
                  <a:srgbClr val="0038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TURN RIGHT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9E80FF-27DF-F5DA-C234-F03FE79659B3}"/>
              </a:ext>
            </a:extLst>
          </p:cNvPr>
          <p:cNvSpPr txBox="1"/>
          <p:nvPr userDrawn="1"/>
        </p:nvSpPr>
        <p:spPr>
          <a:xfrm>
            <a:off x="5213476" y="4459723"/>
            <a:ext cx="67818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>
                <a:solidFill>
                  <a:srgbClr val="0038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TURN LEFT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D0C0C32-D3DA-4852-D030-9770227EA5C9}"/>
              </a:ext>
            </a:extLst>
          </p:cNvPr>
          <p:cNvSpPr txBox="1"/>
          <p:nvPr userDrawn="1"/>
        </p:nvSpPr>
        <p:spPr>
          <a:xfrm>
            <a:off x="6240558" y="4425856"/>
            <a:ext cx="8723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>
                <a:solidFill>
                  <a:srgbClr val="0038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TRAFFIC CONE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7209BDF-7E8D-71B3-A5B3-D31E85F01635}"/>
              </a:ext>
            </a:extLst>
          </p:cNvPr>
          <p:cNvSpPr txBox="1"/>
          <p:nvPr userDrawn="1"/>
        </p:nvSpPr>
        <p:spPr>
          <a:xfrm>
            <a:off x="7404425" y="4428233"/>
            <a:ext cx="73462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>
                <a:solidFill>
                  <a:srgbClr val="0038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ALERT SIGN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A364392-370B-1CA7-587F-DC48B5D320AB}"/>
              </a:ext>
            </a:extLst>
          </p:cNvPr>
          <p:cNvSpPr txBox="1"/>
          <p:nvPr userDrawn="1"/>
        </p:nvSpPr>
        <p:spPr>
          <a:xfrm>
            <a:off x="8513548" y="4439856"/>
            <a:ext cx="81123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dirty="0">
                <a:solidFill>
                  <a:srgbClr val="0038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SAFETY VEST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9C5EEE2-5827-EA59-DC90-A9E1B87A143F}"/>
              </a:ext>
            </a:extLst>
          </p:cNvPr>
          <p:cNvSpPr txBox="1"/>
          <p:nvPr userDrawn="1"/>
        </p:nvSpPr>
        <p:spPr>
          <a:xfrm>
            <a:off x="9611144" y="4428233"/>
            <a:ext cx="81123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>
                <a:solidFill>
                  <a:srgbClr val="0038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GUARDRAIL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091421C-0EF3-AEB9-FB86-BD88ABD118CE}"/>
              </a:ext>
            </a:extLst>
          </p:cNvPr>
          <p:cNvSpPr txBox="1"/>
          <p:nvPr userDrawn="1"/>
        </p:nvSpPr>
        <p:spPr>
          <a:xfrm>
            <a:off x="10765775" y="4428233"/>
            <a:ext cx="87016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>
                <a:solidFill>
                  <a:srgbClr val="0038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ROAD BARRIER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D90EE78-F10A-B67A-C8D6-D5C0B65A6D87}"/>
              </a:ext>
            </a:extLst>
          </p:cNvPr>
          <p:cNvSpPr txBox="1"/>
          <p:nvPr userDrawn="1"/>
        </p:nvSpPr>
        <p:spPr>
          <a:xfrm>
            <a:off x="570426" y="4416609"/>
            <a:ext cx="67818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>
                <a:solidFill>
                  <a:srgbClr val="0038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31BD9B8-7E4A-19DD-73C4-29BA40B63336}"/>
              </a:ext>
            </a:extLst>
          </p:cNvPr>
          <p:cNvSpPr txBox="1"/>
          <p:nvPr userDrawn="1"/>
        </p:nvSpPr>
        <p:spPr>
          <a:xfrm>
            <a:off x="1567019" y="3374209"/>
            <a:ext cx="8723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>
                <a:solidFill>
                  <a:srgbClr val="0038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ROUNDABOUT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1B4067E-8198-7B9E-EA29-2E13BA17A5FF}"/>
              </a:ext>
            </a:extLst>
          </p:cNvPr>
          <p:cNvSpPr txBox="1"/>
          <p:nvPr userDrawn="1"/>
        </p:nvSpPr>
        <p:spPr>
          <a:xfrm>
            <a:off x="2757780" y="3370335"/>
            <a:ext cx="93806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>
                <a:solidFill>
                  <a:srgbClr val="0038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INTERCHANGES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1874886-23DB-A2E7-937D-61F1C818EDF4}"/>
              </a:ext>
            </a:extLst>
          </p:cNvPr>
          <p:cNvSpPr txBox="1"/>
          <p:nvPr userDrawn="1"/>
        </p:nvSpPr>
        <p:spPr>
          <a:xfrm>
            <a:off x="3993126" y="3370335"/>
            <a:ext cx="8723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>
                <a:solidFill>
                  <a:srgbClr val="0038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INTERSECTION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D6661B2-9608-5F53-B627-92BB76A20BBE}"/>
              </a:ext>
            </a:extLst>
          </p:cNvPr>
          <p:cNvSpPr txBox="1"/>
          <p:nvPr userDrawn="1"/>
        </p:nvSpPr>
        <p:spPr>
          <a:xfrm>
            <a:off x="5322486" y="3354837"/>
            <a:ext cx="46016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>
                <a:solidFill>
                  <a:srgbClr val="0038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ROAD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F794307-B06A-6FB3-5859-F1F1789D59A1}"/>
              </a:ext>
            </a:extLst>
          </p:cNvPr>
          <p:cNvSpPr txBox="1"/>
          <p:nvPr userDrawn="1"/>
        </p:nvSpPr>
        <p:spPr>
          <a:xfrm>
            <a:off x="6406694" y="3339998"/>
            <a:ext cx="54007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>
                <a:solidFill>
                  <a:srgbClr val="0038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STREET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6AECD94-5CFE-9EAC-D628-3C7242D8CDD3}"/>
              </a:ext>
            </a:extLst>
          </p:cNvPr>
          <p:cNvSpPr txBox="1"/>
          <p:nvPr userDrawn="1"/>
        </p:nvSpPr>
        <p:spPr>
          <a:xfrm>
            <a:off x="7522546" y="3355438"/>
            <a:ext cx="49838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>
                <a:solidFill>
                  <a:srgbClr val="0038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DRIVE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43CEAA3-6C0B-0EBB-3336-169A3734BEE7}"/>
              </a:ext>
            </a:extLst>
          </p:cNvPr>
          <p:cNvSpPr txBox="1"/>
          <p:nvPr userDrawn="1"/>
        </p:nvSpPr>
        <p:spPr>
          <a:xfrm>
            <a:off x="8694222" y="3378084"/>
            <a:ext cx="44989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>
                <a:solidFill>
                  <a:srgbClr val="0038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MAPS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CC49385-ECFA-9872-3C1B-7E8DB5E3EA91}"/>
              </a:ext>
            </a:extLst>
          </p:cNvPr>
          <p:cNvSpPr txBox="1"/>
          <p:nvPr userDrawn="1"/>
        </p:nvSpPr>
        <p:spPr>
          <a:xfrm>
            <a:off x="9739725" y="3378084"/>
            <a:ext cx="55407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>
                <a:solidFill>
                  <a:srgbClr val="0038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ROUTE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7017D48-8A93-7105-F54E-4B6489D89433}"/>
              </a:ext>
            </a:extLst>
          </p:cNvPr>
          <p:cNvSpPr txBox="1"/>
          <p:nvPr userDrawn="1"/>
        </p:nvSpPr>
        <p:spPr>
          <a:xfrm>
            <a:off x="10996672" y="3378084"/>
            <a:ext cx="408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>
                <a:solidFill>
                  <a:srgbClr val="0038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GPS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47C2BE6-203E-AAF9-6AFA-893F28DFB5C4}"/>
              </a:ext>
            </a:extLst>
          </p:cNvPr>
          <p:cNvSpPr txBox="1"/>
          <p:nvPr userDrawn="1"/>
        </p:nvSpPr>
        <p:spPr>
          <a:xfrm>
            <a:off x="645530" y="3325302"/>
            <a:ext cx="52797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>
                <a:solidFill>
                  <a:srgbClr val="0038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BRIDGE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EA067F4-0F6E-C381-C072-55828F6D5A2D}"/>
              </a:ext>
            </a:extLst>
          </p:cNvPr>
          <p:cNvSpPr txBox="1"/>
          <p:nvPr userDrawn="1"/>
        </p:nvSpPr>
        <p:spPr>
          <a:xfrm>
            <a:off x="1630293" y="5553645"/>
            <a:ext cx="74412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dirty="0">
                <a:solidFill>
                  <a:srgbClr val="0038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TUNNEL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66220A1-8E1E-3584-4AC6-58E4E1E33638}"/>
              </a:ext>
            </a:extLst>
          </p:cNvPr>
          <p:cNvSpPr txBox="1"/>
          <p:nvPr userDrawn="1"/>
        </p:nvSpPr>
        <p:spPr>
          <a:xfrm>
            <a:off x="2798134" y="5553645"/>
            <a:ext cx="85856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dirty="0">
                <a:solidFill>
                  <a:srgbClr val="0038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 CHARGING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BCA3DEB-864D-E469-5040-9C4B72396FA7}"/>
              </a:ext>
            </a:extLst>
          </p:cNvPr>
          <p:cNvSpPr txBox="1"/>
          <p:nvPr userDrawn="1"/>
        </p:nvSpPr>
        <p:spPr>
          <a:xfrm>
            <a:off x="4061987" y="5553645"/>
            <a:ext cx="73462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dirty="0">
                <a:solidFill>
                  <a:srgbClr val="0038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CYCLE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9FE94FE-ED55-8232-6890-ED2CFD6CC5CE}"/>
              </a:ext>
            </a:extLst>
          </p:cNvPr>
          <p:cNvSpPr txBox="1"/>
          <p:nvPr userDrawn="1"/>
        </p:nvSpPr>
        <p:spPr>
          <a:xfrm>
            <a:off x="5206559" y="5553645"/>
            <a:ext cx="69201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dirty="0">
                <a:solidFill>
                  <a:srgbClr val="0038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BIKE PATH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322F117-5EEF-ACB0-FF70-095962CDA3AA}"/>
              </a:ext>
            </a:extLst>
          </p:cNvPr>
          <p:cNvSpPr txBox="1"/>
          <p:nvPr userDrawn="1"/>
        </p:nvSpPr>
        <p:spPr>
          <a:xfrm>
            <a:off x="6308516" y="5553645"/>
            <a:ext cx="7715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dirty="0">
                <a:solidFill>
                  <a:srgbClr val="0038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CROSSWALK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3A4B6A6-7B8C-FE95-D284-35B120881D23}"/>
              </a:ext>
            </a:extLst>
          </p:cNvPr>
          <p:cNvSpPr txBox="1"/>
          <p:nvPr userDrawn="1"/>
        </p:nvSpPr>
        <p:spPr>
          <a:xfrm>
            <a:off x="575891" y="5553645"/>
            <a:ext cx="67271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dirty="0">
                <a:solidFill>
                  <a:srgbClr val="0038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WAY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F27C311-1679-0255-3F7F-8BCBAEFD2EF9}"/>
              </a:ext>
            </a:extLst>
          </p:cNvPr>
          <p:cNvSpPr txBox="1"/>
          <p:nvPr userDrawn="1"/>
        </p:nvSpPr>
        <p:spPr>
          <a:xfrm>
            <a:off x="7404425" y="5533762"/>
            <a:ext cx="8585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dirty="0">
                <a:solidFill>
                  <a:srgbClr val="0038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CROSSING SIGNAL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FBC4192-945F-BF48-6351-B99E70F3ADCB}"/>
              </a:ext>
            </a:extLst>
          </p:cNvPr>
          <p:cNvSpPr txBox="1"/>
          <p:nvPr userDrawn="1"/>
        </p:nvSpPr>
        <p:spPr>
          <a:xfrm>
            <a:off x="8551853" y="5533762"/>
            <a:ext cx="734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dirty="0">
                <a:solidFill>
                  <a:srgbClr val="0038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RAILROAD TRACKS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A483139-3D90-D725-B917-10D8D69D82CA}"/>
              </a:ext>
            </a:extLst>
          </p:cNvPr>
          <p:cNvSpPr txBox="1"/>
          <p:nvPr userDrawn="1"/>
        </p:nvSpPr>
        <p:spPr>
          <a:xfrm>
            <a:off x="9670757" y="5594722"/>
            <a:ext cx="69201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dirty="0">
                <a:solidFill>
                  <a:srgbClr val="0038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TRAIN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185EBAA-E7BA-CA1A-6DF2-11B2E0E29070}"/>
              </a:ext>
            </a:extLst>
          </p:cNvPr>
          <p:cNvSpPr txBox="1"/>
          <p:nvPr userDrawn="1"/>
        </p:nvSpPr>
        <p:spPr>
          <a:xfrm>
            <a:off x="10815097" y="5594722"/>
            <a:ext cx="7715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dirty="0">
                <a:solidFill>
                  <a:srgbClr val="0038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RAILCAR</a:t>
            </a:r>
          </a:p>
        </p:txBody>
      </p:sp>
    </p:spTree>
    <p:extLst>
      <p:ext uri="{BB962C8B-B14F-4D97-AF65-F5344CB8AC3E}">
        <p14:creationId xmlns:p14="http://schemas.microsoft.com/office/powerpoint/2010/main" val="26451670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7A2337B-6DAC-023C-E37A-633DC762A05E}"/>
              </a:ext>
            </a:extLst>
          </p:cNvPr>
          <p:cNvSpPr/>
          <p:nvPr userDrawn="1"/>
        </p:nvSpPr>
        <p:spPr>
          <a:xfrm flipV="1">
            <a:off x="0" y="0"/>
            <a:ext cx="12189156" cy="18669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731A78E-0E6F-029F-FC37-C0DA8F1EDF24}"/>
              </a:ext>
            </a:extLst>
          </p:cNvPr>
          <p:cNvSpPr/>
          <p:nvPr userDrawn="1"/>
        </p:nvSpPr>
        <p:spPr>
          <a:xfrm>
            <a:off x="636767" y="1393025"/>
            <a:ext cx="4941073" cy="914400"/>
          </a:xfrm>
          <a:prstGeom prst="rect">
            <a:avLst/>
          </a:prstGeom>
          <a:solidFill>
            <a:srgbClr val="5EB3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spc="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ICONOGRAPHY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710B2B-69C0-2E40-01F1-A34F31D71BC9}"/>
              </a:ext>
            </a:extLst>
          </p:cNvPr>
          <p:cNvSpPr txBox="1"/>
          <p:nvPr userDrawn="1"/>
        </p:nvSpPr>
        <p:spPr>
          <a:xfrm>
            <a:off x="645531" y="5974287"/>
            <a:ext cx="8842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38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Copy and paste the icon you would like to use on a slide. You can adjust transparency but not color.</a:t>
            </a:r>
          </a:p>
          <a:p>
            <a:r>
              <a:rPr lang="en-US" sz="1200" dirty="0">
                <a:solidFill>
                  <a:srgbClr val="0038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Once you have copied the icons you would like to use, either delete or hide this slide for your presentation.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BAF60CB-9E5A-A844-7C82-B142A8EF790E}"/>
              </a:ext>
            </a:extLst>
          </p:cNvPr>
          <p:cNvSpPr/>
          <p:nvPr userDrawn="1"/>
        </p:nvSpPr>
        <p:spPr>
          <a:xfrm>
            <a:off x="636766" y="660098"/>
            <a:ext cx="4322736" cy="579122"/>
          </a:xfrm>
          <a:prstGeom prst="rect">
            <a:avLst/>
          </a:prstGeom>
          <a:solidFill>
            <a:srgbClr val="FFC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spc="300">
                <a:latin typeface="Arial" panose="020B0604020202020204" pitchFamily="34" charset="0"/>
                <a:cs typeface="Arial" panose="020B0604020202020204" pitchFamily="34" charset="0"/>
              </a:rPr>
              <a:t>DELETE OR HIDE THIS SLIDE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EDB7D7A-4D56-2169-3006-31B91775F362}"/>
              </a:ext>
            </a:extLst>
          </p:cNvPr>
          <p:cNvSpPr txBox="1"/>
          <p:nvPr userDrawn="1"/>
        </p:nvSpPr>
        <p:spPr>
          <a:xfrm>
            <a:off x="2963322" y="4366075"/>
            <a:ext cx="8723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dirty="0">
                <a:solidFill>
                  <a:srgbClr val="0038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NETWORKING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B75CC5-30AE-B203-1A49-2C839FDBF015}"/>
              </a:ext>
            </a:extLst>
          </p:cNvPr>
          <p:cNvSpPr txBox="1"/>
          <p:nvPr userDrawn="1"/>
        </p:nvSpPr>
        <p:spPr>
          <a:xfrm>
            <a:off x="8532582" y="4366075"/>
            <a:ext cx="67271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dirty="0">
                <a:solidFill>
                  <a:srgbClr val="0038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PLANNING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2CA58D-5BC9-428E-2380-5906C0313D7D}"/>
              </a:ext>
            </a:extLst>
          </p:cNvPr>
          <p:cNvSpPr txBox="1"/>
          <p:nvPr userDrawn="1"/>
        </p:nvSpPr>
        <p:spPr>
          <a:xfrm>
            <a:off x="9910763" y="4366075"/>
            <a:ext cx="73462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dirty="0">
                <a:solidFill>
                  <a:srgbClr val="0038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9E80FF-27DF-F5DA-C234-F03FE79659B3}"/>
              </a:ext>
            </a:extLst>
          </p:cNvPr>
          <p:cNvSpPr txBox="1"/>
          <p:nvPr userDrawn="1"/>
        </p:nvSpPr>
        <p:spPr>
          <a:xfrm>
            <a:off x="1686876" y="5366979"/>
            <a:ext cx="768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dirty="0">
                <a:solidFill>
                  <a:srgbClr val="0038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DOCUMENT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D0C0C32-D3DA-4852-D030-9770227EA5C9}"/>
              </a:ext>
            </a:extLst>
          </p:cNvPr>
          <p:cNvSpPr txBox="1"/>
          <p:nvPr userDrawn="1"/>
        </p:nvSpPr>
        <p:spPr>
          <a:xfrm>
            <a:off x="2963322" y="5366979"/>
            <a:ext cx="8723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dirty="0">
                <a:solidFill>
                  <a:srgbClr val="0038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CONTRACT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7209BDF-7E8D-71B3-A5B3-D31E85F01635}"/>
              </a:ext>
            </a:extLst>
          </p:cNvPr>
          <p:cNvSpPr txBox="1"/>
          <p:nvPr userDrawn="1"/>
        </p:nvSpPr>
        <p:spPr>
          <a:xfrm>
            <a:off x="4302222" y="5366979"/>
            <a:ext cx="73462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dirty="0">
                <a:solidFill>
                  <a:srgbClr val="0038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POLICY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A364392-370B-1CA7-587F-DC48B5D320AB}"/>
              </a:ext>
            </a:extLst>
          </p:cNvPr>
          <p:cNvSpPr txBox="1"/>
          <p:nvPr userDrawn="1"/>
        </p:nvSpPr>
        <p:spPr>
          <a:xfrm>
            <a:off x="4263916" y="4366075"/>
            <a:ext cx="81123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dirty="0">
                <a:solidFill>
                  <a:srgbClr val="0038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9C5EEE2-5827-EA59-DC90-A9E1B87A143F}"/>
              </a:ext>
            </a:extLst>
          </p:cNvPr>
          <p:cNvSpPr txBox="1"/>
          <p:nvPr userDrawn="1"/>
        </p:nvSpPr>
        <p:spPr>
          <a:xfrm>
            <a:off x="5654298" y="5366979"/>
            <a:ext cx="81123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dirty="0">
                <a:solidFill>
                  <a:srgbClr val="0038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INNOVATION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D90EE78-F10A-B67A-C8D6-D5C0B65A6D87}"/>
              </a:ext>
            </a:extLst>
          </p:cNvPr>
          <p:cNvSpPr txBox="1"/>
          <p:nvPr userDrawn="1"/>
        </p:nvSpPr>
        <p:spPr>
          <a:xfrm>
            <a:off x="7079451" y="4366075"/>
            <a:ext cx="67818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dirty="0">
                <a:solidFill>
                  <a:srgbClr val="0038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MONEY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31BD9B8-7E4A-19DD-73C4-29BA40B63336}"/>
              </a:ext>
            </a:extLst>
          </p:cNvPr>
          <p:cNvSpPr txBox="1"/>
          <p:nvPr userDrawn="1"/>
        </p:nvSpPr>
        <p:spPr>
          <a:xfrm>
            <a:off x="2963322" y="3335311"/>
            <a:ext cx="8723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dirty="0">
                <a:solidFill>
                  <a:srgbClr val="0038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FERRY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1B4067E-8198-7B9E-EA29-2E13BA17A5FF}"/>
              </a:ext>
            </a:extLst>
          </p:cNvPr>
          <p:cNvSpPr txBox="1"/>
          <p:nvPr userDrawn="1"/>
        </p:nvSpPr>
        <p:spPr>
          <a:xfrm>
            <a:off x="4200502" y="3335311"/>
            <a:ext cx="93806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dirty="0">
                <a:solidFill>
                  <a:srgbClr val="0038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PALLET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1874886-23DB-A2E7-937D-61F1C818EDF4}"/>
              </a:ext>
            </a:extLst>
          </p:cNvPr>
          <p:cNvSpPr txBox="1"/>
          <p:nvPr userDrawn="1"/>
        </p:nvSpPr>
        <p:spPr>
          <a:xfrm>
            <a:off x="5623743" y="3335311"/>
            <a:ext cx="8723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dirty="0">
                <a:solidFill>
                  <a:srgbClr val="0038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FREIGHT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D6661B2-9608-5F53-B627-92BB76A20BBE}"/>
              </a:ext>
            </a:extLst>
          </p:cNvPr>
          <p:cNvSpPr txBox="1"/>
          <p:nvPr userDrawn="1"/>
        </p:nvSpPr>
        <p:spPr>
          <a:xfrm>
            <a:off x="7046362" y="3335311"/>
            <a:ext cx="7443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dirty="0">
                <a:solidFill>
                  <a:srgbClr val="0038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RIVERPORT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F794307-B06A-6FB3-5859-F1F1789D59A1}"/>
              </a:ext>
            </a:extLst>
          </p:cNvPr>
          <p:cNvSpPr txBox="1"/>
          <p:nvPr userDrawn="1"/>
        </p:nvSpPr>
        <p:spPr>
          <a:xfrm>
            <a:off x="8598901" y="3335311"/>
            <a:ext cx="54007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dirty="0">
                <a:solidFill>
                  <a:srgbClr val="0038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BARGE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47C2BE6-203E-AAF9-6AFA-893F28DFB5C4}"/>
              </a:ext>
            </a:extLst>
          </p:cNvPr>
          <p:cNvSpPr txBox="1"/>
          <p:nvPr userDrawn="1"/>
        </p:nvSpPr>
        <p:spPr>
          <a:xfrm>
            <a:off x="1539060" y="3335311"/>
            <a:ext cx="106400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dirty="0">
                <a:solidFill>
                  <a:srgbClr val="0038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RIVER TRANSPORT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EA067F4-0F6E-C381-C072-55828F6D5A2D}"/>
              </a:ext>
            </a:extLst>
          </p:cNvPr>
          <p:cNvSpPr txBox="1"/>
          <p:nvPr userDrawn="1"/>
        </p:nvSpPr>
        <p:spPr>
          <a:xfrm>
            <a:off x="8496875" y="5366979"/>
            <a:ext cx="74412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dirty="0">
                <a:solidFill>
                  <a:srgbClr val="0038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SCHEDULE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66220A1-8E1E-3584-4AC6-58E4E1E33638}"/>
              </a:ext>
            </a:extLst>
          </p:cNvPr>
          <p:cNvSpPr txBox="1"/>
          <p:nvPr userDrawn="1"/>
        </p:nvSpPr>
        <p:spPr>
          <a:xfrm>
            <a:off x="9848796" y="3335311"/>
            <a:ext cx="85856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dirty="0">
                <a:solidFill>
                  <a:srgbClr val="0038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QUALITY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BCA3DEB-864D-E469-5040-9C4B72396FA7}"/>
              </a:ext>
            </a:extLst>
          </p:cNvPr>
          <p:cNvSpPr txBox="1"/>
          <p:nvPr userDrawn="1"/>
        </p:nvSpPr>
        <p:spPr>
          <a:xfrm>
            <a:off x="9910762" y="5366979"/>
            <a:ext cx="73462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dirty="0">
                <a:solidFill>
                  <a:srgbClr val="0038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DOLLAR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9FE94FE-ED55-8232-6890-ED2CFD6CC5CE}"/>
              </a:ext>
            </a:extLst>
          </p:cNvPr>
          <p:cNvSpPr txBox="1"/>
          <p:nvPr userDrawn="1"/>
        </p:nvSpPr>
        <p:spPr>
          <a:xfrm>
            <a:off x="1725055" y="4366075"/>
            <a:ext cx="69201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dirty="0">
                <a:solidFill>
                  <a:srgbClr val="0038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CALENDAR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322F117-5EEF-ACB0-FF70-095962CDA3AA}"/>
              </a:ext>
            </a:extLst>
          </p:cNvPr>
          <p:cNvSpPr txBox="1"/>
          <p:nvPr userDrawn="1"/>
        </p:nvSpPr>
        <p:spPr>
          <a:xfrm>
            <a:off x="5674157" y="4366075"/>
            <a:ext cx="7715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dirty="0">
                <a:solidFill>
                  <a:srgbClr val="0038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3A4B6A6-7B8C-FE95-D284-35B120881D23}"/>
              </a:ext>
            </a:extLst>
          </p:cNvPr>
          <p:cNvSpPr txBox="1"/>
          <p:nvPr userDrawn="1"/>
        </p:nvSpPr>
        <p:spPr>
          <a:xfrm>
            <a:off x="7012923" y="5366979"/>
            <a:ext cx="81123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dirty="0">
                <a:solidFill>
                  <a:srgbClr val="0038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COMPLIANCE</a:t>
            </a:r>
          </a:p>
        </p:txBody>
      </p:sp>
    </p:spTree>
    <p:extLst>
      <p:ext uri="{BB962C8B-B14F-4D97-AF65-F5344CB8AC3E}">
        <p14:creationId xmlns:p14="http://schemas.microsoft.com/office/powerpoint/2010/main" val="20552617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9F511AB-F5E7-567A-1765-3D0CA2E38375}"/>
              </a:ext>
            </a:extLst>
          </p:cNvPr>
          <p:cNvSpPr/>
          <p:nvPr userDrawn="1"/>
        </p:nvSpPr>
        <p:spPr>
          <a:xfrm flipV="1">
            <a:off x="0" y="-2"/>
            <a:ext cx="12189156" cy="329184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956F91B-FA09-7E5E-65F4-3F3D8693677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72746" y="6008914"/>
            <a:ext cx="12337493" cy="84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5693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ackground pattern&#10;&#10;AI-generated content may be incorrect.">
            <a:extLst>
              <a:ext uri="{FF2B5EF4-FFF2-40B4-BE49-F238E27FC236}">
                <a16:creationId xmlns:a16="http://schemas.microsoft.com/office/drawing/2014/main" id="{FFF32A9B-B01E-C441-C4B0-CDA4121347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095" r="1" b="1"/>
          <a:stretch>
            <a:fillRect/>
          </a:stretch>
        </p:blipFill>
        <p:spPr>
          <a:xfrm>
            <a:off x="20" y="0"/>
            <a:ext cx="1219198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A7DAFF6-BF69-FAB4-E8B2-55F5DFC6F3F9}"/>
              </a:ext>
            </a:extLst>
          </p:cNvPr>
          <p:cNvSpPr/>
          <p:nvPr userDrawn="1"/>
        </p:nvSpPr>
        <p:spPr>
          <a:xfrm>
            <a:off x="0" y="1"/>
            <a:ext cx="12192000" cy="2072080"/>
          </a:xfrm>
          <a:prstGeom prst="rect">
            <a:avLst/>
          </a:prstGeom>
          <a:solidFill>
            <a:srgbClr val="0038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1282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ackground pattern&#10;&#10;AI-generated content may be incorrect.">
            <a:extLst>
              <a:ext uri="{FF2B5EF4-FFF2-40B4-BE49-F238E27FC236}">
                <a16:creationId xmlns:a16="http://schemas.microsoft.com/office/drawing/2014/main" id="{FFF32A9B-B01E-C441-C4B0-CDA4121347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095" r="1" b="1"/>
          <a:stretch>
            <a:fillRect/>
          </a:stretch>
        </p:blipFill>
        <p:spPr>
          <a:xfrm>
            <a:off x="20" y="0"/>
            <a:ext cx="1219198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A7DAFF6-BF69-FAB4-E8B2-55F5DFC6F3F9}"/>
              </a:ext>
            </a:extLst>
          </p:cNvPr>
          <p:cNvSpPr/>
          <p:nvPr userDrawn="1"/>
        </p:nvSpPr>
        <p:spPr>
          <a:xfrm>
            <a:off x="0" y="1"/>
            <a:ext cx="12192000" cy="2286000"/>
          </a:xfrm>
          <a:prstGeom prst="rect">
            <a:avLst/>
          </a:prstGeom>
          <a:solidFill>
            <a:srgbClr val="0038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Logo&#10;&#10;AI-generated content may be incorrect.">
            <a:extLst>
              <a:ext uri="{FF2B5EF4-FFF2-40B4-BE49-F238E27FC236}">
                <a16:creationId xmlns:a16="http://schemas.microsoft.com/office/drawing/2014/main" id="{FB080146-056C-B399-56B8-ACB8F3A3AF61}"/>
              </a:ext>
            </a:extLst>
          </p:cNvPr>
          <p:cNvPicPr/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20481" y="478749"/>
            <a:ext cx="2432514" cy="138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032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E8FCDC-0462-967C-EAA8-D348C7DB7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1B76C1-0752-764C-F0DD-80B9B26799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99279D-01A0-A57C-375C-7F093CCE9B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7420DC-E34A-0F42-84E1-F26323CA457E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FEF66C-C20E-07E0-6047-58DF9E4C11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85F814-DAA9-CBEB-713C-97ADA31EE7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29BAED2-F3C0-EA45-93FF-433AD1AD4A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308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5" r:id="rId3"/>
    <p:sldLayoutId id="2147483651" r:id="rId4"/>
    <p:sldLayoutId id="2147483667" r:id="rId5"/>
    <p:sldLayoutId id="2147483652" r:id="rId6"/>
    <p:sldLayoutId id="2147483653" r:id="rId7"/>
    <p:sldLayoutId id="2147483654" r:id="rId8"/>
    <p:sldLayoutId id="2147483655" r:id="rId9"/>
    <p:sldLayoutId id="2147483660" r:id="rId10"/>
    <p:sldLayoutId id="2147483663" r:id="rId11"/>
    <p:sldLayoutId id="2147483656" r:id="rId12"/>
    <p:sldLayoutId id="2147483657" r:id="rId13"/>
    <p:sldLayoutId id="2147483666" r:id="rId14"/>
    <p:sldLayoutId id="2147483664" r:id="rId15"/>
    <p:sldLayoutId id="2147483669" r:id="rId16"/>
    <p:sldLayoutId id="2147483658" r:id="rId17"/>
    <p:sldLayoutId id="2147483659" r:id="rId18"/>
    <p:sldLayoutId id="2147483668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grass, scene, way, road&#10;&#10;AI-generated content may be incorrect.">
            <a:extLst>
              <a:ext uri="{FF2B5EF4-FFF2-40B4-BE49-F238E27FC236}">
                <a16:creationId xmlns:a16="http://schemas.microsoft.com/office/drawing/2014/main" id="{CDBBF926-120F-D2CC-0A77-C44CA7A039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E1A9283-DC4B-43C0-0F30-30AD00156E6B}"/>
              </a:ext>
            </a:extLst>
          </p:cNvPr>
          <p:cNvSpPr txBox="1"/>
          <p:nvPr/>
        </p:nvSpPr>
        <p:spPr>
          <a:xfrm>
            <a:off x="6883400" y="259767"/>
            <a:ext cx="5086824" cy="307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r">
              <a:lnSpc>
                <a:spcPct val="130000"/>
              </a:lnSpc>
              <a:spcAft>
                <a:spcPts val="600"/>
              </a:spcAft>
            </a:pPr>
            <a:r>
              <a:rPr lang="en-US" sz="1200" b="1" spc="3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</a:rPr>
              <a:t>Frankfort, KY | October 2026</a:t>
            </a:r>
            <a:endParaRPr lang="en-US" sz="1200" b="1" spc="300" dirty="0">
              <a:solidFill>
                <a:srgbClr val="FFC600"/>
              </a:solidFill>
              <a:effectLst/>
              <a:latin typeface="Arial" panose="020B0604020202020204" pitchFamily="34" charset="0"/>
              <a:ea typeface="Cambria" panose="02040503050406030204" pitchFamily="18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E7CFB29-19ED-C8C8-D8ED-71C931A49EA8}"/>
              </a:ext>
            </a:extLst>
          </p:cNvPr>
          <p:cNvGrpSpPr/>
          <p:nvPr/>
        </p:nvGrpSpPr>
        <p:grpSpPr>
          <a:xfrm>
            <a:off x="1195251" y="1429294"/>
            <a:ext cx="8710749" cy="2828475"/>
            <a:chOff x="1173479" y="1859280"/>
            <a:chExt cx="8710749" cy="2828475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614519E-A311-097D-8BFD-CB16D68FBFE0}"/>
                </a:ext>
              </a:extLst>
            </p:cNvPr>
            <p:cNvSpPr/>
            <p:nvPr/>
          </p:nvSpPr>
          <p:spPr>
            <a:xfrm>
              <a:off x="1173479" y="3001762"/>
              <a:ext cx="8710749" cy="168599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dirty="0">
                  <a:solidFill>
                    <a:srgbClr val="003867"/>
                  </a:solidFill>
                  <a:latin typeface="Arial"/>
                </a:rPr>
                <a:t>Driver Licensing Regional Offices:
Where we are now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5CB7441-6BD8-3DB2-03D0-CC6AC05B2796}"/>
                </a:ext>
              </a:extLst>
            </p:cNvPr>
            <p:cNvSpPr/>
            <p:nvPr/>
          </p:nvSpPr>
          <p:spPr>
            <a:xfrm>
              <a:off x="1173479" y="1859280"/>
              <a:ext cx="6021978" cy="579122"/>
            </a:xfrm>
            <a:prstGeom prst="rect">
              <a:avLst/>
            </a:prstGeom>
            <a:solidFill>
              <a:srgbClr val="5EB3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spc="300" dirty="0">
                  <a:latin typeface="Arial" panose="020B0604020202020204" pitchFamily="34" charset="0"/>
                  <a:cs typeface="Arial" panose="020B0604020202020204" pitchFamily="34" charset="0"/>
                </a:rPr>
                <a:t>Interim Joint Committee on Transportation</a:t>
              </a:r>
            </a:p>
          </p:txBody>
        </p:sp>
      </p:grpSp>
      <p:pic>
        <p:nvPicPr>
          <p:cNvPr id="10" name="Picture 9" descr="Logo&#10;&#10;AI-generated content may be incorrect.">
            <a:extLst>
              <a:ext uri="{FF2B5EF4-FFF2-40B4-BE49-F238E27FC236}">
                <a16:creationId xmlns:a16="http://schemas.microsoft.com/office/drawing/2014/main" id="{8447A379-E7A8-3E0D-9B6C-3EB0FFF82EB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20241" y="5315776"/>
            <a:ext cx="2162347" cy="1228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579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D04E64-A21A-2C10-871F-CDC6A02F46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A4842D35-1D40-327C-A2B6-3DFD439DBC45}"/>
              </a:ext>
            </a:extLst>
          </p:cNvPr>
          <p:cNvSpPr txBox="1"/>
          <p:nvPr/>
        </p:nvSpPr>
        <p:spPr>
          <a:xfrm>
            <a:off x="765193" y="2361995"/>
            <a:ext cx="10661613" cy="4139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b="1" dirty="0"/>
              <a:t>35 Driver Licensing Regional Offices (DLROs)</a:t>
            </a:r>
            <a:r>
              <a:rPr lang="en-US" sz="2400" dirty="0"/>
              <a:t> serving Kentuckians statewide</a:t>
            </a:r>
          </a:p>
          <a:p>
            <a:pPr lvl="0"/>
            <a:endParaRPr lang="en-US" dirty="0"/>
          </a:p>
          <a:p>
            <a:pPr lvl="0"/>
            <a:r>
              <a:rPr lang="en-US" sz="2400" dirty="0"/>
              <a:t>More than </a:t>
            </a:r>
            <a:r>
              <a:rPr lang="en-US" sz="2400" b="1" dirty="0"/>
              <a:t>1.3 million credentials issued in 2025</a:t>
            </a:r>
          </a:p>
          <a:p>
            <a:pPr lvl="0"/>
            <a:endParaRPr lang="en-US" sz="1100" dirty="0"/>
          </a:p>
          <a:p>
            <a:pPr lvl="0"/>
            <a:r>
              <a:rPr lang="en-US" sz="2400" dirty="0"/>
              <a:t>Services include: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Driver licenses and permits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REAL ID credentials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Commercial Driver Licenses (CDLs)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Identification cards</a:t>
            </a:r>
          </a:p>
          <a:p>
            <a:endParaRPr lang="en-US" sz="2200" dirty="0"/>
          </a:p>
          <a:p>
            <a:r>
              <a:rPr lang="en-US" sz="2200" dirty="0"/>
              <a:t>Focus: </a:t>
            </a:r>
            <a:r>
              <a:rPr lang="en-US" sz="2200" b="1" dirty="0"/>
              <a:t>secure credentials, convenient locations, and a better customer experience</a:t>
            </a:r>
          </a:p>
          <a:p>
            <a:endParaRPr lang="en-US" sz="2200" dirty="0">
              <a:solidFill>
                <a:srgbClr val="00386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2EA93F3-0A12-A8B0-0CE9-6864CB05C75B}"/>
              </a:ext>
            </a:extLst>
          </p:cNvPr>
          <p:cNvSpPr/>
          <p:nvPr/>
        </p:nvSpPr>
        <p:spPr>
          <a:xfrm>
            <a:off x="870854" y="960884"/>
            <a:ext cx="6281059" cy="1138024"/>
          </a:xfrm>
          <a:prstGeom prst="rect">
            <a:avLst/>
          </a:prstGeom>
          <a:solidFill>
            <a:srgbClr val="0038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/>
              <a:t>Division of Driver Licensing (DDL): Who We Are</a:t>
            </a:r>
            <a:endParaRPr lang="en-US" sz="3200" b="1" dirty="0">
              <a:solidFill>
                <a:schemeClr val="bg1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998061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C3EA96-02C8-31C5-04C4-865C5B2FA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0A8B4231-AA60-E793-D116-709CEE39B82A}"/>
              </a:ext>
            </a:extLst>
          </p:cNvPr>
          <p:cNvSpPr txBox="1"/>
          <p:nvPr/>
        </p:nvSpPr>
        <p:spPr>
          <a:xfrm>
            <a:off x="746616" y="2367942"/>
            <a:ext cx="10193527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/>
              <a:t>Each of our DLROs are a combination of: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Appointments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Walk-in service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Online services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Partnership with KSP for driver testing</a:t>
            </a:r>
          </a:p>
          <a:p>
            <a:pPr lvl="0"/>
            <a:endParaRPr lang="en-US" sz="2200" dirty="0"/>
          </a:p>
          <a:p>
            <a:pPr lvl="0"/>
            <a:r>
              <a:rPr lang="en-US" sz="2200" dirty="0"/>
              <a:t>Continuous review of all locations to meet growing demand and evolving needs</a:t>
            </a:r>
          </a:p>
          <a:p>
            <a:pPr lvl="0"/>
            <a:endParaRPr lang="en-US" sz="2200" dirty="0"/>
          </a:p>
          <a:p>
            <a:pPr lvl="0"/>
            <a:r>
              <a:rPr lang="en-US" sz="2200" dirty="0"/>
              <a:t>Additional office expansion in the works for </a:t>
            </a:r>
            <a:r>
              <a:rPr lang="en-US" sz="2200" b="1" dirty="0"/>
              <a:t>Oldham, Shelby, and Bullitt counties</a:t>
            </a:r>
            <a:endParaRPr lang="en-US" sz="2200" dirty="0"/>
          </a:p>
          <a:p>
            <a:pPr lvl="0"/>
            <a:endParaRPr lang="en-US" sz="2200" dirty="0"/>
          </a:p>
          <a:p>
            <a:pPr lvl="0"/>
            <a:r>
              <a:rPr lang="en-US" sz="2200" dirty="0"/>
              <a:t>Goal: </a:t>
            </a:r>
            <a:r>
              <a:rPr lang="en-US" sz="2200" b="1" dirty="0"/>
              <a:t>bring driver licensing services closer to Kentucky communities</a:t>
            </a:r>
            <a:endParaRPr lang="en-US" sz="2200" dirty="0"/>
          </a:p>
          <a:p>
            <a:endParaRPr lang="en-US" sz="1400" dirty="0">
              <a:solidFill>
                <a:srgbClr val="00386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8DE4563-3ADD-8412-3DC6-C677BE379D9A}"/>
              </a:ext>
            </a:extLst>
          </p:cNvPr>
          <p:cNvSpPr/>
          <p:nvPr/>
        </p:nvSpPr>
        <p:spPr>
          <a:xfrm>
            <a:off x="746616" y="860458"/>
            <a:ext cx="6786298" cy="1288853"/>
          </a:xfrm>
          <a:prstGeom prst="rect">
            <a:avLst/>
          </a:prstGeom>
          <a:solidFill>
            <a:srgbClr val="0038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/>
              <a:t>Our Driver Licensing Regional Offices</a:t>
            </a:r>
            <a:endParaRPr lang="en-US" sz="3200" b="1" dirty="0">
              <a:solidFill>
                <a:schemeClr val="bg1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064120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166F46-CAF1-1DE6-0E4A-D903332439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E07F5C42-99D2-CE28-AD8D-99B5D6C45524}"/>
              </a:ext>
            </a:extLst>
          </p:cNvPr>
          <p:cNvSpPr txBox="1"/>
          <p:nvPr/>
        </p:nvSpPr>
        <p:spPr>
          <a:xfrm>
            <a:off x="746616" y="2367942"/>
            <a:ext cx="10628955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Making it easier and faster to get a credential</a:t>
            </a:r>
            <a:endParaRPr lang="en-US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Significant reductions in customer wait times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Online services through </a:t>
            </a:r>
            <a:r>
              <a:rPr lang="en-US" sz="2400" b="1" dirty="0" err="1"/>
              <a:t>MyDrive</a:t>
            </a:r>
            <a:endParaRPr lang="en-US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Appointment scheduling through our online queuing system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Encouraging customers to use </a:t>
            </a:r>
            <a:r>
              <a:rPr lang="en-US" sz="2400" b="1" dirty="0"/>
              <a:t>8-year renewal options</a:t>
            </a:r>
            <a:r>
              <a:rPr lang="en-US" sz="2400" dirty="0"/>
              <a:t> when eligible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REAL ID services available statewide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Continued focus on accessibility, efficiency and customer service</a:t>
            </a:r>
          </a:p>
          <a:p>
            <a:endParaRPr lang="en-US" sz="2400" b="1" dirty="0"/>
          </a:p>
          <a:p>
            <a:r>
              <a:rPr lang="en-US" sz="2400" b="1" dirty="0"/>
              <a:t>Key result:</a:t>
            </a:r>
            <a:r>
              <a:rPr lang="en-US" sz="2400" dirty="0"/>
              <a:t> DDL is moving from a traditional transaction-based model toward a more </a:t>
            </a:r>
            <a:r>
              <a:rPr lang="en-US" sz="2400" b="1" dirty="0"/>
              <a:t>customer-centered service model</a:t>
            </a:r>
            <a:r>
              <a:rPr lang="en-US" sz="2400" dirty="0"/>
              <a:t>.</a:t>
            </a:r>
          </a:p>
          <a:p>
            <a:endParaRPr lang="en-US" sz="1400" dirty="0">
              <a:solidFill>
                <a:srgbClr val="00386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B397433-7EE1-9101-C1BA-BED253F51D7F}"/>
              </a:ext>
            </a:extLst>
          </p:cNvPr>
          <p:cNvSpPr/>
          <p:nvPr/>
        </p:nvSpPr>
        <p:spPr>
          <a:xfrm>
            <a:off x="746616" y="860458"/>
            <a:ext cx="6786298" cy="1288853"/>
          </a:xfrm>
          <a:prstGeom prst="rect">
            <a:avLst/>
          </a:prstGeom>
          <a:solidFill>
            <a:srgbClr val="0038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/>
              <a:t>Improving the Customer Experience</a:t>
            </a:r>
            <a:endParaRPr lang="en-US" sz="3200" b="1" dirty="0">
              <a:solidFill>
                <a:schemeClr val="bg1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262120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46AA05-EB39-28B1-1BAF-64298729B3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DA3DDE6-18B0-4E2B-3E84-9800FDB7B9E4}"/>
              </a:ext>
            </a:extLst>
          </p:cNvPr>
          <p:cNvSpPr/>
          <p:nvPr/>
        </p:nvSpPr>
        <p:spPr>
          <a:xfrm>
            <a:off x="746616" y="860458"/>
            <a:ext cx="6786298" cy="1288853"/>
          </a:xfrm>
          <a:prstGeom prst="rect">
            <a:avLst/>
          </a:prstGeom>
          <a:solidFill>
            <a:srgbClr val="0038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/>
              <a:t>What people are saying</a:t>
            </a:r>
            <a:endParaRPr lang="en-US" sz="3200" b="1" dirty="0">
              <a:solidFill>
                <a:schemeClr val="bg1"/>
              </a:solidFill>
              <a:latin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C85E617-3367-B076-2A79-DFF1B03543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912" y="2228908"/>
            <a:ext cx="3474550" cy="376863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618AB23-28B1-2FCF-BB0E-967CEE19D1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2712" y="2245915"/>
            <a:ext cx="3409454" cy="376863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210FD1E-4711-28D6-32C5-53638A4165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5812" y="2245915"/>
            <a:ext cx="3474550" cy="3751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1626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7C3D6C-FCA7-F9BB-F489-0BA547E0D4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7BF13FA1-AE71-C7E6-C996-DB69276D12A2}"/>
              </a:ext>
            </a:extLst>
          </p:cNvPr>
          <p:cNvSpPr txBox="1"/>
          <p:nvPr/>
        </p:nvSpPr>
        <p:spPr>
          <a:xfrm>
            <a:off x="746616" y="2367942"/>
            <a:ext cx="10628955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DDL – Yes, we do these things too</a:t>
            </a:r>
            <a:endParaRPr lang="en-US" dirty="0"/>
          </a:p>
          <a:p>
            <a:pPr lvl="1"/>
            <a:r>
              <a:rPr lang="en-US" b="1" dirty="0"/>
              <a:t>Inmate Reentry Program</a:t>
            </a:r>
            <a:endParaRPr lang="en-US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Provides credentials to eligible individuals before release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Partnership with Kentucky Department of Corrections and the Justice Cabinet</a:t>
            </a:r>
          </a:p>
          <a:p>
            <a:pPr lvl="1"/>
            <a:r>
              <a:rPr lang="en-US" b="1" dirty="0"/>
              <a:t>Mobile ID (mID)</a:t>
            </a:r>
            <a:endParaRPr lang="en-US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Digital credential option for participating Kentuckians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Supports identity verification and convenience</a:t>
            </a:r>
          </a:p>
          <a:p>
            <a:pPr lvl="1"/>
            <a:r>
              <a:rPr lang="en-US" b="1" dirty="0"/>
              <a:t>REAL ID</a:t>
            </a:r>
            <a:endParaRPr lang="en-US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More than </a:t>
            </a:r>
            <a:r>
              <a:rPr lang="en-US" b="1" dirty="0"/>
              <a:t>50% of Kentucky credentials are now REAL ID compliant</a:t>
            </a:r>
            <a:endParaRPr lang="en-US" dirty="0"/>
          </a:p>
          <a:p>
            <a:pPr lvl="1"/>
            <a:r>
              <a:rPr lang="en-US" b="1" dirty="0"/>
              <a:t>CDL Services</a:t>
            </a:r>
            <a:endParaRPr lang="en-US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Commercial licensing, testing and credentialing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Strong coordination with KSP and federal partners</a:t>
            </a:r>
          </a:p>
          <a:p>
            <a:pPr lvl="1"/>
            <a:r>
              <a:rPr lang="en-US" b="1" dirty="0"/>
              <a:t>Donor Registration</a:t>
            </a:r>
            <a:endParaRPr lang="en-US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Driver licensing customers can register as organ, eye and tissue donors</a:t>
            </a:r>
          </a:p>
          <a:p>
            <a:endParaRPr lang="en-US" sz="1400" dirty="0">
              <a:solidFill>
                <a:srgbClr val="00386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15C19BC-89B2-4E67-1493-02D215A898F5}"/>
              </a:ext>
            </a:extLst>
          </p:cNvPr>
          <p:cNvSpPr/>
          <p:nvPr/>
        </p:nvSpPr>
        <p:spPr>
          <a:xfrm>
            <a:off x="746616" y="860458"/>
            <a:ext cx="6786298" cy="1288853"/>
          </a:xfrm>
          <a:prstGeom prst="rect">
            <a:avLst/>
          </a:prstGeom>
          <a:solidFill>
            <a:srgbClr val="0038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/>
              <a:t>Programs That Serve Kentuckians</a:t>
            </a:r>
            <a:endParaRPr lang="en-US" sz="3200" b="1" dirty="0">
              <a:solidFill>
                <a:schemeClr val="bg1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955892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E0B15A-A50E-F292-EF83-DEE0813ED6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9CA9838D-64AE-841A-39A8-E7CE167E370E}"/>
              </a:ext>
            </a:extLst>
          </p:cNvPr>
          <p:cNvSpPr txBox="1"/>
          <p:nvPr/>
        </p:nvSpPr>
        <p:spPr>
          <a:xfrm>
            <a:off x="746616" y="2367942"/>
            <a:ext cx="10628955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Building the next generation of driver licensing</a:t>
            </a:r>
            <a:endParaRPr lang="en-US" sz="2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Continue expanding access to DLRO services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Expand digital and self-service options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Continue very low customer wait times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Strengthen credential security and fraud prevention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Improve coordination with law enforcement and federal partners</a:t>
            </a:r>
          </a:p>
          <a:p>
            <a:pPr lvl="0"/>
            <a:endParaRPr lang="en-US" sz="2400" dirty="0"/>
          </a:p>
          <a:p>
            <a:pPr lvl="0"/>
            <a:r>
              <a:rPr lang="en-US" sz="2400" dirty="0"/>
              <a:t>Develop additional services that allow customers to </a:t>
            </a:r>
            <a:r>
              <a:rPr lang="en-US" sz="2400" b="1" dirty="0"/>
              <a:t>complete more transactions without visiting an office</a:t>
            </a:r>
            <a:endParaRPr lang="en-US" sz="2400" dirty="0"/>
          </a:p>
          <a:p>
            <a:endParaRPr lang="en-US" sz="1400" dirty="0">
              <a:solidFill>
                <a:srgbClr val="00386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7801B6E-A216-7A93-9431-6A3A61F6C873}"/>
              </a:ext>
            </a:extLst>
          </p:cNvPr>
          <p:cNvSpPr/>
          <p:nvPr/>
        </p:nvSpPr>
        <p:spPr>
          <a:xfrm>
            <a:off x="746616" y="860458"/>
            <a:ext cx="6786298" cy="1288853"/>
          </a:xfrm>
          <a:prstGeom prst="rect">
            <a:avLst/>
          </a:prstGeom>
          <a:solidFill>
            <a:srgbClr val="0038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/>
              <a:t>Looking Ahead</a:t>
            </a:r>
            <a:endParaRPr lang="en-US" sz="3200" b="1" dirty="0">
              <a:solidFill>
                <a:schemeClr val="bg1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244156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73EB2E-B318-335D-7987-85CFDB1B8D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4E9A678-38F3-FECB-5FB3-A90B0D05F7CA}"/>
              </a:ext>
            </a:extLst>
          </p:cNvPr>
          <p:cNvSpPr txBox="1"/>
          <p:nvPr/>
        </p:nvSpPr>
        <p:spPr>
          <a:xfrm>
            <a:off x="746616" y="2367942"/>
            <a:ext cx="10628955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b="1" dirty="0"/>
          </a:p>
          <a:p>
            <a:r>
              <a:rPr lang="en-US" sz="2400" b="1" dirty="0"/>
              <a:t>DDL's mission is simple: provide Kentuckians with secure, accessible and convenient driver licensing services — wherever they live and however they choose to interact with us.</a:t>
            </a:r>
            <a:r>
              <a:rPr lang="en-US" sz="2400" dirty="0"/>
              <a:t> </a:t>
            </a:r>
          </a:p>
          <a:p>
            <a:endParaRPr lang="en-US" sz="2400" dirty="0"/>
          </a:p>
          <a:p>
            <a:r>
              <a:rPr lang="en-US" sz="2400" dirty="0"/>
              <a:t>With our expanded DLRO network, modern technology, digital services and customer-focused programs, DDL is building a strong driver licensing program designed for the future of Kentuckians.</a:t>
            </a:r>
          </a:p>
          <a:p>
            <a:endParaRPr lang="en-US" sz="1400" dirty="0">
              <a:solidFill>
                <a:srgbClr val="00386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3BAC97B-AFC2-1D4D-78C4-B3C9FDC6A34E}"/>
              </a:ext>
            </a:extLst>
          </p:cNvPr>
          <p:cNvSpPr/>
          <p:nvPr/>
        </p:nvSpPr>
        <p:spPr>
          <a:xfrm>
            <a:off x="746616" y="860458"/>
            <a:ext cx="6786298" cy="1288853"/>
          </a:xfrm>
          <a:prstGeom prst="rect">
            <a:avLst/>
          </a:prstGeom>
          <a:solidFill>
            <a:srgbClr val="0038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/>
              <a:t>Closing message</a:t>
            </a:r>
            <a:endParaRPr lang="en-US" sz="3200" b="1" dirty="0">
              <a:solidFill>
                <a:schemeClr val="bg1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434261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9640" y="2468880"/>
            <a:ext cx="103327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000" b="1" dirty="0">
                <a:solidFill>
                  <a:srgbClr val="003867"/>
                </a:solidFill>
                <a:latin typeface="Arial"/>
              </a:rPr>
              <a:t>QUESTIONS?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24000" y="3429000"/>
            <a:ext cx="9144000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en-US" dirty="0">
              <a:solidFill>
                <a:srgbClr val="003867"/>
              </a:solidFill>
              <a:latin typeface="Arial"/>
            </a:endParaRPr>
          </a:p>
          <a:p>
            <a:pPr algn="ctr"/>
            <a:r>
              <a:rPr lang="en-US" sz="2000" b="1" dirty="0">
                <a:solidFill>
                  <a:srgbClr val="003867"/>
                </a:solidFill>
                <a:latin typeface="Arial"/>
              </a:rPr>
              <a:t>Matthew Cole</a:t>
            </a:r>
          </a:p>
          <a:p>
            <a:pPr algn="ctr"/>
            <a:endParaRPr lang="en-US" b="1" dirty="0">
              <a:solidFill>
                <a:srgbClr val="003867"/>
              </a:solidFill>
              <a:latin typeface="Arial"/>
            </a:endParaRPr>
          </a:p>
          <a:p>
            <a:pPr algn="ctr"/>
            <a:r>
              <a:rPr lang="en-US" dirty="0">
                <a:solidFill>
                  <a:srgbClr val="003867"/>
                </a:solidFill>
                <a:latin typeface="Arial"/>
              </a:rPr>
              <a:t>Commissioner</a:t>
            </a:r>
          </a:p>
          <a:p>
            <a:pPr algn="ctr"/>
            <a:r>
              <a:rPr lang="en-US" sz="1800" b="0" dirty="0">
                <a:solidFill>
                  <a:srgbClr val="003867"/>
                </a:solidFill>
                <a:latin typeface="Arial"/>
              </a:rPr>
              <a:t>Department of Vehicle Regulation</a:t>
            </a:r>
          </a:p>
          <a:p>
            <a:pPr algn="ctr"/>
            <a:endParaRPr lang="en-US" dirty="0">
              <a:solidFill>
                <a:srgbClr val="003867"/>
              </a:solidFill>
              <a:latin typeface="Arial"/>
            </a:endParaRPr>
          </a:p>
          <a:p>
            <a:pPr algn="ctr"/>
            <a:r>
              <a:rPr lang="en-US" b="1" dirty="0">
                <a:solidFill>
                  <a:srgbClr val="003867"/>
                </a:solidFill>
                <a:latin typeface="Arial"/>
              </a:rPr>
              <a:t>Matthew.cole@ky.gov</a:t>
            </a:r>
            <a:endParaRPr sz="1800" b="1" dirty="0">
              <a:solidFill>
                <a:srgbClr val="003867"/>
              </a:solidFill>
              <a:latin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5B08D1-8E23-6BAC-DD8D-6081D05F149C}"/>
              </a:ext>
            </a:extLst>
          </p:cNvPr>
          <p:cNvSpPr txBox="1"/>
          <p:nvPr/>
        </p:nvSpPr>
        <p:spPr>
          <a:xfrm>
            <a:off x="929640" y="315948"/>
            <a:ext cx="1033272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rgbClr val="003867"/>
                </a:solidFill>
                <a:latin typeface="Arial"/>
              </a:rPr>
              <a:t>Want more information</a:t>
            </a:r>
            <a:r>
              <a:rPr sz="4000" b="1" dirty="0">
                <a:solidFill>
                  <a:srgbClr val="003867"/>
                </a:solidFill>
                <a:latin typeface="Arial"/>
              </a:rPr>
              <a:t>?</a:t>
            </a:r>
            <a:endParaRPr lang="en-US" sz="4000" b="1" dirty="0">
              <a:solidFill>
                <a:srgbClr val="003867"/>
              </a:solidFill>
              <a:latin typeface="Arial"/>
            </a:endParaRPr>
          </a:p>
          <a:p>
            <a:pPr algn="ctr"/>
            <a:r>
              <a:rPr lang="en-US" sz="4000" b="1" dirty="0">
                <a:solidFill>
                  <a:srgbClr val="003867"/>
                </a:solidFill>
                <a:latin typeface="Arial"/>
              </a:rPr>
              <a:t>Please visit DRIVE.KY.GOV</a:t>
            </a:r>
            <a:endParaRPr sz="4000" b="1" dirty="0">
              <a:solidFill>
                <a:srgbClr val="003867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01255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2390</TotalTime>
  <Words>460</Words>
  <Application>Microsoft Office PowerPoint</Application>
  <PresentationFormat>Widescreen</PresentationFormat>
  <Paragraphs>86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McGee, Christine L (KYTC)</dc:creator>
  <cp:lastModifiedBy>Fochtman, Elissa L (KYTC)</cp:lastModifiedBy>
  <cp:revision>7</cp:revision>
  <dcterms:created xsi:type="dcterms:W3CDTF">2025-09-23T15:50:32Z</dcterms:created>
  <dcterms:modified xsi:type="dcterms:W3CDTF">2026-10-05T19:03:17Z</dcterms:modified>
</cp:coreProperties>
</file>